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17" r:id="rId3"/>
    <p:sldId id="318" r:id="rId4"/>
    <p:sldId id="256" r:id="rId5"/>
    <p:sldId id="257" r:id="rId6"/>
    <p:sldId id="258" r:id="rId7"/>
    <p:sldId id="259" r:id="rId8"/>
    <p:sldId id="319" r:id="rId9"/>
    <p:sldId id="260" r:id="rId10"/>
    <p:sldId id="261" r:id="rId11"/>
    <p:sldId id="262" r:id="rId12"/>
    <p:sldId id="263" r:id="rId13"/>
    <p:sldId id="276" r:id="rId14"/>
    <p:sldId id="264" r:id="rId15"/>
    <p:sldId id="265" r:id="rId16"/>
    <p:sldId id="277" r:id="rId17"/>
    <p:sldId id="266" r:id="rId18"/>
    <p:sldId id="278" r:id="rId19"/>
    <p:sldId id="267" r:id="rId20"/>
    <p:sldId id="268" r:id="rId21"/>
    <p:sldId id="279" r:id="rId22"/>
    <p:sldId id="269" r:id="rId23"/>
    <p:sldId id="280" r:id="rId24"/>
    <p:sldId id="270" r:id="rId25"/>
    <p:sldId id="271" r:id="rId26"/>
    <p:sldId id="272" r:id="rId27"/>
    <p:sldId id="273" r:id="rId28"/>
    <p:sldId id="281" r:id="rId29"/>
    <p:sldId id="274" r:id="rId30"/>
    <p:sldId id="282" r:id="rId31"/>
    <p:sldId id="275" r:id="rId32"/>
    <p:sldId id="285" r:id="rId33"/>
    <p:sldId id="283" r:id="rId34"/>
    <p:sldId id="284" r:id="rId35"/>
    <p:sldId id="287" r:id="rId36"/>
    <p:sldId id="289" r:id="rId37"/>
    <p:sldId id="288" r:id="rId38"/>
    <p:sldId id="291" r:id="rId39"/>
    <p:sldId id="295" r:id="rId40"/>
    <p:sldId id="286" r:id="rId41"/>
    <p:sldId id="290" r:id="rId42"/>
    <p:sldId id="292" r:id="rId43"/>
    <p:sldId id="294" r:id="rId44"/>
    <p:sldId id="293" r:id="rId45"/>
    <p:sldId id="296" r:id="rId46"/>
    <p:sldId id="300" r:id="rId47"/>
    <p:sldId id="299" r:id="rId48"/>
    <p:sldId id="298" r:id="rId49"/>
    <p:sldId id="302" r:id="rId50"/>
    <p:sldId id="303" r:id="rId51"/>
    <p:sldId id="305" r:id="rId52"/>
    <p:sldId id="306" r:id="rId53"/>
    <p:sldId id="304" r:id="rId54"/>
    <p:sldId id="308" r:id="rId55"/>
    <p:sldId id="310" r:id="rId56"/>
    <p:sldId id="311" r:id="rId57"/>
    <p:sldId id="312" r:id="rId58"/>
    <p:sldId id="314" r:id="rId59"/>
    <p:sldId id="297" r:id="rId60"/>
    <p:sldId id="313" r:id="rId61"/>
    <p:sldId id="320" r:id="rId6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4" autoAdjust="0"/>
    <p:restoredTop sz="94660"/>
  </p:normalViewPr>
  <p:slideViewPr>
    <p:cSldViewPr showGuides="1">
      <p:cViewPr varScale="1">
        <p:scale>
          <a:sx n="88" d="100"/>
          <a:sy n="88" d="100"/>
        </p:scale>
        <p:origin x="-16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D90C67C-6C31-497C-84F7-C8BE30F22029}" type="datetimeFigureOut">
              <a:rPr lang="it-IT" smtClean="0"/>
              <a:t>10/12/2019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331981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90C67C-6C31-497C-84F7-C8BE30F22029}" type="datetimeFigureOut">
              <a:rPr lang="it-IT" smtClean="0"/>
              <a:t>10/12/2019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23826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90C67C-6C31-497C-84F7-C8BE30F22029}" type="datetimeFigureOut">
              <a:rPr lang="it-IT" smtClean="0"/>
              <a:t>10/12/2019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318826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90C67C-6C31-497C-84F7-C8BE30F22029}" type="datetimeFigureOut">
              <a:rPr lang="it-IT" smtClean="0"/>
              <a:t>10/12/2019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15798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D90C67C-6C31-497C-84F7-C8BE30F22029}" type="datetimeFigureOut">
              <a:rPr lang="it-IT" smtClean="0"/>
              <a:t>10/12/2019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201952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D90C67C-6C31-497C-84F7-C8BE30F22029}" type="datetimeFigureOut">
              <a:rPr lang="it-IT" smtClean="0"/>
              <a:t>10/12/2019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39226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D90C67C-6C31-497C-84F7-C8BE30F22029}" type="datetimeFigureOut">
              <a:rPr lang="it-IT" smtClean="0"/>
              <a:t>10/12/2019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1512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D90C67C-6C31-497C-84F7-C8BE30F22029}" type="datetimeFigureOut">
              <a:rPr lang="it-IT" smtClean="0"/>
              <a:t>10/12/2019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30055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D90C67C-6C31-497C-84F7-C8BE30F22029}" type="datetimeFigureOut">
              <a:rPr lang="it-IT" smtClean="0"/>
              <a:t>10/12/2019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300234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90C67C-6C31-497C-84F7-C8BE30F22029}" type="datetimeFigureOut">
              <a:rPr lang="it-IT" smtClean="0"/>
              <a:t>10/12/2019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146487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90C67C-6C31-497C-84F7-C8BE30F22029}" type="datetimeFigureOut">
              <a:rPr lang="it-IT" smtClean="0"/>
              <a:t>10/12/2019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0F15B-DFDC-4D55-81C6-F4AEB2437802}" type="slidenum">
              <a:rPr lang="it-IT" smtClean="0"/>
              <a:t>‹N›</a:t>
            </a:fld>
            <a:endParaRPr lang="it-IT"/>
          </a:p>
        </p:txBody>
      </p:sp>
    </p:spTree>
    <p:extLst>
      <p:ext uri="{BB962C8B-B14F-4D97-AF65-F5344CB8AC3E}">
        <p14:creationId xmlns:p14="http://schemas.microsoft.com/office/powerpoint/2010/main" val="403471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0C67C-6C31-497C-84F7-C8BE30F22029}" type="datetimeFigureOut">
              <a:rPr lang="it-IT" smtClean="0"/>
              <a:t>10/12/2019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0F15B-DFDC-4D55-81C6-F4AEB2437802}" type="slidenum">
              <a:rPr lang="it-IT" smtClean="0"/>
              <a:t>‹N›</a:t>
            </a:fld>
            <a:endParaRPr lang="it-IT"/>
          </a:p>
        </p:txBody>
      </p:sp>
    </p:spTree>
    <p:extLst>
      <p:ext uri="{BB962C8B-B14F-4D97-AF65-F5344CB8AC3E}">
        <p14:creationId xmlns:p14="http://schemas.microsoft.com/office/powerpoint/2010/main" val="926533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3.jpeg"/><Relationship Id="rId7" Type="http://schemas.openxmlformats.org/officeDocument/2006/relationships/slide" Target="slide2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7.png"/><Relationship Id="rId4" Type="http://schemas.openxmlformats.org/officeDocument/2006/relationships/slide" Target="slide17.xml"/><Relationship Id="rId9" Type="http://schemas.openxmlformats.org/officeDocument/2006/relationships/slide" Target="slide33.xml"/></Relationships>
</file>

<file path=ppt/slides/_rels/slide1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0.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upload.wikimedia.org/wikipedia/commons/d/d0/AlbertusMagnus.jpg"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04543" y="2132856"/>
            <a:ext cx="4464495" cy="3108543"/>
          </a:xfrm>
          <a:prstGeom prst="rect">
            <a:avLst/>
          </a:prstGeom>
          <a:noFill/>
        </p:spPr>
        <p:txBody>
          <a:bodyPr wrap="square" rtlCol="0">
            <a:spAutoFit/>
          </a:bodyPr>
          <a:lstStyle/>
          <a:p>
            <a:pPr algn="ctr"/>
            <a:r>
              <a:rPr lang="it-IT" sz="3200" dirty="0" smtClean="0">
                <a:solidFill>
                  <a:srgbClr val="0000FF"/>
                </a:solidFill>
                <a:latin typeface="Algerian" pitchFamily="82" charset="0"/>
              </a:rPr>
              <a:t>L’INTERPRETAZIONE</a:t>
            </a:r>
          </a:p>
          <a:p>
            <a:pPr algn="ctr"/>
            <a:r>
              <a:rPr lang="it-IT" sz="3200" smtClean="0">
                <a:solidFill>
                  <a:srgbClr val="0000FF"/>
                </a:solidFill>
                <a:latin typeface="Algerian" pitchFamily="82" charset="0"/>
              </a:rPr>
              <a:t>DEI SOGNI</a:t>
            </a:r>
            <a:endParaRPr lang="it-IT" sz="3200" dirty="0" smtClean="0">
              <a:solidFill>
                <a:srgbClr val="0000FF"/>
              </a:solidFill>
              <a:latin typeface="Algerian" pitchFamily="82" charset="0"/>
            </a:endParaRPr>
          </a:p>
          <a:p>
            <a:pPr algn="ctr"/>
            <a:endParaRPr lang="it-IT" sz="3200" dirty="0" smtClean="0">
              <a:solidFill>
                <a:srgbClr val="0000FF"/>
              </a:solidFill>
              <a:latin typeface="Algerian" pitchFamily="82" charset="0"/>
            </a:endParaRPr>
          </a:p>
          <a:p>
            <a:pPr algn="ctr"/>
            <a:endParaRPr lang="it-IT" sz="3200" dirty="0">
              <a:solidFill>
                <a:srgbClr val="0000FF"/>
              </a:solidFill>
              <a:latin typeface="Algerian" pitchFamily="82" charset="0"/>
            </a:endParaRPr>
          </a:p>
          <a:p>
            <a:pPr algn="ctr"/>
            <a:r>
              <a:rPr lang="it-IT" sz="3200" dirty="0" smtClean="0">
                <a:solidFill>
                  <a:srgbClr val="FF0000"/>
                </a:solidFill>
                <a:latin typeface="Algerian" pitchFamily="82" charset="0"/>
              </a:rPr>
              <a:t>DISPENSA N.4</a:t>
            </a:r>
          </a:p>
          <a:p>
            <a:pPr algn="ctr"/>
            <a:endParaRPr lang="it-IT" sz="3600" dirty="0" smtClean="0">
              <a:solidFill>
                <a:srgbClr val="0000FF"/>
              </a:solidFill>
              <a:latin typeface="Algerian" pitchFamily="82" charset="0"/>
            </a:endParaRPr>
          </a:p>
        </p:txBody>
      </p:sp>
      <p:pic>
        <p:nvPicPr>
          <p:cNvPr id="6" name="Picture 4" descr="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0424"/>
            <a:ext cx="4320480" cy="5493183"/>
          </a:xfrm>
          <a:prstGeom prst="rect">
            <a:avLst/>
          </a:prstGeom>
          <a:noFill/>
          <a:ln w="57150">
            <a:solidFill>
              <a:srgbClr val="0000FF"/>
            </a:solidFill>
          </a:ln>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82093" y="6055845"/>
            <a:ext cx="4392488" cy="584775"/>
          </a:xfrm>
          <a:prstGeom prst="rect">
            <a:avLst/>
          </a:prstGeom>
          <a:noFill/>
        </p:spPr>
        <p:txBody>
          <a:bodyPr wrap="square" rtlCol="0">
            <a:spAutoFit/>
          </a:bodyPr>
          <a:lstStyle/>
          <a:p>
            <a:r>
              <a:rPr lang="de-DE" sz="1600" dirty="0">
                <a:solidFill>
                  <a:prstClr val="black"/>
                </a:solidFill>
              </a:rPr>
              <a:t>Marie Bonaparte, Sigmund Freud, William C. Bullitt 4 </a:t>
            </a:r>
            <a:r>
              <a:rPr lang="de-DE" sz="1600" dirty="0" err="1">
                <a:solidFill>
                  <a:prstClr val="black"/>
                </a:solidFill>
              </a:rPr>
              <a:t>giugno</a:t>
            </a:r>
            <a:r>
              <a:rPr lang="de-DE" sz="1600" dirty="0">
                <a:solidFill>
                  <a:prstClr val="black"/>
                </a:solidFill>
              </a:rPr>
              <a:t> 1938 – </a:t>
            </a:r>
            <a:r>
              <a:rPr lang="de-DE" sz="1600" dirty="0" err="1">
                <a:solidFill>
                  <a:prstClr val="black"/>
                </a:solidFill>
              </a:rPr>
              <a:t>Parigi</a:t>
            </a:r>
            <a:r>
              <a:rPr lang="de-DE" sz="1600" dirty="0">
                <a:solidFill>
                  <a:prstClr val="black"/>
                </a:solidFill>
              </a:rPr>
              <a:t>, Gare le </a:t>
            </a:r>
            <a:r>
              <a:rPr lang="de-DE" sz="1600" dirty="0" err="1">
                <a:solidFill>
                  <a:prstClr val="black"/>
                </a:solidFill>
              </a:rPr>
              <a:t>l‘Est</a:t>
            </a:r>
            <a:r>
              <a:rPr lang="de-DE" sz="1600" dirty="0">
                <a:solidFill>
                  <a:prstClr val="black"/>
                </a:solidFill>
              </a:rPr>
              <a:t> </a:t>
            </a:r>
          </a:p>
        </p:txBody>
      </p:sp>
    </p:spTree>
    <p:extLst>
      <p:ext uri="{BB962C8B-B14F-4D97-AF65-F5344CB8AC3E}">
        <p14:creationId xmlns:p14="http://schemas.microsoft.com/office/powerpoint/2010/main" val="3614561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63965" y="35913"/>
            <a:ext cx="7634461" cy="646331"/>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INDICE DELL’INTERPRETAZIONE DEI SOGNI (2)</a:t>
            </a:r>
          </a:p>
          <a:p>
            <a:pPr algn="ctr"/>
            <a:r>
              <a:rPr lang="it-IT" sz="1200" b="1" dirty="0" smtClean="0">
                <a:solidFill>
                  <a:srgbClr val="0000FF"/>
                </a:solidFill>
                <a:latin typeface="Times New Roman" pitchFamily="18" charset="0"/>
                <a:cs typeface="Times New Roman" pitchFamily="18" charset="0"/>
              </a:rPr>
              <a:t>(IL NUMERO DI PAGINA SI RIFERISCE AL VOLUME TERZO DELLE OPERE DI FREUD-BORINGHIERI)</a:t>
            </a:r>
            <a:endParaRPr lang="it-IT" sz="1200" b="1" dirty="0">
              <a:solidFill>
                <a:srgbClr val="0000FF"/>
              </a:solidFill>
              <a:latin typeface="Times New Roman" pitchFamily="18" charset="0"/>
              <a:cs typeface="Times New Roman" pitchFamily="18" charset="0"/>
            </a:endParaRPr>
          </a:p>
        </p:txBody>
      </p:sp>
      <p:sp>
        <p:nvSpPr>
          <p:cNvPr id="3" name="CasellaDiTesto 2"/>
          <p:cNvSpPr txBox="1"/>
          <p:nvPr/>
        </p:nvSpPr>
        <p:spPr>
          <a:xfrm>
            <a:off x="107504" y="620688"/>
            <a:ext cx="8640960" cy="5940088"/>
          </a:xfrm>
          <a:prstGeom prst="rect">
            <a:avLst/>
          </a:prstGeom>
          <a:noFill/>
        </p:spPr>
        <p:txBody>
          <a:bodyPr wrap="square" rtlCol="0">
            <a:spAutoFit/>
          </a:bodyPr>
          <a:lstStyle/>
          <a:p>
            <a:r>
              <a:rPr lang="it-IT" sz="2000" dirty="0">
                <a:latin typeface="Times New Roman" pitchFamily="18" charset="0"/>
                <a:cs typeface="Times New Roman" pitchFamily="18" charset="0"/>
              </a:rPr>
              <a:t>3. </a:t>
            </a:r>
            <a:r>
              <a:rPr lang="it-IT" sz="2000" b="1" dirty="0">
                <a:latin typeface="Times New Roman" pitchFamily="18" charset="0"/>
                <a:cs typeface="Times New Roman" pitchFamily="18" charset="0"/>
              </a:rPr>
              <a:t>Il sogno è l'appagamento di un desiderio, </a:t>
            </a:r>
            <a:r>
              <a:rPr lang="it-IT" sz="2000" b="1" dirty="0" smtClean="0">
                <a:latin typeface="Times New Roman" pitchFamily="18" charset="0"/>
                <a:cs typeface="Times New Roman" pitchFamily="18" charset="0"/>
              </a:rPr>
              <a:t>121</a:t>
            </a:r>
          </a:p>
          <a:p>
            <a:r>
              <a:rPr lang="it-IT" sz="2000" dirty="0" smtClean="0">
                <a:latin typeface="Times New Roman" pitchFamily="18" charset="0"/>
                <a:cs typeface="Times New Roman" pitchFamily="18" charset="0"/>
              </a:rPr>
              <a:t>4</a:t>
            </a:r>
            <a:r>
              <a:rPr lang="it-IT" sz="2000" b="1" dirty="0">
                <a:latin typeface="Times New Roman" pitchFamily="18" charset="0"/>
                <a:cs typeface="Times New Roman" pitchFamily="18" charset="0"/>
              </a:rPr>
              <a:t>. La deformazione nel sogno, 131</a:t>
            </a:r>
          </a:p>
          <a:p>
            <a:r>
              <a:rPr lang="it-IT" sz="2000" dirty="0" smtClean="0">
                <a:latin typeface="Times New Roman" pitchFamily="18" charset="0"/>
                <a:cs typeface="Times New Roman" pitchFamily="18" charset="0"/>
              </a:rPr>
              <a:t>5</a:t>
            </a:r>
            <a:r>
              <a:rPr lang="it-IT" sz="2000" dirty="0">
                <a:latin typeface="Times New Roman" pitchFamily="18" charset="0"/>
                <a:cs typeface="Times New Roman" pitchFamily="18" charset="0"/>
              </a:rPr>
              <a:t>. </a:t>
            </a:r>
            <a:r>
              <a:rPr lang="it-IT" sz="2000" b="1" dirty="0">
                <a:latin typeface="Times New Roman" pitchFamily="18" charset="0"/>
                <a:cs typeface="Times New Roman" pitchFamily="18" charset="0"/>
              </a:rPr>
              <a:t>Il materiale e le fonti del sogno, </a:t>
            </a:r>
            <a:r>
              <a:rPr lang="it-IT" sz="2000" b="1" dirty="0" smtClean="0">
                <a:latin typeface="Times New Roman" pitchFamily="18" charset="0"/>
                <a:cs typeface="Times New Roman" pitchFamily="18" charset="0"/>
              </a:rPr>
              <a:t>156</a:t>
            </a:r>
            <a:endParaRPr lang="it-IT" sz="2000" b="1"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A. Il materiale recente e </a:t>
            </a:r>
            <a:r>
              <a:rPr lang="it-IT" sz="2000" dirty="0" smtClean="0">
                <a:latin typeface="Times New Roman" pitchFamily="18" charset="0"/>
                <a:cs typeface="Times New Roman" pitchFamily="18" charset="0"/>
              </a:rPr>
              <a:t>indifferente </a:t>
            </a:r>
            <a:r>
              <a:rPr lang="it-IT" sz="2000" dirty="0">
                <a:latin typeface="Times New Roman" pitchFamily="18" charset="0"/>
                <a:cs typeface="Times New Roman" pitchFamily="18" charset="0"/>
              </a:rPr>
              <a:t>nel sogno, </a:t>
            </a:r>
            <a:r>
              <a:rPr lang="it-IT" sz="2000" dirty="0" smtClean="0">
                <a:latin typeface="Times New Roman" pitchFamily="18" charset="0"/>
                <a:cs typeface="Times New Roman" pitchFamily="18" charset="0"/>
              </a:rPr>
              <a:t>158</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B. Gli elementi infantili come fonte di sogni, </a:t>
            </a:r>
            <a:r>
              <a:rPr lang="it-IT" sz="2000" dirty="0" smtClean="0">
                <a:latin typeface="Times New Roman" pitchFamily="18" charset="0"/>
                <a:cs typeface="Times New Roman" pitchFamily="18" charset="0"/>
              </a:rPr>
              <a:t>179</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C. Le fonti somatiche del sogno, </a:t>
            </a:r>
            <a:r>
              <a:rPr lang="it-IT" sz="2000" dirty="0" smtClean="0">
                <a:latin typeface="Times New Roman" pitchFamily="18" charset="0"/>
                <a:cs typeface="Times New Roman" pitchFamily="18" charset="0"/>
              </a:rPr>
              <a:t>206</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D. Sogni tipici, </a:t>
            </a:r>
            <a:r>
              <a:rPr lang="it-IT" sz="2000" dirty="0" smtClean="0">
                <a:latin typeface="Times New Roman" pitchFamily="18" charset="0"/>
                <a:cs typeface="Times New Roman" pitchFamily="18" charset="0"/>
              </a:rPr>
              <a:t>225</a:t>
            </a:r>
            <a:endParaRPr lang="it-IT" sz="2000" dirty="0">
              <a:latin typeface="Times New Roman" pitchFamily="18" charset="0"/>
              <a:cs typeface="Times New Roman" pitchFamily="18" charset="0"/>
            </a:endParaRPr>
          </a:p>
          <a:p>
            <a:pPr lvl="2"/>
            <a:r>
              <a:rPr lang="it-IT" sz="2000" dirty="0" smtClean="0">
                <a:latin typeface="Times New Roman" pitchFamily="18" charset="0"/>
                <a:cs typeface="Times New Roman" pitchFamily="18" charset="0"/>
              </a:rPr>
              <a:t>a) Il </a:t>
            </a:r>
            <a:r>
              <a:rPr lang="it-IT" sz="2000" dirty="0">
                <a:latin typeface="Times New Roman" pitchFamily="18" charset="0"/>
                <a:cs typeface="Times New Roman" pitchFamily="18" charset="0"/>
              </a:rPr>
              <a:t>sogno d'imbarazzo per la propria nudità, </a:t>
            </a:r>
            <a:r>
              <a:rPr lang="it-IT" sz="2000" dirty="0" smtClean="0">
                <a:latin typeface="Times New Roman" pitchFamily="18" charset="0"/>
                <a:cs typeface="Times New Roman" pitchFamily="18" charset="0"/>
              </a:rPr>
              <a:t>226  b)I </a:t>
            </a:r>
            <a:r>
              <a:rPr lang="it-IT" sz="2000" dirty="0">
                <a:latin typeface="Times New Roman" pitchFamily="18" charset="0"/>
                <a:cs typeface="Times New Roman" pitchFamily="18" charset="0"/>
              </a:rPr>
              <a:t>sogni </a:t>
            </a:r>
            <a:r>
              <a:rPr lang="it-IT" sz="2000" dirty="0" smtClean="0">
                <a:latin typeface="Times New Roman" pitchFamily="18" charset="0"/>
                <a:cs typeface="Times New Roman" pitchFamily="18" charset="0"/>
              </a:rPr>
              <a:t>della morte </a:t>
            </a:r>
            <a:r>
              <a:rPr lang="it-IT" sz="2000" dirty="0">
                <a:latin typeface="Times New Roman" pitchFamily="18" charset="0"/>
                <a:cs typeface="Times New Roman" pitchFamily="18" charset="0"/>
              </a:rPr>
              <a:t>di persone </a:t>
            </a:r>
            <a:r>
              <a:rPr lang="it-IT" sz="2000" dirty="0" smtClean="0">
                <a:latin typeface="Times New Roman" pitchFamily="18" charset="0"/>
                <a:cs typeface="Times New Roman" pitchFamily="18" charset="0"/>
              </a:rPr>
              <a:t>care, 231 c)Altri </a:t>
            </a:r>
            <a:r>
              <a:rPr lang="it-IT" sz="2000" dirty="0">
                <a:latin typeface="Times New Roman" pitchFamily="18" charset="0"/>
                <a:cs typeface="Times New Roman" pitchFamily="18" charset="0"/>
              </a:rPr>
              <a:t>sogni tipici, </a:t>
            </a:r>
            <a:r>
              <a:rPr lang="it-IT" sz="2000" dirty="0" smtClean="0">
                <a:latin typeface="Times New Roman" pitchFamily="18" charset="0"/>
                <a:cs typeface="Times New Roman" pitchFamily="18" charset="0"/>
              </a:rPr>
              <a:t>225 d) Il sogno </a:t>
            </a:r>
            <a:r>
              <a:rPr lang="it-IT" sz="2000" dirty="0">
                <a:latin typeface="Times New Roman" pitchFamily="18" charset="0"/>
                <a:cs typeface="Times New Roman" pitchFamily="18" charset="0"/>
              </a:rPr>
              <a:t>d'esame, </a:t>
            </a:r>
            <a:r>
              <a:rPr lang="it-IT" sz="2000" dirty="0" smtClean="0">
                <a:latin typeface="Times New Roman" pitchFamily="18" charset="0"/>
                <a:cs typeface="Times New Roman" pitchFamily="18" charset="0"/>
              </a:rPr>
              <a:t>254</a:t>
            </a:r>
          </a:p>
          <a:p>
            <a:r>
              <a:rPr lang="it-IT" sz="2000" dirty="0" smtClean="0">
                <a:latin typeface="Times New Roman" pitchFamily="18" charset="0"/>
                <a:cs typeface="Times New Roman" pitchFamily="18" charset="0"/>
              </a:rPr>
              <a:t>6</a:t>
            </a:r>
            <a:r>
              <a:rPr lang="it-IT" sz="2000" dirty="0">
                <a:latin typeface="Times New Roman" pitchFamily="18" charset="0"/>
                <a:cs typeface="Times New Roman" pitchFamily="18" charset="0"/>
              </a:rPr>
              <a:t>. </a:t>
            </a:r>
            <a:r>
              <a:rPr lang="it-IT" sz="2000" b="1" dirty="0">
                <a:latin typeface="Times New Roman" pitchFamily="18" charset="0"/>
                <a:cs typeface="Times New Roman" pitchFamily="18" charset="0"/>
              </a:rPr>
              <a:t>Il </a:t>
            </a:r>
            <a:r>
              <a:rPr lang="it-IT" sz="2000" b="1" dirty="0" smtClean="0">
                <a:latin typeface="Times New Roman" pitchFamily="18" charset="0"/>
                <a:cs typeface="Times New Roman" pitchFamily="18" charset="0"/>
              </a:rPr>
              <a:t>lavoro onirico, </a:t>
            </a:r>
            <a:r>
              <a:rPr lang="it-IT" sz="2000" b="1" dirty="0">
                <a:latin typeface="Times New Roman" pitchFamily="18" charset="0"/>
                <a:cs typeface="Times New Roman" pitchFamily="18" charset="0"/>
              </a:rPr>
              <a:t>257</a:t>
            </a:r>
          </a:p>
          <a:p>
            <a:pPr lvl="1"/>
            <a:r>
              <a:rPr lang="it-IT" sz="2000" dirty="0">
                <a:latin typeface="Times New Roman" pitchFamily="18" charset="0"/>
                <a:cs typeface="Times New Roman" pitchFamily="18" charset="0"/>
              </a:rPr>
              <a:t>A. Il </a:t>
            </a:r>
            <a:r>
              <a:rPr lang="it-IT" sz="2000" dirty="0" smtClean="0">
                <a:latin typeface="Times New Roman" pitchFamily="18" charset="0"/>
                <a:cs typeface="Times New Roman" pitchFamily="18" charset="0"/>
              </a:rPr>
              <a:t>lavoro </a:t>
            </a:r>
            <a:r>
              <a:rPr lang="it-IT" sz="2000" dirty="0">
                <a:latin typeface="Times New Roman" pitchFamily="18" charset="0"/>
                <a:cs typeface="Times New Roman" pitchFamily="18" charset="0"/>
              </a:rPr>
              <a:t>di condensazione, 259</a:t>
            </a:r>
          </a:p>
          <a:p>
            <a:pPr lvl="1"/>
            <a:r>
              <a:rPr lang="it-IT" sz="2000" dirty="0">
                <a:latin typeface="Times New Roman" pitchFamily="18" charset="0"/>
                <a:cs typeface="Times New Roman" pitchFamily="18" charset="0"/>
              </a:rPr>
              <a:t>B. I1 lavoro di spostamento, </a:t>
            </a:r>
            <a:r>
              <a:rPr lang="it-IT" sz="2000" dirty="0" smtClean="0">
                <a:latin typeface="Times New Roman" pitchFamily="18" charset="0"/>
                <a:cs typeface="Times New Roman" pitchFamily="18" charset="0"/>
              </a:rPr>
              <a:t>282</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C. I </a:t>
            </a:r>
            <a:r>
              <a:rPr lang="it-IT" sz="2000" dirty="0" smtClean="0">
                <a:latin typeface="Times New Roman" pitchFamily="18" charset="0"/>
                <a:cs typeface="Times New Roman" pitchFamily="18" charset="0"/>
              </a:rPr>
              <a:t>mezzi </a:t>
            </a:r>
            <a:r>
              <a:rPr lang="it-IT" sz="2000" dirty="0">
                <a:latin typeface="Times New Roman" pitchFamily="18" charset="0"/>
                <a:cs typeface="Times New Roman" pitchFamily="18" charset="0"/>
              </a:rPr>
              <a:t>di </a:t>
            </a:r>
            <a:r>
              <a:rPr lang="it-IT" sz="2000" dirty="0" smtClean="0">
                <a:latin typeface="Times New Roman" pitchFamily="18" charset="0"/>
                <a:cs typeface="Times New Roman" pitchFamily="18" charset="0"/>
              </a:rPr>
              <a:t>rappresentazione </a:t>
            </a:r>
            <a:r>
              <a:rPr lang="it-IT" sz="2000" dirty="0">
                <a:latin typeface="Times New Roman" pitchFamily="18" charset="0"/>
                <a:cs typeface="Times New Roman" pitchFamily="18" charset="0"/>
              </a:rPr>
              <a:t>del sogno, </a:t>
            </a:r>
            <a:r>
              <a:rPr lang="it-IT" sz="2000" dirty="0" smtClean="0">
                <a:latin typeface="Times New Roman" pitchFamily="18" charset="0"/>
                <a:cs typeface="Times New Roman" pitchFamily="18" charset="0"/>
              </a:rPr>
              <a:t>286</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D. </a:t>
            </a:r>
            <a:r>
              <a:rPr lang="it-IT" sz="2000" dirty="0" smtClean="0">
                <a:latin typeface="Times New Roman" pitchFamily="18" charset="0"/>
                <a:cs typeface="Times New Roman" pitchFamily="18" charset="0"/>
              </a:rPr>
              <a:t>la considerazione </a:t>
            </a:r>
            <a:r>
              <a:rPr lang="it-IT" sz="2000" dirty="0">
                <a:latin typeface="Times New Roman" pitchFamily="18" charset="0"/>
                <a:cs typeface="Times New Roman" pitchFamily="18" charset="0"/>
              </a:rPr>
              <a:t>della </a:t>
            </a:r>
            <a:r>
              <a:rPr lang="it-IT" sz="2000" dirty="0" smtClean="0">
                <a:latin typeface="Times New Roman" pitchFamily="18" charset="0"/>
                <a:cs typeface="Times New Roman" pitchFamily="18" charset="0"/>
              </a:rPr>
              <a:t>rappresentabilità, 312</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E. La rappresentazione per simboli nel sogno. Altri sogni tipici, </a:t>
            </a:r>
            <a:r>
              <a:rPr lang="it-IT" sz="2000" dirty="0" smtClean="0">
                <a:latin typeface="Times New Roman" pitchFamily="18" charset="0"/>
                <a:cs typeface="Times New Roman" pitchFamily="18" charset="0"/>
              </a:rPr>
              <a:t>322</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F. Esempi. Calcoli e discorsi nel sogno, 372</a:t>
            </a:r>
          </a:p>
          <a:p>
            <a:pPr lvl="1"/>
            <a:r>
              <a:rPr lang="it-IT" sz="2000" dirty="0">
                <a:latin typeface="Times New Roman" pitchFamily="18" charset="0"/>
                <a:cs typeface="Times New Roman" pitchFamily="18" charset="0"/>
              </a:rPr>
              <a:t>G. </a:t>
            </a:r>
            <a:r>
              <a:rPr lang="it-IT" sz="2000" dirty="0" smtClean="0">
                <a:latin typeface="Times New Roman" pitchFamily="18" charset="0"/>
                <a:cs typeface="Times New Roman" pitchFamily="18" charset="0"/>
              </a:rPr>
              <a:t>Sogni </a:t>
            </a:r>
            <a:r>
              <a:rPr lang="it-IT" sz="2000" dirty="0">
                <a:latin typeface="Times New Roman" pitchFamily="18" charset="0"/>
                <a:cs typeface="Times New Roman" pitchFamily="18" charset="0"/>
              </a:rPr>
              <a:t>assurdi. </a:t>
            </a:r>
            <a:r>
              <a:rPr lang="it-IT" sz="2000" dirty="0" smtClean="0">
                <a:latin typeface="Times New Roman" pitchFamily="18" charset="0"/>
                <a:cs typeface="Times New Roman" pitchFamily="18" charset="0"/>
              </a:rPr>
              <a:t>Le prestazioni </a:t>
            </a:r>
            <a:r>
              <a:rPr lang="it-IT" sz="2000" dirty="0">
                <a:latin typeface="Times New Roman" pitchFamily="18" charset="0"/>
                <a:cs typeface="Times New Roman" pitchFamily="18" charset="0"/>
              </a:rPr>
              <a:t>intellettuali del sogno, </a:t>
            </a:r>
            <a:r>
              <a:rPr lang="it-IT" sz="2000" dirty="0" smtClean="0">
                <a:latin typeface="Times New Roman" pitchFamily="18" charset="0"/>
                <a:cs typeface="Times New Roman" pitchFamily="18" charset="0"/>
              </a:rPr>
              <a:t>390</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H. Gli stati </a:t>
            </a:r>
            <a:r>
              <a:rPr lang="it-IT" sz="2000" dirty="0" smtClean="0">
                <a:latin typeface="Times New Roman" pitchFamily="18" charset="0"/>
                <a:cs typeface="Times New Roman" pitchFamily="18" charset="0"/>
              </a:rPr>
              <a:t>affettivi nel </a:t>
            </a:r>
            <a:r>
              <a:rPr lang="it-IT" sz="2000" dirty="0">
                <a:latin typeface="Times New Roman" pitchFamily="18" charset="0"/>
                <a:cs typeface="Times New Roman" pitchFamily="18" charset="0"/>
              </a:rPr>
              <a:t>sogno, </a:t>
            </a:r>
            <a:r>
              <a:rPr lang="it-IT" sz="2000" dirty="0" smtClean="0">
                <a:latin typeface="Times New Roman" pitchFamily="18" charset="0"/>
                <a:cs typeface="Times New Roman" pitchFamily="18" charset="0"/>
              </a:rPr>
              <a:t>421</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I. L'elaborazione secondaria, </a:t>
            </a:r>
            <a:r>
              <a:rPr lang="it-IT" sz="2000" dirty="0" smtClean="0">
                <a:latin typeface="Times New Roman" pitchFamily="18" charset="0"/>
                <a:cs typeface="Times New Roman" pitchFamily="18" charset="0"/>
              </a:rPr>
              <a:t>447</a:t>
            </a:r>
            <a:endParaRPr lang="it-IT"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541" y="6165304"/>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upload.wikimedia.org/wikipedia/commons/thumb/4/42/Die_Traumdeutung.jpg/260px-Die_Traumdeut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541" y="836712"/>
            <a:ext cx="1257866" cy="16497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674787"/>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980728"/>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7"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429000"/>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8"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652" y="3861048"/>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arentesi graffa chiusa 7"/>
          <p:cNvSpPr/>
          <p:nvPr/>
        </p:nvSpPr>
        <p:spPr>
          <a:xfrm>
            <a:off x="4202726" y="3835896"/>
            <a:ext cx="234119" cy="374154"/>
          </a:xfrm>
          <a:prstGeom prst="rightBrace">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FF0000"/>
              </a:solidFill>
            </a:endParaRPr>
          </a:p>
        </p:txBody>
      </p:sp>
      <p:pic>
        <p:nvPicPr>
          <p:cNvPr id="11" name="Picture 3">
            <a:hlinkClick r:id="rId9"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7397" y="4725144"/>
            <a:ext cx="706154" cy="70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008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908720"/>
            <a:ext cx="8496944" cy="2031325"/>
          </a:xfrm>
          <a:prstGeom prst="rect">
            <a:avLst/>
          </a:prstGeom>
          <a:noFill/>
        </p:spPr>
        <p:txBody>
          <a:bodyPr wrap="square" rtlCol="0">
            <a:spAutoFit/>
          </a:bodyPr>
          <a:lstStyle/>
          <a:p>
            <a:r>
              <a:rPr lang="it-IT" b="1" dirty="0" smtClean="0">
                <a:latin typeface="Times New Roman" pitchFamily="18" charset="0"/>
                <a:cs typeface="Times New Roman" pitchFamily="18" charset="0"/>
              </a:rPr>
              <a:t>7</a:t>
            </a:r>
            <a:r>
              <a:rPr lang="it-IT" b="1" dirty="0">
                <a:latin typeface="Times New Roman" pitchFamily="18" charset="0"/>
                <a:cs typeface="Times New Roman" pitchFamily="18" charset="0"/>
              </a:rPr>
              <a:t>. Psicologia dei processi onirici, 465</a:t>
            </a:r>
          </a:p>
          <a:p>
            <a:pPr lvl="1"/>
            <a:r>
              <a:rPr lang="it-IT" dirty="0">
                <a:latin typeface="Times New Roman" pitchFamily="18" charset="0"/>
                <a:cs typeface="Times New Roman" pitchFamily="18" charset="0"/>
              </a:rPr>
              <a:t>A. L'oblio dei sogni, 468</a:t>
            </a:r>
          </a:p>
          <a:p>
            <a:pPr lvl="1"/>
            <a:r>
              <a:rPr lang="it-IT" dirty="0">
                <a:latin typeface="Times New Roman" pitchFamily="18" charset="0"/>
                <a:cs typeface="Times New Roman" pitchFamily="18" charset="0"/>
              </a:rPr>
              <a:t>B. </a:t>
            </a:r>
            <a:r>
              <a:rPr lang="it-IT" b="1" dirty="0">
                <a:solidFill>
                  <a:srgbClr val="FF0000"/>
                </a:solidFill>
                <a:latin typeface="Times New Roman" pitchFamily="18" charset="0"/>
                <a:cs typeface="Times New Roman" pitchFamily="18" charset="0"/>
              </a:rPr>
              <a:t>La regressione</a:t>
            </a:r>
            <a:r>
              <a:rPr lang="it-IT" dirty="0">
                <a:latin typeface="Times New Roman" pitchFamily="18" charset="0"/>
                <a:cs typeface="Times New Roman" pitchFamily="18" charset="0"/>
              </a:rPr>
              <a:t>, 487</a:t>
            </a:r>
          </a:p>
          <a:p>
            <a:pPr lvl="1"/>
            <a:r>
              <a:rPr lang="it-IT" dirty="0">
                <a:latin typeface="Times New Roman" pitchFamily="18" charset="0"/>
                <a:cs typeface="Times New Roman" pitchFamily="18" charset="0"/>
              </a:rPr>
              <a:t>C. L'appagamento di desiderio, </a:t>
            </a:r>
            <a:r>
              <a:rPr lang="it-IT" dirty="0" smtClean="0">
                <a:latin typeface="Times New Roman" pitchFamily="18" charset="0"/>
                <a:cs typeface="Times New Roman" pitchFamily="18" charset="0"/>
              </a:rPr>
              <a:t>502</a:t>
            </a:r>
            <a:endParaRPr lang="it-IT" dirty="0">
              <a:latin typeface="Times New Roman" pitchFamily="18" charset="0"/>
              <a:cs typeface="Times New Roman" pitchFamily="18" charset="0"/>
            </a:endParaRPr>
          </a:p>
          <a:p>
            <a:pPr lvl="1"/>
            <a:r>
              <a:rPr lang="it-IT" dirty="0">
                <a:latin typeface="Times New Roman" pitchFamily="18" charset="0"/>
                <a:cs typeface="Times New Roman" pitchFamily="18" charset="0"/>
              </a:rPr>
              <a:t>D. Il risveglio per </a:t>
            </a:r>
            <a:r>
              <a:rPr lang="it-IT" dirty="0" smtClean="0">
                <a:latin typeface="Times New Roman" pitchFamily="18" charset="0"/>
                <a:cs typeface="Times New Roman" pitchFamily="18" charset="0"/>
              </a:rPr>
              <a:t>mezzo </a:t>
            </a:r>
            <a:r>
              <a:rPr lang="it-IT" dirty="0">
                <a:latin typeface="Times New Roman" pitchFamily="18" charset="0"/>
                <a:cs typeface="Times New Roman" pitchFamily="18" charset="0"/>
              </a:rPr>
              <a:t>del sogno. La funzione del sogno. II </a:t>
            </a:r>
            <a:r>
              <a:rPr lang="it-IT" dirty="0" smtClean="0">
                <a:latin typeface="Times New Roman" pitchFamily="18" charset="0"/>
                <a:cs typeface="Times New Roman" pitchFamily="18" charset="0"/>
              </a:rPr>
              <a:t>sogno d'angoscia</a:t>
            </a:r>
            <a:r>
              <a:rPr lang="it-IT" dirty="0">
                <a:latin typeface="Times New Roman" pitchFamily="18" charset="0"/>
                <a:cs typeface="Times New Roman" pitchFamily="18" charset="0"/>
              </a:rPr>
              <a:t>, </a:t>
            </a:r>
            <a:r>
              <a:rPr lang="it-IT" dirty="0" smtClean="0">
                <a:latin typeface="Times New Roman" pitchFamily="18" charset="0"/>
                <a:cs typeface="Times New Roman" pitchFamily="18" charset="0"/>
              </a:rPr>
              <a:t>523</a:t>
            </a:r>
          </a:p>
          <a:p>
            <a:pPr lvl="1"/>
            <a:r>
              <a:rPr lang="it-IT" dirty="0" smtClean="0">
                <a:latin typeface="Times New Roman" pitchFamily="18" charset="0"/>
                <a:cs typeface="Times New Roman" pitchFamily="18" charset="0"/>
              </a:rPr>
              <a:t>E</a:t>
            </a:r>
            <a:r>
              <a:rPr lang="it-IT" dirty="0">
                <a:latin typeface="Times New Roman" pitchFamily="18" charset="0"/>
                <a:cs typeface="Times New Roman" pitchFamily="18" charset="0"/>
              </a:rPr>
              <a:t>. Il processo primario e il processo secondario. La rimozione, 536</a:t>
            </a:r>
          </a:p>
          <a:p>
            <a:pPr lvl="1"/>
            <a:r>
              <a:rPr lang="it-IT" dirty="0">
                <a:latin typeface="Times New Roman" pitchFamily="18" charset="0"/>
                <a:cs typeface="Times New Roman" pitchFamily="18" charset="0"/>
              </a:rPr>
              <a:t>F. L'inconscio e la coscienza. </a:t>
            </a:r>
            <a:r>
              <a:rPr lang="it-IT" dirty="0" smtClean="0">
                <a:latin typeface="Times New Roman" pitchFamily="18" charset="0"/>
                <a:cs typeface="Times New Roman" pitchFamily="18" charset="0"/>
              </a:rPr>
              <a:t>La </a:t>
            </a:r>
            <a:r>
              <a:rPr lang="it-IT" dirty="0">
                <a:latin typeface="Times New Roman" pitchFamily="18" charset="0"/>
                <a:cs typeface="Times New Roman" pitchFamily="18" charset="0"/>
              </a:rPr>
              <a:t>realtà, 555</a:t>
            </a:r>
          </a:p>
        </p:txBody>
      </p:sp>
      <p:sp>
        <p:nvSpPr>
          <p:cNvPr id="3" name="CasellaDiTesto 2"/>
          <p:cNvSpPr txBox="1"/>
          <p:nvPr/>
        </p:nvSpPr>
        <p:spPr>
          <a:xfrm>
            <a:off x="709623" y="172836"/>
            <a:ext cx="7743145" cy="584775"/>
          </a:xfrm>
          <a:prstGeom prst="rect">
            <a:avLst/>
          </a:prstGeom>
          <a:noFill/>
        </p:spPr>
        <p:txBody>
          <a:bodyPr wrap="none" rtlCol="0">
            <a:spAutoFit/>
          </a:bodyPr>
          <a:lstStyle/>
          <a:p>
            <a:pPr algn="ctr"/>
            <a:r>
              <a:rPr lang="it-IT"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INDICE DELL’INTERPRETAZIONE DEI SOGNI (3)</a:t>
            </a:r>
          </a:p>
          <a:p>
            <a:pPr algn="ctr"/>
            <a:r>
              <a:rPr lang="it-IT" sz="1200" b="1" dirty="0" smtClean="0">
                <a:solidFill>
                  <a:srgbClr val="0000FF"/>
                </a:solidFill>
                <a:latin typeface="Times New Roman" pitchFamily="18" charset="0"/>
                <a:cs typeface="Times New Roman" pitchFamily="18" charset="0"/>
              </a:rPr>
              <a:t>(IL NUMERO DI PAGINA SI RIFERISCE AL VOLUME TERZO DELLE OPERE DI FREUD-BORINGHIERI)</a:t>
            </a:r>
            <a:endParaRPr lang="it-IT" sz="1200" b="1" dirty="0">
              <a:solidFill>
                <a:srgbClr val="0000FF"/>
              </a:solidFill>
              <a:latin typeface="Times New Roman" pitchFamily="18" charset="0"/>
              <a:cs typeface="Times New Roman" pitchFamily="18" charset="0"/>
            </a:endParaRPr>
          </a:p>
        </p:txBody>
      </p:sp>
      <p:pic>
        <p:nvPicPr>
          <p:cNvPr id="4" name="Picture 2" descr="http://upload.wikimedia.org/wikipedia/commons/thumb/4/42/Die_Traumdeutung.jpg/260px-Die_Traumdeut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273" y="3423173"/>
            <a:ext cx="2088232" cy="27387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273" y="1380918"/>
            <a:ext cx="435822" cy="43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332602" y="3084411"/>
            <a:ext cx="8478795" cy="3416320"/>
          </a:xfrm>
          <a:prstGeom prst="rect">
            <a:avLst/>
          </a:prstGeom>
          <a:ln>
            <a:solidFill>
              <a:schemeClr val="tx1"/>
            </a:solidFill>
          </a:ln>
        </p:spPr>
        <p:txBody>
          <a:bodyPr wrap="square">
            <a:spAutoFit/>
          </a:bodyPr>
          <a:lstStyle/>
          <a:p>
            <a:pPr algn="just"/>
            <a:r>
              <a:rPr lang="it-IT" sz="2400" b="1" dirty="0" smtClean="0">
                <a:solidFill>
                  <a:srgbClr val="0000FF"/>
                </a:solidFill>
                <a:latin typeface="Times New Roman" pitchFamily="18" charset="0"/>
                <a:cs typeface="Times New Roman" pitchFamily="18" charset="0"/>
              </a:rPr>
              <a:t>E il valore del sogno per la conoscenza del futuro</a:t>
            </a:r>
            <a:r>
              <a:rPr lang="it-IT" sz="2400" dirty="0" smtClean="0">
                <a:latin typeface="Times New Roman" pitchFamily="18" charset="0"/>
                <a:cs typeface="Times New Roman" pitchFamily="18" charset="0"/>
              </a:rPr>
              <a:t>? Naturalmente non </a:t>
            </a:r>
            <a:r>
              <a:rPr lang="it-IT" sz="2400" dirty="0">
                <a:latin typeface="Times New Roman" pitchFamily="18" charset="0"/>
                <a:cs typeface="Times New Roman" pitchFamily="18" charset="0"/>
              </a:rPr>
              <a:t>è il caso di pensarci</a:t>
            </a:r>
            <a:r>
              <a:rPr lang="it-IT" sz="2400" dirty="0" smtClean="0">
                <a:latin typeface="Times New Roman" pitchFamily="18" charset="0"/>
                <a:cs typeface="Times New Roman" pitchFamily="18" charset="0"/>
              </a:rPr>
              <a:t>. </a:t>
            </a:r>
            <a:r>
              <a:rPr lang="it-IT" sz="2400" dirty="0">
                <a:latin typeface="Times New Roman" pitchFamily="18" charset="0"/>
                <a:cs typeface="Times New Roman" pitchFamily="18" charset="0"/>
              </a:rPr>
              <a:t>Si vorrebbe inserire in sua vece: </a:t>
            </a:r>
            <a:r>
              <a:rPr lang="it-IT" sz="2400" b="1" dirty="0">
                <a:solidFill>
                  <a:srgbClr val="FF0000"/>
                </a:solidFill>
                <a:latin typeface="Times New Roman" pitchFamily="18" charset="0"/>
                <a:cs typeface="Times New Roman" pitchFamily="18" charset="0"/>
              </a:rPr>
              <a:t>per la</a:t>
            </a:r>
          </a:p>
          <a:p>
            <a:pPr algn="just"/>
            <a:r>
              <a:rPr lang="it-IT" sz="2400" b="1" dirty="0">
                <a:solidFill>
                  <a:srgbClr val="FF0000"/>
                </a:solidFill>
                <a:latin typeface="Times New Roman" pitchFamily="18" charset="0"/>
                <a:cs typeface="Times New Roman" pitchFamily="18" charset="0"/>
              </a:rPr>
              <a:t>conoscenza del passato</a:t>
            </a:r>
            <a:r>
              <a:rPr lang="it-IT" sz="2400" dirty="0">
                <a:latin typeface="Times New Roman" pitchFamily="18" charset="0"/>
                <a:cs typeface="Times New Roman" pitchFamily="18" charset="0"/>
              </a:rPr>
              <a:t>. Poiché è dal passato che </a:t>
            </a:r>
            <a:r>
              <a:rPr lang="it-IT" sz="2400" dirty="0" smtClean="0">
                <a:latin typeface="Times New Roman" pitchFamily="18" charset="0"/>
                <a:cs typeface="Times New Roman" pitchFamily="18" charset="0"/>
              </a:rPr>
              <a:t>deriva </a:t>
            </a:r>
            <a:r>
              <a:rPr lang="it-IT" sz="2400" dirty="0">
                <a:latin typeface="Times New Roman" pitchFamily="18" charset="0"/>
                <a:cs typeface="Times New Roman" pitchFamily="18" charset="0"/>
              </a:rPr>
              <a:t>il sogno, </a:t>
            </a:r>
            <a:r>
              <a:rPr lang="it-IT" sz="2400" dirty="0" smtClean="0">
                <a:latin typeface="Times New Roman" pitchFamily="18" charset="0"/>
                <a:cs typeface="Times New Roman" pitchFamily="18" charset="0"/>
              </a:rPr>
              <a:t>in ogni </a:t>
            </a:r>
            <a:r>
              <a:rPr lang="it-IT" sz="2400" dirty="0">
                <a:latin typeface="Times New Roman" pitchFamily="18" charset="0"/>
                <a:cs typeface="Times New Roman" pitchFamily="18" charset="0"/>
              </a:rPr>
              <a:t>senso. </a:t>
            </a:r>
            <a:r>
              <a:rPr lang="it-IT" sz="2400" dirty="0" smtClean="0">
                <a:latin typeface="Times New Roman" pitchFamily="18" charset="0"/>
                <a:cs typeface="Times New Roman" pitchFamily="18" charset="0"/>
              </a:rPr>
              <a:t>È </a:t>
            </a:r>
            <a:r>
              <a:rPr lang="it-IT" sz="2400" dirty="0">
                <a:latin typeface="Times New Roman" pitchFamily="18" charset="0"/>
                <a:cs typeface="Times New Roman" pitchFamily="18" charset="0"/>
              </a:rPr>
              <a:t>vero, anche l'antica credenza che il sogno ci </a:t>
            </a:r>
            <a:r>
              <a:rPr lang="it-IT" sz="2400" dirty="0" smtClean="0">
                <a:latin typeface="Times New Roman" pitchFamily="18" charset="0"/>
                <a:cs typeface="Times New Roman" pitchFamily="18" charset="0"/>
              </a:rPr>
              <a:t>mostra il </a:t>
            </a:r>
            <a:r>
              <a:rPr lang="it-IT" sz="2400" dirty="0">
                <a:latin typeface="Times New Roman" pitchFamily="18" charset="0"/>
                <a:cs typeface="Times New Roman" pitchFamily="18" charset="0"/>
              </a:rPr>
              <a:t>futuro, non è completamente priva di un fondamento di </a:t>
            </a:r>
            <a:r>
              <a:rPr lang="it-IT" sz="2400" dirty="0" smtClean="0">
                <a:latin typeface="Times New Roman" pitchFamily="18" charset="0"/>
                <a:cs typeface="Times New Roman" pitchFamily="18" charset="0"/>
              </a:rPr>
              <a:t>verità. Rappresentandoci </a:t>
            </a:r>
            <a:r>
              <a:rPr lang="it-IT" sz="2400" dirty="0">
                <a:latin typeface="Times New Roman" pitchFamily="18" charset="0"/>
                <a:cs typeface="Times New Roman" pitchFamily="18" charset="0"/>
              </a:rPr>
              <a:t>un desiderio come appagato, il sogno ci </a:t>
            </a:r>
            <a:r>
              <a:rPr lang="it-IT" sz="2400" dirty="0" smtClean="0">
                <a:latin typeface="Times New Roman" pitchFamily="18" charset="0"/>
                <a:cs typeface="Times New Roman" pitchFamily="18" charset="0"/>
              </a:rPr>
              <a:t>porta certo </a:t>
            </a:r>
            <a:r>
              <a:rPr lang="it-IT" sz="2400" dirty="0">
                <a:latin typeface="Times New Roman" pitchFamily="18" charset="0"/>
                <a:cs typeface="Times New Roman" pitchFamily="18" charset="0"/>
              </a:rPr>
              <a:t>verso il futuro; ma questo futuro, considerato dal </a:t>
            </a:r>
            <a:r>
              <a:rPr lang="it-IT" sz="2400" dirty="0" smtClean="0">
                <a:latin typeface="Times New Roman" pitchFamily="18" charset="0"/>
                <a:cs typeface="Times New Roman" pitchFamily="18" charset="0"/>
              </a:rPr>
              <a:t>sognatore come </a:t>
            </a:r>
            <a:r>
              <a:rPr lang="it-IT" sz="2400" dirty="0">
                <a:latin typeface="Times New Roman" pitchFamily="18" charset="0"/>
                <a:cs typeface="Times New Roman" pitchFamily="18" charset="0"/>
              </a:rPr>
              <a:t>presente, è modellato dal desiderio indistruttibile a </a:t>
            </a:r>
            <a:r>
              <a:rPr lang="it-IT" sz="2400" dirty="0" smtClean="0">
                <a:latin typeface="Times New Roman" pitchFamily="18" charset="0"/>
                <a:cs typeface="Times New Roman" pitchFamily="18" charset="0"/>
              </a:rPr>
              <a:t>immagine </a:t>
            </a:r>
            <a:r>
              <a:rPr lang="it-IT" sz="2400" dirty="0">
                <a:latin typeface="Times New Roman" pitchFamily="18" charset="0"/>
                <a:cs typeface="Times New Roman" pitchFamily="18" charset="0"/>
              </a:rPr>
              <a:t>di quel passato.</a:t>
            </a:r>
          </a:p>
        </p:txBody>
      </p:sp>
    </p:spTree>
    <p:extLst>
      <p:ext uri="{BB962C8B-B14F-4D97-AF65-F5344CB8AC3E}">
        <p14:creationId xmlns:p14="http://schemas.microsoft.com/office/powerpoint/2010/main" val="3480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ppt_x</p:attrName>
                                        </p:attrNameLst>
                                      </p:cBhvr>
                                      <p:tavLst>
                                        <p:tav tm="0">
                                          <p:val>
                                            <p:strVal val="#ppt_x"/>
                                          </p:val>
                                        </p:tav>
                                        <p:tav tm="100000">
                                          <p:val>
                                            <p:strVal val="#ppt_x"/>
                                          </p:val>
                                        </p:tav>
                                      </p:tavLst>
                                    </p:anim>
                                    <p:anim calcmode="lin" valueType="num">
                                      <p:cBhvr>
                                        <p:cTn id="1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53092" y="25150"/>
            <a:ext cx="723781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PREFAZIONE ALLA  SECONDA EDIZIONE (1908)</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CasellaDiTesto 3"/>
          <p:cNvSpPr txBox="1"/>
          <p:nvPr/>
        </p:nvSpPr>
        <p:spPr>
          <a:xfrm>
            <a:off x="323528" y="486815"/>
            <a:ext cx="8603602" cy="6124754"/>
          </a:xfrm>
          <a:prstGeom prst="rect">
            <a:avLst/>
          </a:prstGeom>
          <a:noFill/>
        </p:spPr>
        <p:txBody>
          <a:bodyPr wrap="square" rtlCol="0">
            <a:spAutoFit/>
          </a:bodyPr>
          <a:lstStyle/>
          <a:p>
            <a:pPr algn="just"/>
            <a:r>
              <a:rPr lang="it-IT" sz="2800" dirty="0" smtClean="0">
                <a:latin typeface="Times New Roman" pitchFamily="18" charset="0"/>
                <a:cs typeface="Times New Roman" pitchFamily="18" charset="0"/>
              </a:rPr>
              <a:t>«</a:t>
            </a:r>
            <a:r>
              <a:rPr lang="it-IT" sz="2800" b="1" dirty="0" smtClean="0">
                <a:solidFill>
                  <a:srgbClr val="0000FF"/>
                </a:solidFill>
                <a:latin typeface="Times New Roman" pitchFamily="18" charset="0"/>
                <a:cs typeface="Times New Roman" pitchFamily="18" charset="0"/>
              </a:rPr>
              <a:t>Inoltre</a:t>
            </a:r>
            <a:r>
              <a:rPr lang="it-IT" sz="2800" b="1" dirty="0">
                <a:solidFill>
                  <a:srgbClr val="0000FF"/>
                </a:solidFill>
                <a:latin typeface="Times New Roman" pitchFamily="18" charset="0"/>
                <a:cs typeface="Times New Roman" pitchFamily="18" charset="0"/>
              </a:rPr>
              <a:t>, anche il materiale </a:t>
            </a:r>
            <a:r>
              <a:rPr lang="it-IT" sz="2800" dirty="0">
                <a:latin typeface="Times New Roman" pitchFamily="18" charset="0"/>
                <a:cs typeface="Times New Roman" pitchFamily="18" charset="0"/>
              </a:rPr>
              <a:t>di questo libro, i sogni personali </a:t>
            </a:r>
            <a:r>
              <a:rPr lang="it-IT" sz="2800" dirty="0" smtClean="0">
                <a:latin typeface="Times New Roman" pitchFamily="18" charset="0"/>
                <a:cs typeface="Times New Roman" pitchFamily="18" charset="0"/>
              </a:rPr>
              <a:t>in base </a:t>
            </a:r>
            <a:r>
              <a:rPr lang="it-IT" sz="2800" dirty="0">
                <a:latin typeface="Times New Roman" pitchFamily="18" charset="0"/>
                <a:cs typeface="Times New Roman" pitchFamily="18" charset="0"/>
              </a:rPr>
              <a:t>ai quali ho spiegato le regole dell'interpretazione dei sogni</a:t>
            </a:r>
            <a:r>
              <a:rPr lang="it-IT" sz="2800" dirty="0" smtClean="0">
                <a:latin typeface="Times New Roman" pitchFamily="18" charset="0"/>
                <a:cs typeface="Times New Roman" pitchFamily="18" charset="0"/>
              </a:rPr>
              <a:t>, ha </a:t>
            </a:r>
            <a:r>
              <a:rPr lang="it-IT" sz="2800" dirty="0">
                <a:latin typeface="Times New Roman" pitchFamily="18" charset="0"/>
                <a:cs typeface="Times New Roman" pitchFamily="18" charset="0"/>
              </a:rPr>
              <a:t>dimostrato alla revisione </a:t>
            </a:r>
            <a:r>
              <a:rPr lang="it-IT" sz="2800" b="1" dirty="0">
                <a:solidFill>
                  <a:srgbClr val="FF0000"/>
                </a:solidFill>
                <a:latin typeface="Times New Roman" pitchFamily="18" charset="0"/>
                <a:cs typeface="Times New Roman" pitchFamily="18" charset="0"/>
              </a:rPr>
              <a:t>una forza d'inerzia tale da opporsi </a:t>
            </a:r>
            <a:r>
              <a:rPr lang="it-IT" sz="2800" b="1" dirty="0" smtClean="0">
                <a:solidFill>
                  <a:srgbClr val="FF0000"/>
                </a:solidFill>
                <a:latin typeface="Times New Roman" pitchFamily="18" charset="0"/>
                <a:cs typeface="Times New Roman" pitchFamily="18" charset="0"/>
              </a:rPr>
              <a:t>a mutamenti </a:t>
            </a:r>
            <a:r>
              <a:rPr lang="it-IT" sz="2800" b="1" dirty="0">
                <a:solidFill>
                  <a:srgbClr val="FF0000"/>
                </a:solidFill>
                <a:latin typeface="Times New Roman" pitchFamily="18" charset="0"/>
                <a:cs typeface="Times New Roman" pitchFamily="18" charset="0"/>
              </a:rPr>
              <a:t>sostanziali.</a:t>
            </a:r>
            <a:r>
              <a:rPr lang="it-IT" sz="2800" dirty="0">
                <a:latin typeface="Times New Roman" pitchFamily="18" charset="0"/>
                <a:cs typeface="Times New Roman" pitchFamily="18" charset="0"/>
              </a:rPr>
              <a:t> Questo libro ha infatti per me anche </a:t>
            </a:r>
            <a:r>
              <a:rPr lang="it-IT" sz="2800" dirty="0" smtClean="0">
                <a:latin typeface="Times New Roman" pitchFamily="18" charset="0"/>
                <a:cs typeface="Times New Roman" pitchFamily="18" charset="0"/>
              </a:rPr>
              <a:t>un altro </a:t>
            </a:r>
            <a:r>
              <a:rPr lang="it-IT" sz="2800" dirty="0">
                <a:latin typeface="Times New Roman" pitchFamily="18" charset="0"/>
                <a:cs typeface="Times New Roman" pitchFamily="18" charset="0"/>
              </a:rPr>
              <a:t>significato soggettivo, che mi è riuscito chiaro solo dopo </a:t>
            </a:r>
            <a:r>
              <a:rPr lang="it-IT" sz="2800" dirty="0" smtClean="0">
                <a:latin typeface="Times New Roman" pitchFamily="18" charset="0"/>
                <a:cs typeface="Times New Roman" pitchFamily="18" charset="0"/>
              </a:rPr>
              <a:t>averlo portato </a:t>
            </a:r>
            <a:r>
              <a:rPr lang="it-IT" sz="2800" dirty="0">
                <a:latin typeface="Times New Roman" pitchFamily="18" charset="0"/>
                <a:cs typeface="Times New Roman" pitchFamily="18" charset="0"/>
              </a:rPr>
              <a:t>a termine. Esso mi è apparso come un brano della mia </a:t>
            </a:r>
            <a:r>
              <a:rPr lang="it-IT" sz="2800" dirty="0" smtClean="0">
                <a:latin typeface="Times New Roman" pitchFamily="18" charset="0"/>
                <a:cs typeface="Times New Roman" pitchFamily="18" charset="0"/>
              </a:rPr>
              <a:t>autobiografia</a:t>
            </a:r>
            <a:r>
              <a:rPr lang="it-IT" sz="2800" dirty="0">
                <a:latin typeface="Times New Roman" pitchFamily="18" charset="0"/>
                <a:cs typeface="Times New Roman" pitchFamily="18" charset="0"/>
              </a:rPr>
              <a:t>, come la mia reazione alla morte di mio </a:t>
            </a:r>
            <a:r>
              <a:rPr lang="it-IT" sz="2800" dirty="0" smtClean="0">
                <a:latin typeface="Times New Roman" pitchFamily="18" charset="0"/>
                <a:cs typeface="Times New Roman" pitchFamily="18" charset="0"/>
              </a:rPr>
              <a:t>padre, dunque all’avvenimento più </a:t>
            </a:r>
            <a:r>
              <a:rPr lang="it-IT" sz="2800" dirty="0">
                <a:latin typeface="Times New Roman" pitchFamily="18" charset="0"/>
                <a:cs typeface="Times New Roman" pitchFamily="18" charset="0"/>
              </a:rPr>
              <a:t>importante, alla perdita </a:t>
            </a:r>
            <a:r>
              <a:rPr lang="it-IT" sz="2800" dirty="0" smtClean="0">
                <a:latin typeface="Times New Roman" pitchFamily="18" charset="0"/>
                <a:cs typeface="Times New Roman" pitchFamily="18" charset="0"/>
              </a:rPr>
              <a:t>più </a:t>
            </a:r>
            <a:r>
              <a:rPr lang="it-IT" sz="2800" dirty="0">
                <a:latin typeface="Times New Roman" pitchFamily="18" charset="0"/>
                <a:cs typeface="Times New Roman" pitchFamily="18" charset="0"/>
              </a:rPr>
              <a:t>straziante nella </a:t>
            </a:r>
            <a:r>
              <a:rPr lang="it-IT" sz="2800" dirty="0" smtClean="0">
                <a:latin typeface="Times New Roman" pitchFamily="18" charset="0"/>
                <a:cs typeface="Times New Roman" pitchFamily="18" charset="0"/>
              </a:rPr>
              <a:t>vita di </a:t>
            </a:r>
            <a:r>
              <a:rPr lang="it-IT" sz="2800" dirty="0">
                <a:latin typeface="Times New Roman" pitchFamily="18" charset="0"/>
                <a:cs typeface="Times New Roman" pitchFamily="18" charset="0"/>
              </a:rPr>
              <a:t>un </a:t>
            </a:r>
            <a:r>
              <a:rPr lang="it-IT" sz="2800" dirty="0" smtClean="0">
                <a:latin typeface="Times New Roman" pitchFamily="18" charset="0"/>
                <a:cs typeface="Times New Roman" pitchFamily="18" charset="0"/>
              </a:rPr>
              <a:t>uomo (</a:t>
            </a:r>
            <a:r>
              <a:rPr lang="it-IT" sz="2800" i="1" dirty="0" smtClean="0">
                <a:latin typeface="Times New Roman" pitchFamily="18" charset="0"/>
                <a:cs typeface="Times New Roman" pitchFamily="18" charset="0"/>
              </a:rPr>
              <a:t>1896</a:t>
            </a:r>
            <a:r>
              <a:rPr lang="it-IT" sz="2800" dirty="0" smtClean="0">
                <a:latin typeface="Times New Roman" pitchFamily="18" charset="0"/>
                <a:cs typeface="Times New Roman" pitchFamily="18" charset="0"/>
              </a:rPr>
              <a:t>). </a:t>
            </a:r>
            <a:r>
              <a:rPr lang="it-IT" sz="2800" dirty="0">
                <a:latin typeface="Times New Roman" pitchFamily="18" charset="0"/>
                <a:cs typeface="Times New Roman" pitchFamily="18" charset="0"/>
              </a:rPr>
              <a:t>Dopo aver riconosciuto questo fatto, mi sono </a:t>
            </a:r>
            <a:r>
              <a:rPr lang="it-IT" sz="2800" dirty="0" smtClean="0">
                <a:latin typeface="Times New Roman" pitchFamily="18" charset="0"/>
                <a:cs typeface="Times New Roman" pitchFamily="18" charset="0"/>
              </a:rPr>
              <a:t>sentito incapace </a:t>
            </a:r>
            <a:r>
              <a:rPr lang="it-IT" sz="2800" dirty="0">
                <a:latin typeface="Times New Roman" pitchFamily="18" charset="0"/>
                <a:cs typeface="Times New Roman" pitchFamily="18" charset="0"/>
              </a:rPr>
              <a:t>di cancellarne le tracce</a:t>
            </a:r>
            <a:r>
              <a:rPr lang="it-IT" sz="2800" dirty="0" smtClean="0">
                <a:latin typeface="Times New Roman" pitchFamily="18" charset="0"/>
                <a:cs typeface="Times New Roman" pitchFamily="18" charset="0"/>
              </a:rPr>
              <a:t>, anche </a:t>
            </a:r>
            <a:r>
              <a:rPr lang="it-IT" sz="2800" dirty="0">
                <a:latin typeface="Times New Roman" pitchFamily="18" charset="0"/>
                <a:cs typeface="Times New Roman" pitchFamily="18" charset="0"/>
              </a:rPr>
              <a:t>se per il lettore potrà </a:t>
            </a:r>
            <a:r>
              <a:rPr lang="it-IT" sz="2800" dirty="0" smtClean="0">
                <a:latin typeface="Times New Roman" pitchFamily="18" charset="0"/>
                <a:cs typeface="Times New Roman" pitchFamily="18" charset="0"/>
              </a:rPr>
              <a:t>risultare  </a:t>
            </a:r>
            <a:r>
              <a:rPr lang="it-IT" sz="2800" dirty="0">
                <a:latin typeface="Times New Roman" pitchFamily="18" charset="0"/>
                <a:cs typeface="Times New Roman" pitchFamily="18" charset="0"/>
              </a:rPr>
              <a:t>indifferente su quale materiale imparerà, ad apprezzare e </a:t>
            </a:r>
            <a:r>
              <a:rPr lang="it-IT" sz="2800" dirty="0" smtClean="0">
                <a:latin typeface="Times New Roman" pitchFamily="18" charset="0"/>
                <a:cs typeface="Times New Roman" pitchFamily="18" charset="0"/>
              </a:rPr>
              <a:t>interpretare </a:t>
            </a:r>
            <a:r>
              <a:rPr lang="it-IT" sz="2800" dirty="0">
                <a:latin typeface="Times New Roman" pitchFamily="18" charset="0"/>
                <a:cs typeface="Times New Roman" pitchFamily="18" charset="0"/>
              </a:rPr>
              <a:t>i sogni</a:t>
            </a:r>
            <a:r>
              <a:rPr lang="it-IT" sz="2800" dirty="0" smtClean="0">
                <a:latin typeface="Times New Roman" pitchFamily="18" charset="0"/>
                <a:cs typeface="Times New Roman" pitchFamily="18" charset="0"/>
              </a:rPr>
              <a:t>.»</a:t>
            </a:r>
            <a:endParaRPr lang="it-IT" sz="2800" dirty="0">
              <a:latin typeface="Times New Roman" pitchFamily="18" charset="0"/>
              <a:cs typeface="Times New Roman" pitchFamily="18" charset="0"/>
            </a:endParaRPr>
          </a:p>
        </p:txBody>
      </p:sp>
      <p:sp>
        <p:nvSpPr>
          <p:cNvPr id="7" name="Freccia a destra 6"/>
          <p:cNvSpPr/>
          <p:nvPr/>
        </p:nvSpPr>
        <p:spPr>
          <a:xfrm>
            <a:off x="8113475" y="6490411"/>
            <a:ext cx="827584"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33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25666" y="188640"/>
            <a:ext cx="6692666"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PREFAZIONE ALLA TERZA EDIZIONE (1911)</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6" name="CasellaDiTesto 5"/>
          <p:cNvSpPr txBox="1"/>
          <p:nvPr/>
        </p:nvSpPr>
        <p:spPr>
          <a:xfrm>
            <a:off x="314865" y="764704"/>
            <a:ext cx="8514269" cy="6001643"/>
          </a:xfrm>
          <a:prstGeom prst="rect">
            <a:avLst/>
          </a:prstGeom>
          <a:noFill/>
        </p:spPr>
        <p:txBody>
          <a:bodyPr wrap="square" rtlCol="0">
            <a:spAutoFit/>
          </a:bodyPr>
          <a:lstStyle/>
          <a:p>
            <a:pPr algn="just"/>
            <a:r>
              <a:rPr lang="it-IT" dirty="0"/>
              <a:t> </a:t>
            </a:r>
            <a:r>
              <a:rPr lang="it-IT" sz="2400" dirty="0" smtClean="0"/>
              <a:t>«</a:t>
            </a:r>
            <a:r>
              <a:rPr lang="it-IT" sz="2400" b="1" dirty="0" smtClean="0">
                <a:solidFill>
                  <a:srgbClr val="0000FF"/>
                </a:solidFill>
                <a:latin typeface="Times New Roman" pitchFamily="18" charset="0"/>
                <a:cs typeface="Times New Roman" pitchFamily="18" charset="0"/>
              </a:rPr>
              <a:t>Attraverso </a:t>
            </a:r>
            <a:r>
              <a:rPr lang="it-IT" sz="2400" b="1" dirty="0">
                <a:solidFill>
                  <a:srgbClr val="0000FF"/>
                </a:solidFill>
                <a:latin typeface="Times New Roman" pitchFamily="18" charset="0"/>
                <a:cs typeface="Times New Roman" pitchFamily="18" charset="0"/>
              </a:rPr>
              <a:t>la mia personale esperienza</a:t>
            </a:r>
            <a:r>
              <a:rPr lang="it-IT" sz="2400" dirty="0" smtClean="0">
                <a:latin typeface="Times New Roman" pitchFamily="18" charset="0"/>
                <a:cs typeface="Times New Roman" pitchFamily="18" charset="0"/>
              </a:rPr>
              <a:t>, oltre </a:t>
            </a:r>
            <a:r>
              <a:rPr lang="it-IT" sz="2400" dirty="0">
                <a:latin typeface="Times New Roman" pitchFamily="18" charset="0"/>
                <a:cs typeface="Times New Roman" pitchFamily="18" charset="0"/>
              </a:rPr>
              <a:t>che attraverso i lavori di Wilhelm </a:t>
            </a:r>
            <a:r>
              <a:rPr lang="it-IT" sz="2400" dirty="0" err="1">
                <a:latin typeface="Times New Roman" pitchFamily="18" charset="0"/>
                <a:cs typeface="Times New Roman" pitchFamily="18" charset="0"/>
              </a:rPr>
              <a:t>Stekel</a:t>
            </a:r>
            <a:r>
              <a:rPr lang="it-IT" sz="2400" dirty="0">
                <a:latin typeface="Times New Roman" pitchFamily="18" charset="0"/>
                <a:cs typeface="Times New Roman" pitchFamily="18" charset="0"/>
              </a:rPr>
              <a:t> e altri, ho </a:t>
            </a:r>
            <a:r>
              <a:rPr lang="it-IT" sz="2400" dirty="0" smtClean="0">
                <a:latin typeface="Times New Roman" pitchFamily="18" charset="0"/>
                <a:cs typeface="Times New Roman" pitchFamily="18" charset="0"/>
              </a:rPr>
              <a:t>imparato da </a:t>
            </a:r>
            <a:r>
              <a:rPr lang="it-IT" sz="2400" dirty="0">
                <a:latin typeface="Times New Roman" pitchFamily="18" charset="0"/>
                <a:cs typeface="Times New Roman" pitchFamily="18" charset="0"/>
              </a:rPr>
              <a:t>allora ad apprezzare </a:t>
            </a:r>
            <a:r>
              <a:rPr lang="it-IT" sz="2400" dirty="0" smtClean="0">
                <a:latin typeface="Times New Roman" pitchFamily="18" charset="0"/>
                <a:cs typeface="Times New Roman" pitchFamily="18" charset="0"/>
              </a:rPr>
              <a:t>più </a:t>
            </a:r>
            <a:r>
              <a:rPr lang="it-IT" sz="2400" dirty="0">
                <a:latin typeface="Times New Roman" pitchFamily="18" charset="0"/>
                <a:cs typeface="Times New Roman" pitchFamily="18" charset="0"/>
              </a:rPr>
              <a:t>equamente </a:t>
            </a:r>
            <a:r>
              <a:rPr lang="it-IT" sz="2400" b="1" dirty="0">
                <a:solidFill>
                  <a:srgbClr val="FF0000"/>
                </a:solidFill>
                <a:latin typeface="Times New Roman" pitchFamily="18" charset="0"/>
                <a:cs typeface="Times New Roman" pitchFamily="18" charset="0"/>
              </a:rPr>
              <a:t>l'ampiezza e </a:t>
            </a:r>
            <a:r>
              <a:rPr lang="it-IT" sz="2400" b="1" dirty="0" smtClean="0">
                <a:solidFill>
                  <a:srgbClr val="FF0000"/>
                </a:solidFill>
                <a:latin typeface="Times New Roman" pitchFamily="18" charset="0"/>
                <a:cs typeface="Times New Roman" pitchFamily="18" charset="0"/>
              </a:rPr>
              <a:t>l'importanza del </a:t>
            </a:r>
            <a:r>
              <a:rPr lang="it-IT" sz="2400" b="1" dirty="0">
                <a:solidFill>
                  <a:srgbClr val="FF0000"/>
                </a:solidFill>
                <a:latin typeface="Times New Roman" pitchFamily="18" charset="0"/>
                <a:cs typeface="Times New Roman" pitchFamily="18" charset="0"/>
              </a:rPr>
              <a:t>simbolismo nei sogni </a:t>
            </a:r>
            <a:r>
              <a:rPr lang="it-IT" sz="2400" dirty="0">
                <a:latin typeface="Times New Roman" pitchFamily="18" charset="0"/>
                <a:cs typeface="Times New Roman" pitchFamily="18" charset="0"/>
              </a:rPr>
              <a:t>(o piuttosto nel pensiero inconscio). E </a:t>
            </a:r>
            <a:r>
              <a:rPr lang="it-IT" sz="2400" dirty="0" smtClean="0">
                <a:latin typeface="Times New Roman" pitchFamily="18" charset="0"/>
                <a:cs typeface="Times New Roman" pitchFamily="18" charset="0"/>
              </a:rPr>
              <a:t>così nel </a:t>
            </a:r>
            <a:r>
              <a:rPr lang="it-IT" sz="2400" dirty="0">
                <a:latin typeface="Times New Roman" pitchFamily="18" charset="0"/>
                <a:cs typeface="Times New Roman" pitchFamily="18" charset="0"/>
              </a:rPr>
              <a:t>corso di questi anni si sono accumulati molti dati che </a:t>
            </a:r>
            <a:r>
              <a:rPr lang="it-IT" sz="2400" dirty="0" smtClean="0">
                <a:latin typeface="Times New Roman" pitchFamily="18" charset="0"/>
                <a:cs typeface="Times New Roman" pitchFamily="18" charset="0"/>
              </a:rPr>
              <a:t>richiedono </a:t>
            </a:r>
            <a:r>
              <a:rPr lang="it-IT" sz="2400" dirty="0">
                <a:latin typeface="Times New Roman" pitchFamily="18" charset="0"/>
                <a:cs typeface="Times New Roman" pitchFamily="18" charset="0"/>
              </a:rPr>
              <a:t>un'attenta considerazione. Ho tentato di tener conto di </a:t>
            </a:r>
            <a:r>
              <a:rPr lang="it-IT" sz="2400" dirty="0" smtClean="0">
                <a:latin typeface="Times New Roman" pitchFamily="18" charset="0"/>
                <a:cs typeface="Times New Roman" pitchFamily="18" charset="0"/>
              </a:rPr>
              <a:t>queste innovazioni </a:t>
            </a:r>
            <a:r>
              <a:rPr lang="it-IT" sz="2400" dirty="0">
                <a:latin typeface="Times New Roman" pitchFamily="18" charset="0"/>
                <a:cs typeface="Times New Roman" pitchFamily="18" charset="0"/>
              </a:rPr>
              <a:t>con numerose interpolazioni nel testo e con </a:t>
            </a:r>
            <a:r>
              <a:rPr lang="it-IT" sz="2400" dirty="0" smtClean="0">
                <a:latin typeface="Times New Roman" pitchFamily="18" charset="0"/>
                <a:cs typeface="Times New Roman" pitchFamily="18" charset="0"/>
              </a:rPr>
              <a:t>l'aggiunta di </a:t>
            </a:r>
            <a:r>
              <a:rPr lang="it-IT" sz="2400" dirty="0">
                <a:latin typeface="Times New Roman" pitchFamily="18" charset="0"/>
                <a:cs typeface="Times New Roman" pitchFamily="18" charset="0"/>
              </a:rPr>
              <a:t>note a piè di pagina. </a:t>
            </a:r>
            <a:r>
              <a:rPr lang="it-IT" sz="2400" dirty="0" smtClean="0">
                <a:latin typeface="Times New Roman" pitchFamily="18" charset="0"/>
                <a:cs typeface="Times New Roman" pitchFamily="18" charset="0"/>
              </a:rPr>
              <a:t>(…) Mi </a:t>
            </a:r>
            <a:r>
              <a:rPr lang="it-IT" sz="2400" dirty="0">
                <a:latin typeface="Times New Roman" pitchFamily="18" charset="0"/>
                <a:cs typeface="Times New Roman" pitchFamily="18" charset="0"/>
              </a:rPr>
              <a:t>permetto persino di predire in quali </a:t>
            </a:r>
            <a:r>
              <a:rPr lang="it-IT" sz="2400" dirty="0" smtClean="0">
                <a:latin typeface="Times New Roman" pitchFamily="18" charset="0"/>
                <a:cs typeface="Times New Roman" pitchFamily="18" charset="0"/>
              </a:rPr>
              <a:t>altre direzioni </a:t>
            </a:r>
            <a:r>
              <a:rPr lang="it-IT" sz="2400" dirty="0">
                <a:latin typeface="Times New Roman" pitchFamily="18" charset="0"/>
                <a:cs typeface="Times New Roman" pitchFamily="18" charset="0"/>
              </a:rPr>
              <a:t>le successive ristampe di questo libro - se ne sorgerà </a:t>
            </a:r>
            <a:r>
              <a:rPr lang="it-IT" sz="2400" dirty="0" smtClean="0">
                <a:latin typeface="Times New Roman" pitchFamily="18" charset="0"/>
                <a:cs typeface="Times New Roman" pitchFamily="18" charset="0"/>
              </a:rPr>
              <a:t>la necessità </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differiranno </a:t>
            </a:r>
            <a:r>
              <a:rPr lang="it-IT" sz="2400" dirty="0">
                <a:latin typeface="Times New Roman" pitchFamily="18" charset="0"/>
                <a:cs typeface="Times New Roman" pitchFamily="18" charset="0"/>
              </a:rPr>
              <a:t>dall'attuale. Esse dovrebbero da un lato </a:t>
            </a:r>
            <a:r>
              <a:rPr lang="it-IT" sz="2400" dirty="0" smtClean="0">
                <a:latin typeface="Times New Roman" pitchFamily="18" charset="0"/>
                <a:cs typeface="Times New Roman" pitchFamily="18" charset="0"/>
              </a:rPr>
              <a:t>ricercare </a:t>
            </a:r>
            <a:r>
              <a:rPr lang="it-IT" sz="2400" dirty="0">
                <a:latin typeface="Times New Roman" pitchFamily="18" charset="0"/>
                <a:cs typeface="Times New Roman" pitchFamily="18" charset="0"/>
              </a:rPr>
              <a:t>un </a:t>
            </a:r>
            <a:r>
              <a:rPr lang="it-IT" sz="2400" dirty="0" smtClean="0">
                <a:latin typeface="Times New Roman" pitchFamily="18" charset="0"/>
                <a:cs typeface="Times New Roman" pitchFamily="18" charset="0"/>
              </a:rPr>
              <a:t>più </a:t>
            </a:r>
            <a:r>
              <a:rPr lang="it-IT" sz="2400" dirty="0">
                <a:latin typeface="Times New Roman" pitchFamily="18" charset="0"/>
                <a:cs typeface="Times New Roman" pitchFamily="18" charset="0"/>
              </a:rPr>
              <a:t>stretto rapporto con il copioso materiale </a:t>
            </a:r>
            <a:r>
              <a:rPr lang="it-IT" sz="2400" dirty="0" smtClean="0">
                <a:latin typeface="Times New Roman" pitchFamily="18" charset="0"/>
                <a:cs typeface="Times New Roman" pitchFamily="18" charset="0"/>
              </a:rPr>
              <a:t>offerto dalla poesia</a:t>
            </a:r>
            <a:r>
              <a:rPr lang="it-IT" sz="2400" dirty="0">
                <a:latin typeface="Times New Roman" pitchFamily="18" charset="0"/>
                <a:cs typeface="Times New Roman" pitchFamily="18" charset="0"/>
              </a:rPr>
              <a:t>, dal mito, dall'uso linguistico e dal folklore, dall'altro, </a:t>
            </a:r>
            <a:r>
              <a:rPr lang="it-IT" sz="2400" dirty="0" smtClean="0">
                <a:latin typeface="Times New Roman" pitchFamily="18" charset="0"/>
                <a:cs typeface="Times New Roman" pitchFamily="18" charset="0"/>
              </a:rPr>
              <a:t>trattare in </a:t>
            </a:r>
            <a:r>
              <a:rPr lang="it-IT" sz="2400" dirty="0">
                <a:latin typeface="Times New Roman" pitchFamily="18" charset="0"/>
                <a:cs typeface="Times New Roman" pitchFamily="18" charset="0"/>
              </a:rPr>
              <a:t>modo </a:t>
            </a:r>
            <a:r>
              <a:rPr lang="it-IT" sz="2400">
                <a:latin typeface="Times New Roman" pitchFamily="18" charset="0"/>
                <a:cs typeface="Times New Roman" pitchFamily="18" charset="0"/>
              </a:rPr>
              <a:t>ancora </a:t>
            </a:r>
            <a:r>
              <a:rPr lang="it-IT" sz="2400" smtClean="0">
                <a:latin typeface="Times New Roman" pitchFamily="18" charset="0"/>
                <a:cs typeface="Times New Roman" pitchFamily="18" charset="0"/>
              </a:rPr>
              <a:t>più </a:t>
            </a:r>
            <a:r>
              <a:rPr lang="it-IT" sz="2400" dirty="0">
                <a:latin typeface="Times New Roman" pitchFamily="18" charset="0"/>
                <a:cs typeface="Times New Roman" pitchFamily="18" charset="0"/>
              </a:rPr>
              <a:t>penetrante di quel che sia ora possibile i </a:t>
            </a:r>
            <a:r>
              <a:rPr lang="it-IT" sz="2400" dirty="0" smtClean="0">
                <a:latin typeface="Times New Roman" pitchFamily="18" charset="0"/>
                <a:cs typeface="Times New Roman" pitchFamily="18" charset="0"/>
              </a:rPr>
              <a:t>rapporti </a:t>
            </a:r>
            <a:r>
              <a:rPr lang="it-IT" sz="2400" dirty="0">
                <a:latin typeface="Times New Roman" pitchFamily="18" charset="0"/>
                <a:cs typeface="Times New Roman" pitchFamily="18" charset="0"/>
              </a:rPr>
              <a:t>del sogno con le nevrosi e i disturbi </a:t>
            </a:r>
            <a:r>
              <a:rPr lang="it-IT" sz="2400" dirty="0" smtClean="0">
                <a:latin typeface="Times New Roman" pitchFamily="18" charset="0"/>
                <a:cs typeface="Times New Roman" pitchFamily="18" charset="0"/>
              </a:rPr>
              <a:t>mentali. Il </a:t>
            </a:r>
            <a:r>
              <a:rPr lang="it-IT" sz="2400" dirty="0">
                <a:latin typeface="Times New Roman" pitchFamily="18" charset="0"/>
                <a:cs typeface="Times New Roman" pitchFamily="18" charset="0"/>
              </a:rPr>
              <a:t>signor Otto </a:t>
            </a:r>
            <a:r>
              <a:rPr lang="it-IT" sz="2400" dirty="0" err="1">
                <a:latin typeface="Times New Roman" pitchFamily="18" charset="0"/>
                <a:cs typeface="Times New Roman" pitchFamily="18" charset="0"/>
              </a:rPr>
              <a:t>Rank</a:t>
            </a:r>
            <a:r>
              <a:rPr lang="it-IT" sz="2400" dirty="0">
                <a:latin typeface="Times New Roman" pitchFamily="18" charset="0"/>
                <a:cs typeface="Times New Roman" pitchFamily="18" charset="0"/>
              </a:rPr>
              <a:t> mi è stato di prezioso aiuto nella </a:t>
            </a:r>
            <a:r>
              <a:rPr lang="it-IT" sz="2400" dirty="0" smtClean="0">
                <a:latin typeface="Times New Roman" pitchFamily="18" charset="0"/>
                <a:cs typeface="Times New Roman" pitchFamily="18" charset="0"/>
              </a:rPr>
              <a:t>scelta delle </a:t>
            </a:r>
            <a:r>
              <a:rPr lang="it-IT" sz="2400" dirty="0">
                <a:latin typeface="Times New Roman" pitchFamily="18" charset="0"/>
                <a:cs typeface="Times New Roman" pitchFamily="18" charset="0"/>
              </a:rPr>
              <a:t>aggiunte e ha curato la revisione delle bozze di stampa</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pic>
        <p:nvPicPr>
          <p:cNvPr id="2" name="Picture 7">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448" y="6381328"/>
            <a:ext cx="322682" cy="32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1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661248"/>
            <a:ext cx="322682" cy="32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23527" y="1351508"/>
            <a:ext cx="8496944" cy="4154984"/>
          </a:xfrm>
          <a:prstGeom prst="rect">
            <a:avLst/>
          </a:prstGeom>
          <a:noFill/>
        </p:spPr>
        <p:txBody>
          <a:bodyPr wrap="square" rtlCol="0">
            <a:spAutoFit/>
          </a:bodyPr>
          <a:lstStyle/>
          <a:p>
            <a:pPr algn="just"/>
            <a:r>
              <a:rPr lang="it-IT" sz="2400" b="1" dirty="0" smtClean="0">
                <a:latin typeface="Times New Roman" pitchFamily="18" charset="0"/>
                <a:cs typeface="Times New Roman" pitchFamily="18" charset="0"/>
              </a:rPr>
              <a:t>«</a:t>
            </a:r>
            <a:r>
              <a:rPr lang="it-IT" sz="2400" b="1" dirty="0" smtClean="0">
                <a:solidFill>
                  <a:srgbClr val="0000FF"/>
                </a:solidFill>
                <a:latin typeface="Times New Roman" pitchFamily="18" charset="0"/>
                <a:cs typeface="Times New Roman" pitchFamily="18" charset="0"/>
              </a:rPr>
              <a:t>Nel 1907 </a:t>
            </a:r>
            <a:r>
              <a:rPr lang="it-IT" sz="2400" b="1" dirty="0">
                <a:solidFill>
                  <a:srgbClr val="0000FF"/>
                </a:solidFill>
                <a:latin typeface="Times New Roman" pitchFamily="18" charset="0"/>
                <a:cs typeface="Times New Roman" pitchFamily="18" charset="0"/>
              </a:rPr>
              <a:t>giunsi per caso a Padova</a:t>
            </a:r>
            <a:r>
              <a:rPr lang="it-IT" sz="2400" dirty="0">
                <a:latin typeface="Times New Roman" pitchFamily="18" charset="0"/>
                <a:cs typeface="Times New Roman" pitchFamily="18" charset="0"/>
              </a:rPr>
              <a:t>, dove</a:t>
            </a:r>
            <a:r>
              <a:rPr lang="it-IT" sz="2400" dirty="0" smtClean="0">
                <a:latin typeface="Times New Roman" pitchFamily="18" charset="0"/>
                <a:cs typeface="Times New Roman" pitchFamily="18" charset="0"/>
              </a:rPr>
              <a:t>, con </a:t>
            </a:r>
            <a:r>
              <a:rPr lang="it-IT" sz="2400" dirty="0">
                <a:latin typeface="Times New Roman" pitchFamily="18" charset="0"/>
                <a:cs typeface="Times New Roman" pitchFamily="18" charset="0"/>
              </a:rPr>
              <a:t>mio rammarico, non ero </a:t>
            </a:r>
            <a:r>
              <a:rPr lang="it-IT" sz="2400" dirty="0" smtClean="0">
                <a:latin typeface="Times New Roman" pitchFamily="18" charset="0"/>
                <a:cs typeface="Times New Roman" pitchFamily="18" charset="0"/>
              </a:rPr>
              <a:t>più </a:t>
            </a:r>
            <a:r>
              <a:rPr lang="it-IT" sz="2400" dirty="0">
                <a:latin typeface="Times New Roman" pitchFamily="18" charset="0"/>
                <a:cs typeface="Times New Roman" pitchFamily="18" charset="0"/>
              </a:rPr>
              <a:t>stato dal 1895. La mia prima </a:t>
            </a:r>
            <a:r>
              <a:rPr lang="it-IT" sz="2400" dirty="0" smtClean="0">
                <a:latin typeface="Times New Roman" pitchFamily="18" charset="0"/>
                <a:cs typeface="Times New Roman" pitchFamily="18" charset="0"/>
              </a:rPr>
              <a:t>visita </a:t>
            </a:r>
            <a:r>
              <a:rPr lang="it-IT" sz="2400" dirty="0">
                <a:latin typeface="Times New Roman" pitchFamily="18" charset="0"/>
                <a:cs typeface="Times New Roman" pitchFamily="18" charset="0"/>
              </a:rPr>
              <a:t>alla bella città universitaria non era pienamente riuscita: </a:t>
            </a:r>
            <a:r>
              <a:rPr lang="it-IT" sz="2400" dirty="0" smtClean="0">
                <a:latin typeface="Times New Roman" pitchFamily="18" charset="0"/>
                <a:cs typeface="Times New Roman" pitchFamily="18" charset="0"/>
              </a:rPr>
              <a:t>non avevo </a:t>
            </a:r>
            <a:r>
              <a:rPr lang="it-IT" sz="2400" dirty="0">
                <a:latin typeface="Times New Roman" pitchFamily="18" charset="0"/>
                <a:cs typeface="Times New Roman" pitchFamily="18" charset="0"/>
              </a:rPr>
              <a:t>potuto vedere gli </a:t>
            </a:r>
            <a:r>
              <a:rPr lang="it-IT" sz="2400" dirty="0" smtClean="0">
                <a:latin typeface="Times New Roman" pitchFamily="18" charset="0"/>
                <a:cs typeface="Times New Roman" pitchFamily="18" charset="0"/>
              </a:rPr>
              <a:t>affreschi </a:t>
            </a:r>
            <a:r>
              <a:rPr lang="it-IT" sz="2400" dirty="0">
                <a:latin typeface="Times New Roman" pitchFamily="18" charset="0"/>
                <a:cs typeface="Times New Roman" pitchFamily="18" charset="0"/>
              </a:rPr>
              <a:t>di Giotto alla Madonna </a:t>
            </a:r>
            <a:r>
              <a:rPr lang="it-IT" sz="2400" dirty="0" smtClean="0">
                <a:latin typeface="Times New Roman" pitchFamily="18" charset="0"/>
                <a:cs typeface="Times New Roman" pitchFamily="18" charset="0"/>
              </a:rPr>
              <a:t>dell'Arena </a:t>
            </a:r>
            <a:r>
              <a:rPr lang="it-IT" sz="2400" dirty="0">
                <a:latin typeface="Times New Roman" pitchFamily="18" charset="0"/>
                <a:cs typeface="Times New Roman" pitchFamily="18" charset="0"/>
              </a:rPr>
              <a:t>perché, a metà strada, mi avevano detto che quel giorno </a:t>
            </a:r>
            <a:r>
              <a:rPr lang="it-IT" sz="2400" dirty="0" smtClean="0">
                <a:latin typeface="Times New Roman" pitchFamily="18" charset="0"/>
                <a:cs typeface="Times New Roman" pitchFamily="18" charset="0"/>
              </a:rPr>
              <a:t>la chiesetta </a:t>
            </a:r>
            <a:r>
              <a:rPr lang="it-IT" sz="2400" dirty="0">
                <a:latin typeface="Times New Roman" pitchFamily="18" charset="0"/>
                <a:cs typeface="Times New Roman" pitchFamily="18" charset="0"/>
              </a:rPr>
              <a:t>era chiusa. Volli rifarmi nella seconda visita, dodici </a:t>
            </a:r>
            <a:r>
              <a:rPr lang="it-IT" sz="2400" dirty="0" smtClean="0">
                <a:latin typeface="Times New Roman" pitchFamily="18" charset="0"/>
                <a:cs typeface="Times New Roman" pitchFamily="18" charset="0"/>
              </a:rPr>
              <a:t>anni dopo</a:t>
            </a:r>
            <a:r>
              <a:rPr lang="it-IT" sz="2400" dirty="0">
                <a:latin typeface="Times New Roman" pitchFamily="18" charset="0"/>
                <a:cs typeface="Times New Roman" pitchFamily="18" charset="0"/>
              </a:rPr>
              <a:t>, e prima di tutto cercai </a:t>
            </a:r>
            <a:r>
              <a:rPr lang="it-IT" sz="2400" dirty="0" smtClean="0">
                <a:latin typeface="Times New Roman" pitchFamily="18" charset="0"/>
                <a:cs typeface="Times New Roman" pitchFamily="18" charset="0"/>
              </a:rPr>
              <a:t>la </a:t>
            </a:r>
            <a:r>
              <a:rPr lang="it-IT" sz="2400" dirty="0">
                <a:latin typeface="Times New Roman" pitchFamily="18" charset="0"/>
                <a:cs typeface="Times New Roman" pitchFamily="18" charset="0"/>
              </a:rPr>
              <a:t>via che </a:t>
            </a:r>
            <a:r>
              <a:rPr lang="it-IT" sz="2400" dirty="0" smtClean="0">
                <a:latin typeface="Times New Roman" pitchFamily="18" charset="0"/>
                <a:cs typeface="Times New Roman" pitchFamily="18" charset="0"/>
              </a:rPr>
              <a:t>porta alla </a:t>
            </a:r>
            <a:r>
              <a:rPr lang="it-IT" sz="2400" dirty="0">
                <a:latin typeface="Times New Roman" pitchFamily="18" charset="0"/>
                <a:cs typeface="Times New Roman" pitchFamily="18" charset="0"/>
              </a:rPr>
              <a:t>Madonna </a:t>
            </a:r>
            <a:r>
              <a:rPr lang="it-IT" sz="2400" dirty="0" smtClean="0">
                <a:latin typeface="Times New Roman" pitchFamily="18" charset="0"/>
                <a:cs typeface="Times New Roman" pitchFamily="18" charset="0"/>
              </a:rPr>
              <a:t>dell'Arena</a:t>
            </a:r>
            <a:r>
              <a:rPr lang="it-IT" sz="2400" dirty="0">
                <a:latin typeface="Times New Roman" pitchFamily="18" charset="0"/>
                <a:cs typeface="Times New Roman" pitchFamily="18" charset="0"/>
              </a:rPr>
              <a:t>. Lungo </a:t>
            </a:r>
            <a:r>
              <a:rPr lang="it-IT" sz="2400" dirty="0" smtClean="0">
                <a:latin typeface="Times New Roman" pitchFamily="18" charset="0"/>
                <a:cs typeface="Times New Roman" pitchFamily="18" charset="0"/>
              </a:rPr>
              <a:t>il  cammino</a:t>
            </a:r>
            <a:r>
              <a:rPr lang="it-IT" sz="2400" dirty="0">
                <a:latin typeface="Times New Roman" pitchFamily="18" charset="0"/>
                <a:cs typeface="Times New Roman" pitchFamily="18" charset="0"/>
              </a:rPr>
              <a:t>, alla mia sinistra, probabilmente </a:t>
            </a:r>
            <a:r>
              <a:rPr lang="it-IT" sz="2400" dirty="0" smtClean="0">
                <a:latin typeface="Times New Roman" pitchFamily="18" charset="0"/>
                <a:cs typeface="Times New Roman" pitchFamily="18" charset="0"/>
              </a:rPr>
              <a:t>nel punto </a:t>
            </a:r>
            <a:r>
              <a:rPr lang="it-IT" sz="2400" dirty="0">
                <a:latin typeface="Times New Roman" pitchFamily="18" charset="0"/>
                <a:cs typeface="Times New Roman" pitchFamily="18" charset="0"/>
              </a:rPr>
              <a:t>in cui ero tornato indietro nel 1895, </a:t>
            </a:r>
            <a:r>
              <a:rPr lang="it-IT" sz="2400" b="1" dirty="0">
                <a:latin typeface="Times New Roman" pitchFamily="18" charset="0"/>
                <a:cs typeface="Times New Roman" pitchFamily="18" charset="0"/>
              </a:rPr>
              <a:t>ritrovai il luogo </a:t>
            </a:r>
            <a:r>
              <a:rPr lang="it-IT" sz="2400" b="1" dirty="0" smtClean="0">
                <a:latin typeface="Times New Roman" pitchFamily="18" charset="0"/>
                <a:cs typeface="Times New Roman" pitchFamily="18" charset="0"/>
              </a:rPr>
              <a:t>che avevo </a:t>
            </a:r>
            <a:r>
              <a:rPr lang="it-IT" sz="2400" b="1" dirty="0">
                <a:latin typeface="Times New Roman" pitchFamily="18" charset="0"/>
                <a:cs typeface="Times New Roman" pitchFamily="18" charset="0"/>
              </a:rPr>
              <a:t>cosi spesso sognato</a:t>
            </a:r>
            <a:r>
              <a:rPr lang="it-IT" sz="2400" dirty="0">
                <a:latin typeface="Times New Roman" pitchFamily="18" charset="0"/>
                <a:cs typeface="Times New Roman" pitchFamily="18" charset="0"/>
              </a:rPr>
              <a:t>, con le sue figure di pietra arenaria. </a:t>
            </a:r>
            <a:r>
              <a:rPr lang="it-IT" sz="2400" b="1" dirty="0" smtClean="0">
                <a:latin typeface="Times New Roman" pitchFamily="18" charset="0"/>
                <a:cs typeface="Times New Roman" pitchFamily="18" charset="0"/>
              </a:rPr>
              <a:t>Si trattava </a:t>
            </a:r>
            <a:r>
              <a:rPr lang="it-IT" sz="2400" b="1" dirty="0">
                <a:latin typeface="Times New Roman" pitchFamily="18" charset="0"/>
                <a:cs typeface="Times New Roman" pitchFamily="18" charset="0"/>
              </a:rPr>
              <a:t>effettivamente </a:t>
            </a:r>
            <a:r>
              <a:rPr lang="it-IT" sz="2400" b="1" dirty="0" smtClean="0">
                <a:latin typeface="Times New Roman" pitchFamily="18" charset="0"/>
                <a:cs typeface="Times New Roman" pitchFamily="18" charset="0"/>
              </a:rPr>
              <a:t>dell’ </a:t>
            </a:r>
            <a:r>
              <a:rPr lang="it-IT" sz="2400" b="1" dirty="0">
                <a:latin typeface="Times New Roman" pitchFamily="18" charset="0"/>
                <a:cs typeface="Times New Roman" pitchFamily="18" charset="0"/>
              </a:rPr>
              <a:t>ingresso di un ristorante con giardino</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sp>
        <p:nvSpPr>
          <p:cNvPr id="4" name="CasellaDiTesto 3"/>
          <p:cNvSpPr txBox="1"/>
          <p:nvPr/>
        </p:nvSpPr>
        <p:spPr>
          <a:xfrm>
            <a:off x="1943707" y="327855"/>
            <a:ext cx="5256585" cy="461665"/>
          </a:xfrm>
          <a:prstGeom prst="rect">
            <a:avLst/>
          </a:prstGeom>
          <a:noFill/>
        </p:spPr>
        <p:txBody>
          <a:bodyPr wrap="square" rtlCol="0">
            <a:spAutoFit/>
          </a:bodyPr>
          <a:lstStyle/>
          <a:p>
            <a: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MEMORIA E SOGNO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635908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48448" y="194111"/>
            <a:ext cx="7871322"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 DUE MODI COMUNI DI INTERPRETARE IL SOGNO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CasellaDiTesto 3"/>
          <p:cNvSpPr txBox="1"/>
          <p:nvPr/>
        </p:nvSpPr>
        <p:spPr>
          <a:xfrm>
            <a:off x="342206" y="758309"/>
            <a:ext cx="8459586" cy="5262979"/>
          </a:xfrm>
          <a:prstGeom prst="rect">
            <a:avLst/>
          </a:prstGeom>
          <a:noFill/>
        </p:spPr>
        <p:txBody>
          <a:bodyPr wrap="square" rtlCol="0">
            <a:spAutoFit/>
          </a:bodyPr>
          <a:lstStyle/>
          <a:p>
            <a:pPr algn="just"/>
            <a:r>
              <a:rPr lang="it-IT" sz="2800" dirty="0" smtClean="0">
                <a:latin typeface="Times New Roman" pitchFamily="18" charset="0"/>
                <a:cs typeface="Times New Roman" pitchFamily="18" charset="0"/>
              </a:rPr>
              <a:t>« </a:t>
            </a:r>
            <a:r>
              <a:rPr lang="it-IT" sz="2800" b="1" dirty="0">
                <a:solidFill>
                  <a:srgbClr val="0000FF"/>
                </a:solidFill>
                <a:latin typeface="Times New Roman" pitchFamily="18" charset="0"/>
                <a:cs typeface="Times New Roman" pitchFamily="18" charset="0"/>
              </a:rPr>
              <a:t>Un esempio di questo </a:t>
            </a:r>
            <a:r>
              <a:rPr lang="it-IT" sz="2800" dirty="0" smtClean="0">
                <a:latin typeface="Times New Roman" pitchFamily="18" charset="0"/>
                <a:cs typeface="Times New Roman" pitchFamily="18" charset="0"/>
              </a:rPr>
              <a:t>(PRIMO) procedimento </a:t>
            </a:r>
            <a:r>
              <a:rPr lang="it-IT" sz="2800" dirty="0">
                <a:latin typeface="Times New Roman" pitchFamily="18" charset="0"/>
                <a:cs typeface="Times New Roman" pitchFamily="18" charset="0"/>
              </a:rPr>
              <a:t>si potrebbe </a:t>
            </a:r>
            <a:r>
              <a:rPr lang="it-IT" sz="2800" dirty="0" smtClean="0">
                <a:latin typeface="Times New Roman" pitchFamily="18" charset="0"/>
                <a:cs typeface="Times New Roman" pitchFamily="18" charset="0"/>
              </a:rPr>
              <a:t>trovare nella spiegazione </a:t>
            </a:r>
            <a:r>
              <a:rPr lang="it-IT" sz="2800" dirty="0">
                <a:latin typeface="Times New Roman" pitchFamily="18" charset="0"/>
                <a:cs typeface="Times New Roman" pitchFamily="18" charset="0"/>
              </a:rPr>
              <a:t>del sogno del faraone fornita dal biblico </a:t>
            </a:r>
            <a:r>
              <a:rPr lang="it-IT" sz="2800" dirty="0" smtClean="0">
                <a:latin typeface="Times New Roman" pitchFamily="18" charset="0"/>
                <a:cs typeface="Times New Roman" pitchFamily="18" charset="0"/>
              </a:rPr>
              <a:t>Giuseppe</a:t>
            </a:r>
            <a:r>
              <a:rPr lang="it-IT" sz="2800" dirty="0">
                <a:latin typeface="Times New Roman" pitchFamily="18" charset="0"/>
                <a:cs typeface="Times New Roman" pitchFamily="18" charset="0"/>
              </a:rPr>
              <a:t>. Sette vacche grasse alle quali seguono sette vacche </a:t>
            </a:r>
            <a:r>
              <a:rPr lang="it-IT" sz="2800" dirty="0" smtClean="0">
                <a:latin typeface="Times New Roman" pitchFamily="18" charset="0"/>
                <a:cs typeface="Times New Roman" pitchFamily="18" charset="0"/>
              </a:rPr>
              <a:t>magre che </a:t>
            </a:r>
            <a:r>
              <a:rPr lang="it-IT" sz="2800" dirty="0">
                <a:latin typeface="Times New Roman" pitchFamily="18" charset="0"/>
                <a:cs typeface="Times New Roman" pitchFamily="18" charset="0"/>
              </a:rPr>
              <a:t>divorano le prime: è una sostituzione simbolica della </a:t>
            </a:r>
            <a:r>
              <a:rPr lang="it-IT" sz="2800" dirty="0" smtClean="0">
                <a:latin typeface="Times New Roman" pitchFamily="18" charset="0"/>
                <a:cs typeface="Times New Roman" pitchFamily="18" charset="0"/>
              </a:rPr>
              <a:t>predizione di sette </a:t>
            </a:r>
            <a:r>
              <a:rPr lang="it-IT" sz="2800" dirty="0">
                <a:latin typeface="Times New Roman" pitchFamily="18" charset="0"/>
                <a:cs typeface="Times New Roman" pitchFamily="18" charset="0"/>
              </a:rPr>
              <a:t>anni di carestia in Egitto, che divoreranno tutta </a:t>
            </a:r>
            <a:r>
              <a:rPr lang="it-IT" sz="2800" dirty="0" smtClean="0">
                <a:latin typeface="Times New Roman" pitchFamily="18" charset="0"/>
                <a:cs typeface="Times New Roman" pitchFamily="18" charset="0"/>
              </a:rPr>
              <a:t>l'abbondanza </a:t>
            </a:r>
            <a:r>
              <a:rPr lang="it-IT" sz="2800" dirty="0">
                <a:latin typeface="Times New Roman" pitchFamily="18" charset="0"/>
                <a:cs typeface="Times New Roman" pitchFamily="18" charset="0"/>
              </a:rPr>
              <a:t>accumulata nei sette anni fortunati. A </a:t>
            </a:r>
            <a:r>
              <a:rPr lang="it-IT" sz="2800" dirty="0" smtClean="0">
                <a:latin typeface="Times New Roman" pitchFamily="18" charset="0"/>
                <a:cs typeface="Times New Roman" pitchFamily="18" charset="0"/>
              </a:rPr>
              <a:t>un'interpretazione simbolica </a:t>
            </a:r>
            <a:r>
              <a:rPr lang="it-IT" sz="2800" dirty="0">
                <a:latin typeface="Times New Roman" pitchFamily="18" charset="0"/>
                <a:cs typeface="Times New Roman" pitchFamily="18" charset="0"/>
              </a:rPr>
              <a:t>di questo tipo è destinata la maggior parte dei </a:t>
            </a:r>
            <a:r>
              <a:rPr lang="it-IT" sz="2800" dirty="0" smtClean="0">
                <a:latin typeface="Times New Roman" pitchFamily="18" charset="0"/>
                <a:cs typeface="Times New Roman" pitchFamily="18" charset="0"/>
              </a:rPr>
              <a:t>sogni creati </a:t>
            </a:r>
            <a:r>
              <a:rPr lang="it-IT" sz="2800" dirty="0">
                <a:latin typeface="Times New Roman" pitchFamily="18" charset="0"/>
                <a:cs typeface="Times New Roman" pitchFamily="18" charset="0"/>
              </a:rPr>
              <a:t>artificialmente dai poeti, in quanto ne esprimono </a:t>
            </a:r>
            <a:r>
              <a:rPr lang="it-IT" sz="2800" dirty="0" smtClean="0">
                <a:latin typeface="Times New Roman" pitchFamily="18" charset="0"/>
                <a:cs typeface="Times New Roman" pitchFamily="18" charset="0"/>
              </a:rPr>
              <a:t>l’ idea in </a:t>
            </a:r>
            <a:r>
              <a:rPr lang="it-IT" sz="2800" dirty="0">
                <a:latin typeface="Times New Roman" pitchFamily="18" charset="0"/>
                <a:cs typeface="Times New Roman" pitchFamily="18" charset="0"/>
              </a:rPr>
              <a:t>un travestimento ritenuto adatto ai caratteri, noti per </a:t>
            </a:r>
            <a:r>
              <a:rPr lang="it-IT" sz="2800" dirty="0" smtClean="0">
                <a:latin typeface="Times New Roman" pitchFamily="18" charset="0"/>
                <a:cs typeface="Times New Roman" pitchFamily="18" charset="0"/>
              </a:rPr>
              <a:t>esperienza</a:t>
            </a:r>
            <a:r>
              <a:rPr lang="it-IT" sz="2800" dirty="0">
                <a:latin typeface="Times New Roman" pitchFamily="18" charset="0"/>
                <a:cs typeface="Times New Roman" pitchFamily="18" charset="0"/>
              </a:rPr>
              <a:t>, dei nostri sogni</a:t>
            </a:r>
            <a:r>
              <a:rPr lang="it-IT" sz="2800" dirty="0" smtClean="0">
                <a:latin typeface="Times New Roman" pitchFamily="18" charset="0"/>
                <a:cs typeface="Times New Roman" pitchFamily="18" charset="0"/>
              </a:rPr>
              <a:t>. </a:t>
            </a:r>
            <a:r>
              <a:rPr lang="it-IT" sz="2800" dirty="0">
                <a:latin typeface="Times New Roman" pitchFamily="18" charset="0"/>
                <a:cs typeface="Times New Roman" pitchFamily="18" charset="0"/>
              </a:rPr>
              <a:t>L'opinione che il sogno si occupi </a:t>
            </a:r>
            <a:r>
              <a:rPr lang="it-IT" sz="2800" dirty="0" smtClean="0">
                <a:latin typeface="Times New Roman" pitchFamily="18" charset="0"/>
                <a:cs typeface="Times New Roman" pitchFamily="18" charset="0"/>
              </a:rPr>
              <a:t>prevalentemente </a:t>
            </a:r>
            <a:r>
              <a:rPr lang="it-IT" sz="2800" dirty="0">
                <a:latin typeface="Times New Roman" pitchFamily="18" charset="0"/>
                <a:cs typeface="Times New Roman" pitchFamily="18" charset="0"/>
              </a:rPr>
              <a:t>del </a:t>
            </a:r>
            <a:r>
              <a:rPr lang="it-IT" sz="2800" dirty="0" smtClean="0">
                <a:latin typeface="Times New Roman" pitchFamily="18" charset="0"/>
                <a:cs typeface="Times New Roman" pitchFamily="18" charset="0"/>
              </a:rPr>
              <a:t>futuro.»</a:t>
            </a:r>
            <a:endParaRPr lang="it-IT" sz="2800" dirty="0">
              <a:latin typeface="Times New Roman" pitchFamily="18" charset="0"/>
              <a:cs typeface="Times New Roman" pitchFamily="18" charset="0"/>
            </a:endParaRPr>
          </a:p>
        </p:txBody>
      </p:sp>
      <p:sp>
        <p:nvSpPr>
          <p:cNvPr id="2" name="Freccia a destra 1"/>
          <p:cNvSpPr/>
          <p:nvPr/>
        </p:nvSpPr>
        <p:spPr>
          <a:xfrm>
            <a:off x="7946535" y="6358470"/>
            <a:ext cx="855257"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257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48448" y="194111"/>
            <a:ext cx="7871322"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 DUE MODI COMUNI DI INTERPRETARE IL SOGNO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5" name="CasellaDiTesto 4"/>
          <p:cNvSpPr txBox="1"/>
          <p:nvPr/>
        </p:nvSpPr>
        <p:spPr>
          <a:xfrm>
            <a:off x="179512" y="655776"/>
            <a:ext cx="8747618" cy="6109365"/>
          </a:xfrm>
          <a:prstGeom prst="rect">
            <a:avLst/>
          </a:prstGeom>
          <a:noFill/>
        </p:spPr>
        <p:txBody>
          <a:bodyPr wrap="square" rtlCol="0">
            <a:spAutoFit/>
          </a:bodyPr>
          <a:lstStyle/>
          <a:p>
            <a:pPr algn="just"/>
            <a:r>
              <a:rPr lang="it-IT" sz="2300" dirty="0" smtClean="0">
                <a:latin typeface="Times New Roman" pitchFamily="18" charset="0"/>
                <a:cs typeface="Times New Roman" pitchFamily="18" charset="0"/>
              </a:rPr>
              <a:t>«</a:t>
            </a:r>
            <a:r>
              <a:rPr lang="it-IT" sz="2300" b="1" dirty="0" smtClean="0">
                <a:solidFill>
                  <a:srgbClr val="0000FF"/>
                </a:solidFill>
                <a:latin typeface="Times New Roman" pitchFamily="18" charset="0"/>
                <a:cs typeface="Times New Roman" pitchFamily="18" charset="0"/>
              </a:rPr>
              <a:t>Molto </a:t>
            </a:r>
            <a:r>
              <a:rPr lang="it-IT" sz="2300" b="1" dirty="0">
                <a:solidFill>
                  <a:srgbClr val="0000FF"/>
                </a:solidFill>
                <a:latin typeface="Times New Roman" pitchFamily="18" charset="0"/>
                <a:cs typeface="Times New Roman" pitchFamily="18" charset="0"/>
              </a:rPr>
              <a:t>lontano da simile pretesa </a:t>
            </a:r>
            <a:r>
              <a:rPr lang="it-IT" sz="2300" dirty="0" smtClean="0">
                <a:latin typeface="Times New Roman" pitchFamily="18" charset="0"/>
                <a:cs typeface="Times New Roman" pitchFamily="18" charset="0"/>
              </a:rPr>
              <a:t>è l’altro </a:t>
            </a:r>
            <a:r>
              <a:rPr lang="it-IT" sz="2300" dirty="0">
                <a:latin typeface="Times New Roman" pitchFamily="18" charset="0"/>
                <a:cs typeface="Times New Roman" pitchFamily="18" charset="0"/>
              </a:rPr>
              <a:t>metodo popolare </a:t>
            </a:r>
            <a:r>
              <a:rPr lang="it-IT" sz="2300" dirty="0" smtClean="0">
                <a:latin typeface="Times New Roman" pitchFamily="18" charset="0"/>
                <a:cs typeface="Times New Roman" pitchFamily="18" charset="0"/>
              </a:rPr>
              <a:t>di interpretazione </a:t>
            </a:r>
            <a:r>
              <a:rPr lang="it-IT" sz="2300" dirty="0">
                <a:latin typeface="Times New Roman" pitchFamily="18" charset="0"/>
                <a:cs typeface="Times New Roman" pitchFamily="18" charset="0"/>
              </a:rPr>
              <a:t>del sogno. Questo potrebbe essere definito </a:t>
            </a:r>
            <a:r>
              <a:rPr lang="it-IT" sz="2300" b="1" dirty="0" smtClean="0">
                <a:solidFill>
                  <a:srgbClr val="0000FF"/>
                </a:solidFill>
                <a:latin typeface="Times New Roman" pitchFamily="18" charset="0"/>
                <a:cs typeface="Times New Roman" pitchFamily="18" charset="0"/>
              </a:rPr>
              <a:t>metodo cifrato</a:t>
            </a:r>
            <a:r>
              <a:rPr lang="it-IT" sz="2300" dirty="0">
                <a:solidFill>
                  <a:srgbClr val="0000FF"/>
                </a:solidFill>
                <a:latin typeface="Times New Roman" pitchFamily="18" charset="0"/>
                <a:cs typeface="Times New Roman" pitchFamily="18" charset="0"/>
              </a:rPr>
              <a:t>,</a:t>
            </a:r>
            <a:r>
              <a:rPr lang="it-IT" sz="2300" dirty="0">
                <a:latin typeface="Times New Roman" pitchFamily="18" charset="0"/>
                <a:cs typeface="Times New Roman" pitchFamily="18" charset="0"/>
              </a:rPr>
              <a:t> perché tratta il sogno come una specie di </a:t>
            </a:r>
            <a:r>
              <a:rPr lang="it-IT" sz="2300" dirty="0" smtClean="0">
                <a:latin typeface="Times New Roman" pitchFamily="18" charset="0"/>
                <a:cs typeface="Times New Roman" pitchFamily="18" charset="0"/>
              </a:rPr>
              <a:t>scrittura segreta in </a:t>
            </a:r>
            <a:r>
              <a:rPr lang="it-IT" sz="2300" dirty="0">
                <a:latin typeface="Times New Roman" pitchFamily="18" charset="0"/>
                <a:cs typeface="Times New Roman" pitchFamily="18" charset="0"/>
              </a:rPr>
              <a:t>cui ogni segno viene tradotto, secondo una chiave prestabilita</a:t>
            </a:r>
            <a:r>
              <a:rPr lang="it-IT" sz="2300" dirty="0" smtClean="0">
                <a:latin typeface="Times New Roman" pitchFamily="18" charset="0"/>
                <a:cs typeface="Times New Roman" pitchFamily="18" charset="0"/>
              </a:rPr>
              <a:t>, in </a:t>
            </a:r>
            <a:r>
              <a:rPr lang="it-IT" sz="2300" dirty="0">
                <a:latin typeface="Times New Roman" pitchFamily="18" charset="0"/>
                <a:cs typeface="Times New Roman" pitchFamily="18" charset="0"/>
              </a:rPr>
              <a:t>un altro segno di significato conosciuto. Ho sognato per </a:t>
            </a:r>
            <a:r>
              <a:rPr lang="it-IT" sz="2300" dirty="0" smtClean="0">
                <a:latin typeface="Times New Roman" pitchFamily="18" charset="0"/>
                <a:cs typeface="Times New Roman" pitchFamily="18" charset="0"/>
              </a:rPr>
              <a:t>esempio una </a:t>
            </a:r>
            <a:r>
              <a:rPr lang="it-IT" sz="2300" dirty="0">
                <a:latin typeface="Times New Roman" pitchFamily="18" charset="0"/>
                <a:cs typeface="Times New Roman" pitchFamily="18" charset="0"/>
              </a:rPr>
              <a:t>lettera, ma anche un funerale, eccetera; consulto ora un "</a:t>
            </a:r>
            <a:r>
              <a:rPr lang="it-IT" sz="2300" dirty="0" smtClean="0">
                <a:latin typeface="Times New Roman" pitchFamily="18" charset="0"/>
                <a:cs typeface="Times New Roman" pitchFamily="18" charset="0"/>
              </a:rPr>
              <a:t>libro dei </a:t>
            </a:r>
            <a:r>
              <a:rPr lang="it-IT" sz="2300" dirty="0">
                <a:latin typeface="Times New Roman" pitchFamily="18" charset="0"/>
                <a:cs typeface="Times New Roman" pitchFamily="18" charset="0"/>
              </a:rPr>
              <a:t>sogni" e trovo che "lettera" va tradotto con "dispiacere", "</a:t>
            </a:r>
            <a:r>
              <a:rPr lang="it-IT" sz="2300" dirty="0" smtClean="0">
                <a:latin typeface="Times New Roman" pitchFamily="18" charset="0"/>
                <a:cs typeface="Times New Roman" pitchFamily="18" charset="0"/>
              </a:rPr>
              <a:t>funerale" </a:t>
            </a:r>
            <a:r>
              <a:rPr lang="it-IT" sz="2300" dirty="0">
                <a:latin typeface="Times New Roman" pitchFamily="18" charset="0"/>
                <a:cs typeface="Times New Roman" pitchFamily="18" charset="0"/>
              </a:rPr>
              <a:t>con "fidanzamento". Spetta ora a me creare un nesso fra </a:t>
            </a:r>
            <a:r>
              <a:rPr lang="it-IT" sz="2300" dirty="0" smtClean="0">
                <a:latin typeface="Times New Roman" pitchFamily="18" charset="0"/>
                <a:cs typeface="Times New Roman" pitchFamily="18" charset="0"/>
              </a:rPr>
              <a:t>i termini </a:t>
            </a:r>
            <a:r>
              <a:rPr lang="it-IT" sz="2300" dirty="0">
                <a:latin typeface="Times New Roman" pitchFamily="18" charset="0"/>
                <a:cs typeface="Times New Roman" pitchFamily="18" charset="0"/>
              </a:rPr>
              <a:t>chiave decifrati, nesso che di nuovo accolgo come rivolto </a:t>
            </a:r>
            <a:r>
              <a:rPr lang="it-IT" sz="2300" dirty="0" smtClean="0">
                <a:latin typeface="Times New Roman" pitchFamily="18" charset="0"/>
                <a:cs typeface="Times New Roman" pitchFamily="18" charset="0"/>
              </a:rPr>
              <a:t>al futuro. (</a:t>
            </a:r>
            <a:r>
              <a:rPr lang="it-IT" sz="2300" u="sng" dirty="0" smtClean="0">
                <a:latin typeface="Times New Roman" pitchFamily="18" charset="0"/>
                <a:cs typeface="Times New Roman" pitchFamily="18" charset="0"/>
              </a:rPr>
              <a:t>nota nel </a:t>
            </a:r>
            <a:r>
              <a:rPr lang="it-IT" sz="2300" u="sng" dirty="0">
                <a:latin typeface="Times New Roman" pitchFamily="18" charset="0"/>
                <a:cs typeface="Times New Roman" pitchFamily="18" charset="0"/>
              </a:rPr>
              <a:t>testo aggiunta nel 1909</a:t>
            </a:r>
            <a:r>
              <a:rPr lang="it-IT" sz="2300" dirty="0">
                <a:latin typeface="Times New Roman" pitchFamily="18" charset="0"/>
                <a:cs typeface="Times New Roman" pitchFamily="18" charset="0"/>
              </a:rPr>
              <a:t>) </a:t>
            </a:r>
            <a:r>
              <a:rPr lang="it-IT" sz="2300" dirty="0" smtClean="0">
                <a:latin typeface="Times New Roman" pitchFamily="18" charset="0"/>
                <a:cs typeface="Times New Roman" pitchFamily="18" charset="0"/>
              </a:rPr>
              <a:t> Il </a:t>
            </a:r>
            <a:r>
              <a:rPr lang="it-IT" sz="2300" dirty="0">
                <a:latin typeface="Times New Roman" pitchFamily="18" charset="0"/>
                <a:cs typeface="Times New Roman" pitchFamily="18" charset="0"/>
              </a:rPr>
              <a:t>dottor Alfred </a:t>
            </a:r>
            <a:r>
              <a:rPr lang="it-IT" sz="2300" dirty="0" err="1">
                <a:latin typeface="Times New Roman" pitchFamily="18" charset="0"/>
                <a:cs typeface="Times New Roman" pitchFamily="18" charset="0"/>
              </a:rPr>
              <a:t>Robitsek</a:t>
            </a:r>
            <a:r>
              <a:rPr lang="it-IT" sz="2300" dirty="0">
                <a:latin typeface="Times New Roman" pitchFamily="18" charset="0"/>
                <a:cs typeface="Times New Roman" pitchFamily="18" charset="0"/>
              </a:rPr>
              <a:t> richiama la mia attenzione </a:t>
            </a:r>
            <a:r>
              <a:rPr lang="it-IT" sz="2300" dirty="0" smtClean="0">
                <a:latin typeface="Times New Roman" pitchFamily="18" charset="0"/>
                <a:cs typeface="Times New Roman" pitchFamily="18" charset="0"/>
              </a:rPr>
              <a:t>sul fatto che nel </a:t>
            </a:r>
            <a:r>
              <a:rPr lang="it-IT" sz="2300" i="1" dirty="0" smtClean="0">
                <a:latin typeface="Times New Roman" pitchFamily="18" charset="0"/>
                <a:cs typeface="Times New Roman" pitchFamily="18" charset="0"/>
              </a:rPr>
              <a:t>Libro dei sogni orientali</a:t>
            </a:r>
            <a:r>
              <a:rPr lang="it-IT" sz="2300" dirty="0" smtClean="0">
                <a:latin typeface="Times New Roman" pitchFamily="18" charset="0"/>
                <a:cs typeface="Times New Roman" pitchFamily="18" charset="0"/>
              </a:rPr>
              <a:t>  </a:t>
            </a:r>
            <a:r>
              <a:rPr lang="it-IT" sz="2300" dirty="0">
                <a:latin typeface="Times New Roman" pitchFamily="18" charset="0"/>
                <a:cs typeface="Times New Roman" pitchFamily="18" charset="0"/>
              </a:rPr>
              <a:t>(di cui </a:t>
            </a:r>
            <a:r>
              <a:rPr lang="it-IT" sz="2300" dirty="0" smtClean="0">
                <a:latin typeface="Times New Roman" pitchFamily="18" charset="0"/>
                <a:cs typeface="Times New Roman" pitchFamily="18" charset="0"/>
              </a:rPr>
              <a:t> </a:t>
            </a:r>
            <a:r>
              <a:rPr lang="it-IT" sz="2300" dirty="0">
                <a:latin typeface="Times New Roman" pitchFamily="18" charset="0"/>
                <a:cs typeface="Times New Roman" pitchFamily="18" charset="0"/>
              </a:rPr>
              <a:t>nostri sono solo miseri plagi</a:t>
            </a:r>
            <a:r>
              <a:rPr lang="it-IT" sz="2300" dirty="0" smtClean="0">
                <a:latin typeface="Times New Roman" pitchFamily="18" charset="0"/>
                <a:cs typeface="Times New Roman" pitchFamily="18" charset="0"/>
              </a:rPr>
              <a:t>) l’interpretazione degli elementi onirici procede il più delle </a:t>
            </a:r>
            <a:r>
              <a:rPr lang="it-IT" sz="2300" dirty="0">
                <a:latin typeface="Times New Roman" pitchFamily="18" charset="0"/>
                <a:cs typeface="Times New Roman" pitchFamily="18" charset="0"/>
              </a:rPr>
              <a:t>volte </a:t>
            </a:r>
            <a:r>
              <a:rPr lang="it-IT" sz="2300" dirty="0" smtClean="0">
                <a:latin typeface="Times New Roman" pitchFamily="18" charset="0"/>
                <a:cs typeface="Times New Roman" pitchFamily="18" charset="0"/>
              </a:rPr>
              <a:t>per assonanza e somiglianza. L'incomprensibilità delle  </a:t>
            </a:r>
            <a:r>
              <a:rPr lang="it-IT" sz="2300" dirty="0">
                <a:latin typeface="Times New Roman" pitchFamily="18" charset="0"/>
                <a:cs typeface="Times New Roman" pitchFamily="18" charset="0"/>
              </a:rPr>
              <a:t>sostituzioni nei </a:t>
            </a:r>
            <a:r>
              <a:rPr lang="it-IT" sz="2300" dirty="0" smtClean="0">
                <a:latin typeface="Times New Roman" pitchFamily="18" charset="0"/>
                <a:cs typeface="Times New Roman" pitchFamily="18" charset="0"/>
              </a:rPr>
              <a:t>nostri </a:t>
            </a:r>
            <a:r>
              <a:rPr lang="it-IT" sz="2300" dirty="0">
                <a:latin typeface="Times New Roman" pitchFamily="18" charset="0"/>
                <a:cs typeface="Times New Roman" pitchFamily="18" charset="0"/>
              </a:rPr>
              <a:t>"libri dei sogni" </a:t>
            </a:r>
            <a:r>
              <a:rPr lang="it-IT" sz="2300" dirty="0" smtClean="0">
                <a:latin typeface="Times New Roman" pitchFamily="18" charset="0"/>
                <a:cs typeface="Times New Roman" pitchFamily="18" charset="0"/>
              </a:rPr>
              <a:t>popolari deriverebbe </a:t>
            </a:r>
            <a:r>
              <a:rPr lang="it-IT" sz="2300" dirty="0">
                <a:latin typeface="Times New Roman" pitchFamily="18" charset="0"/>
                <a:cs typeface="Times New Roman" pitchFamily="18" charset="0"/>
              </a:rPr>
              <a:t>dal </a:t>
            </a:r>
            <a:r>
              <a:rPr lang="it-IT" sz="2300" dirty="0" smtClean="0">
                <a:latin typeface="Times New Roman" pitchFamily="18" charset="0"/>
                <a:cs typeface="Times New Roman" pitchFamily="18" charset="0"/>
              </a:rPr>
              <a:t>fatto che </a:t>
            </a:r>
            <a:r>
              <a:rPr lang="it-IT" sz="2300" dirty="0">
                <a:latin typeface="Times New Roman" pitchFamily="18" charset="0"/>
                <a:cs typeface="Times New Roman" pitchFamily="18" charset="0"/>
              </a:rPr>
              <a:t>nella traduzione queste affinità </a:t>
            </a:r>
            <a:r>
              <a:rPr lang="it-IT" sz="2300" dirty="0" smtClean="0">
                <a:latin typeface="Times New Roman" pitchFamily="18" charset="0"/>
                <a:cs typeface="Times New Roman" pitchFamily="18" charset="0"/>
              </a:rPr>
              <a:t>vanno necessariamente perdute. </a:t>
            </a:r>
            <a:r>
              <a:rPr lang="it-IT" sz="2300" dirty="0">
                <a:latin typeface="Times New Roman" pitchFamily="18" charset="0"/>
                <a:cs typeface="Times New Roman" pitchFamily="18" charset="0"/>
              </a:rPr>
              <a:t>Dagli scritti di Hugo </a:t>
            </a:r>
            <a:r>
              <a:rPr lang="it-IT" sz="2300" dirty="0" err="1">
                <a:latin typeface="Times New Roman" pitchFamily="18" charset="0"/>
                <a:cs typeface="Times New Roman" pitchFamily="18" charset="0"/>
              </a:rPr>
              <a:t>Winkler</a:t>
            </a:r>
            <a:r>
              <a:rPr lang="it-IT" sz="2300" dirty="0">
                <a:latin typeface="Times New Roman" pitchFamily="18" charset="0"/>
                <a:cs typeface="Times New Roman" pitchFamily="18" charset="0"/>
              </a:rPr>
              <a:t> è </a:t>
            </a:r>
            <a:r>
              <a:rPr lang="it-IT" sz="2300" dirty="0" smtClean="0">
                <a:latin typeface="Times New Roman" pitchFamily="18" charset="0"/>
                <a:cs typeface="Times New Roman" pitchFamily="18" charset="0"/>
              </a:rPr>
              <a:t>possibile </a:t>
            </a:r>
            <a:r>
              <a:rPr lang="it-IT" sz="2300" dirty="0">
                <a:latin typeface="Times New Roman" pitchFamily="18" charset="0"/>
                <a:cs typeface="Times New Roman" pitchFamily="18" charset="0"/>
              </a:rPr>
              <a:t>apprendere la straordinaria' </a:t>
            </a:r>
            <a:r>
              <a:rPr lang="it-IT" sz="2300" dirty="0" smtClean="0">
                <a:latin typeface="Times New Roman" pitchFamily="18" charset="0"/>
                <a:cs typeface="Times New Roman" pitchFamily="18" charset="0"/>
              </a:rPr>
              <a:t>importanza dei giuochi di parole nelle antiche civiltà orientali </a:t>
            </a:r>
            <a:r>
              <a:rPr lang="it-IT" sz="1600" dirty="0" smtClean="0">
                <a:latin typeface="Times New Roman" pitchFamily="18" charset="0"/>
                <a:cs typeface="Times New Roman" pitchFamily="18" charset="0"/>
              </a:rPr>
              <a:t>(</a:t>
            </a:r>
            <a:r>
              <a:rPr lang="it-IT" sz="1600" u="sng" dirty="0" smtClean="0">
                <a:latin typeface="Times New Roman" pitchFamily="18" charset="0"/>
                <a:cs typeface="Times New Roman" pitchFamily="18" charset="0"/>
              </a:rPr>
              <a:t>aggiunta nel 1911</a:t>
            </a:r>
            <a:r>
              <a:rPr lang="it-IT" sz="1600" dirty="0" smtClean="0">
                <a:latin typeface="Times New Roman" pitchFamily="18" charset="0"/>
                <a:cs typeface="Times New Roman" pitchFamily="18" charset="0"/>
              </a:rPr>
              <a:t>)»</a:t>
            </a:r>
            <a:endParaRPr lang="it-IT" sz="1600" dirty="0">
              <a:latin typeface="Times New Roman" pitchFamily="18" charset="0"/>
              <a:cs typeface="Times New Roman" pitchFamily="18" charset="0"/>
            </a:endParaRPr>
          </a:p>
        </p:txBody>
      </p:sp>
      <p:pic>
        <p:nvPicPr>
          <p:cNvPr id="6" name="Picture 7">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448" y="6381328"/>
            <a:ext cx="322682" cy="32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3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86041" y="47126"/>
            <a:ext cx="7564571"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IL SOGNO E’ L’APPAGAMENTO DI UN DESIDERIO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5" name="CasellaDiTesto 4"/>
          <p:cNvSpPr txBox="1"/>
          <p:nvPr/>
        </p:nvSpPr>
        <p:spPr>
          <a:xfrm>
            <a:off x="179512" y="382012"/>
            <a:ext cx="8856984" cy="2923877"/>
          </a:xfrm>
          <a:prstGeom prst="rect">
            <a:avLst/>
          </a:prstGeom>
          <a:noFill/>
        </p:spPr>
        <p:txBody>
          <a:bodyPr wrap="square" rtlCol="0">
            <a:spAutoFit/>
          </a:bodyPr>
          <a:lstStyle/>
          <a:p>
            <a:pPr algn="just"/>
            <a:r>
              <a:rPr lang="it-IT" sz="2300" b="1" dirty="0" smtClean="0">
                <a:latin typeface="Times New Roman" pitchFamily="18" charset="0"/>
                <a:cs typeface="Times New Roman" pitchFamily="18" charset="0"/>
              </a:rPr>
              <a:t>«</a:t>
            </a:r>
            <a:r>
              <a:rPr lang="it-IT" sz="2300" b="1" dirty="0" smtClean="0">
                <a:solidFill>
                  <a:srgbClr val="0000FF"/>
                </a:solidFill>
                <a:latin typeface="Times New Roman" pitchFamily="18" charset="0"/>
                <a:cs typeface="Times New Roman" pitchFamily="18" charset="0"/>
              </a:rPr>
              <a:t>II sogno </a:t>
            </a:r>
            <a:r>
              <a:rPr lang="it-IT" sz="2300" b="1" dirty="0">
                <a:solidFill>
                  <a:srgbClr val="0000FF"/>
                </a:solidFill>
                <a:latin typeface="Times New Roman" pitchFamily="18" charset="0"/>
                <a:cs typeface="Times New Roman" pitchFamily="18" charset="0"/>
              </a:rPr>
              <a:t>è un fenomeno psichico </a:t>
            </a:r>
            <a:r>
              <a:rPr lang="it-IT" sz="2300" dirty="0">
                <a:latin typeface="Times New Roman" pitchFamily="18" charset="0"/>
                <a:cs typeface="Times New Roman" pitchFamily="18" charset="0"/>
              </a:rPr>
              <a:t>pienamente valido e </a:t>
            </a:r>
            <a:r>
              <a:rPr lang="it-IT" sz="2300" dirty="0" smtClean="0">
                <a:latin typeface="Times New Roman" pitchFamily="18" charset="0"/>
                <a:cs typeface="Times New Roman" pitchFamily="18" charset="0"/>
              </a:rPr>
              <a:t>precisamente </a:t>
            </a:r>
            <a:r>
              <a:rPr lang="it-IT" sz="2300" b="1" dirty="0" smtClean="0">
                <a:solidFill>
                  <a:srgbClr val="FF0000"/>
                </a:solidFill>
                <a:latin typeface="Times New Roman" pitchFamily="18" charset="0"/>
                <a:cs typeface="Times New Roman" pitchFamily="18" charset="0"/>
              </a:rPr>
              <a:t>l'appagamento </a:t>
            </a:r>
            <a:r>
              <a:rPr lang="it-IT" sz="2300" b="1" dirty="0">
                <a:solidFill>
                  <a:srgbClr val="FF0000"/>
                </a:solidFill>
                <a:latin typeface="Times New Roman" pitchFamily="18" charset="0"/>
                <a:cs typeface="Times New Roman" pitchFamily="18" charset="0"/>
              </a:rPr>
              <a:t>di un </a:t>
            </a:r>
            <a:r>
              <a:rPr lang="it-IT" sz="2300" b="1" dirty="0" smtClean="0">
                <a:solidFill>
                  <a:srgbClr val="FF0000"/>
                </a:solidFill>
                <a:latin typeface="Times New Roman" pitchFamily="18" charset="0"/>
                <a:cs typeface="Times New Roman" pitchFamily="18" charset="0"/>
              </a:rPr>
              <a:t>desiderio</a:t>
            </a:r>
            <a:r>
              <a:rPr lang="it-IT" sz="2300" dirty="0">
                <a:latin typeface="Times New Roman" pitchFamily="18" charset="0"/>
                <a:cs typeface="Times New Roman" pitchFamily="18" charset="0"/>
              </a:rPr>
              <a:t>; </a:t>
            </a:r>
            <a:r>
              <a:rPr lang="it-IT" sz="2300" dirty="0" smtClean="0">
                <a:latin typeface="Times New Roman" pitchFamily="18" charset="0"/>
                <a:cs typeface="Times New Roman" pitchFamily="18" charset="0"/>
              </a:rPr>
              <a:t>va inserito nel </a:t>
            </a:r>
            <a:r>
              <a:rPr lang="it-IT" sz="2300" dirty="0">
                <a:latin typeface="Times New Roman" pitchFamily="18" charset="0"/>
                <a:cs typeface="Times New Roman" pitchFamily="18" charset="0"/>
              </a:rPr>
              <a:t>contesto </a:t>
            </a:r>
            <a:r>
              <a:rPr lang="it-IT" sz="2300" dirty="0" smtClean="0">
                <a:latin typeface="Times New Roman" pitchFamily="18" charset="0"/>
                <a:cs typeface="Times New Roman" pitchFamily="18" charset="0"/>
              </a:rPr>
              <a:t>delle </a:t>
            </a:r>
            <a:r>
              <a:rPr lang="it-IT" sz="2300" dirty="0">
                <a:latin typeface="Times New Roman" pitchFamily="18" charset="0"/>
                <a:cs typeface="Times New Roman" pitchFamily="18" charset="0"/>
              </a:rPr>
              <a:t>azioni </a:t>
            </a:r>
            <a:r>
              <a:rPr lang="it-IT" sz="2300" dirty="0" smtClean="0">
                <a:latin typeface="Times New Roman" pitchFamily="18" charset="0"/>
                <a:cs typeface="Times New Roman" pitchFamily="18" charset="0"/>
              </a:rPr>
              <a:t>psichiche </a:t>
            </a:r>
            <a:r>
              <a:rPr lang="it-IT" sz="2300" dirty="0">
                <a:latin typeface="Times New Roman" pitchFamily="18" charset="0"/>
                <a:cs typeface="Times New Roman" pitchFamily="18" charset="0"/>
              </a:rPr>
              <a:t>della veglia, a noi comprensibili; è frutto di un'attività </a:t>
            </a:r>
            <a:r>
              <a:rPr lang="it-IT" sz="2300" dirty="0" smtClean="0">
                <a:latin typeface="Times New Roman" pitchFamily="18" charset="0"/>
                <a:cs typeface="Times New Roman" pitchFamily="18" charset="0"/>
              </a:rPr>
              <a:t>mentale </a:t>
            </a:r>
            <a:r>
              <a:rPr lang="it-IT" sz="2300" dirty="0">
                <a:latin typeface="Times New Roman" pitchFamily="18" charset="0"/>
                <a:cs typeface="Times New Roman" pitchFamily="18" charset="0"/>
              </a:rPr>
              <a:t>assai complessa. Ma, </a:t>
            </a:r>
            <a:r>
              <a:rPr lang="it-IT" sz="2300" dirty="0" smtClean="0">
                <a:latin typeface="Times New Roman" pitchFamily="18" charset="0"/>
                <a:cs typeface="Times New Roman" pitchFamily="18" charset="0"/>
              </a:rPr>
              <a:t>nell’attimo </a:t>
            </a:r>
            <a:r>
              <a:rPr lang="it-IT" sz="2300" dirty="0">
                <a:latin typeface="Times New Roman" pitchFamily="18" charset="0"/>
                <a:cs typeface="Times New Roman" pitchFamily="18" charset="0"/>
              </a:rPr>
              <a:t>stesso in cui </a:t>
            </a:r>
            <a:r>
              <a:rPr lang="it-IT" sz="2300" dirty="0" smtClean="0">
                <a:latin typeface="Times New Roman" pitchFamily="18" charset="0"/>
                <a:cs typeface="Times New Roman" pitchFamily="18" charset="0"/>
              </a:rPr>
              <a:t>intendiamo godere </a:t>
            </a:r>
            <a:r>
              <a:rPr lang="it-IT" sz="2300" dirty="0">
                <a:latin typeface="Times New Roman" pitchFamily="18" charset="0"/>
                <a:cs typeface="Times New Roman" pitchFamily="18" charset="0"/>
              </a:rPr>
              <a:t>della nuova conoscenza, siamo assaliti da una folla di </a:t>
            </a:r>
            <a:r>
              <a:rPr lang="it-IT" sz="2300" dirty="0" smtClean="0">
                <a:latin typeface="Times New Roman" pitchFamily="18" charset="0"/>
                <a:cs typeface="Times New Roman" pitchFamily="18" charset="0"/>
              </a:rPr>
              <a:t>domande</a:t>
            </a:r>
            <a:r>
              <a:rPr lang="it-IT" sz="2300" dirty="0">
                <a:latin typeface="Times New Roman" pitchFamily="18" charset="0"/>
                <a:cs typeface="Times New Roman" pitchFamily="18" charset="0"/>
              </a:rPr>
              <a:t>. </a:t>
            </a:r>
            <a:r>
              <a:rPr lang="it-IT" sz="2300" b="1" dirty="0">
                <a:solidFill>
                  <a:srgbClr val="FF0000"/>
                </a:solidFill>
                <a:latin typeface="Times New Roman" pitchFamily="18" charset="0"/>
                <a:cs typeface="Times New Roman" pitchFamily="18" charset="0"/>
              </a:rPr>
              <a:t>Se il sogno, secondo quanto risulta </a:t>
            </a:r>
            <a:r>
              <a:rPr lang="it-IT" sz="2300" b="1" dirty="0" smtClean="0">
                <a:solidFill>
                  <a:srgbClr val="FF0000"/>
                </a:solidFill>
                <a:latin typeface="Times New Roman" pitchFamily="18" charset="0"/>
                <a:cs typeface="Times New Roman" pitchFamily="18" charset="0"/>
              </a:rPr>
              <a:t>dall’interpretazione, rappresenta </a:t>
            </a:r>
            <a:r>
              <a:rPr lang="it-IT" sz="2300" b="1" dirty="0">
                <a:solidFill>
                  <a:srgbClr val="FF0000"/>
                </a:solidFill>
                <a:latin typeface="Times New Roman" pitchFamily="18" charset="0"/>
                <a:cs typeface="Times New Roman" pitchFamily="18" charset="0"/>
              </a:rPr>
              <a:t>un desiderio appagato, da dove viene la forma </a:t>
            </a:r>
            <a:r>
              <a:rPr lang="it-IT" sz="2300" b="1" dirty="0" smtClean="0">
                <a:solidFill>
                  <a:srgbClr val="FF0000"/>
                </a:solidFill>
                <a:latin typeface="Times New Roman" pitchFamily="18" charset="0"/>
                <a:cs typeface="Times New Roman" pitchFamily="18" charset="0"/>
              </a:rPr>
              <a:t>bizzarra e </a:t>
            </a:r>
            <a:r>
              <a:rPr lang="it-IT" sz="2300" b="1" dirty="0">
                <a:solidFill>
                  <a:srgbClr val="FF0000"/>
                </a:solidFill>
                <a:latin typeface="Times New Roman" pitchFamily="18" charset="0"/>
                <a:cs typeface="Times New Roman" pitchFamily="18" charset="0"/>
              </a:rPr>
              <a:t>sorprendente in cui si esprime questo appagamento</a:t>
            </a:r>
            <a:r>
              <a:rPr lang="it-IT" sz="2300" b="1" dirty="0" smtClean="0">
                <a:solidFill>
                  <a:srgbClr val="FF0000"/>
                </a:solidFill>
                <a:latin typeface="Times New Roman" pitchFamily="18" charset="0"/>
                <a:cs typeface="Times New Roman" pitchFamily="18" charset="0"/>
              </a:rPr>
              <a:t>?</a:t>
            </a:r>
            <a:r>
              <a:rPr lang="it-IT" sz="2300" dirty="0" smtClean="0">
                <a:latin typeface="Times New Roman" pitchFamily="18" charset="0"/>
                <a:cs typeface="Times New Roman" pitchFamily="18" charset="0"/>
              </a:rPr>
              <a:t>»</a:t>
            </a:r>
            <a:endParaRPr lang="it-IT" sz="2300" dirty="0">
              <a:latin typeface="Times New Roman" pitchFamily="18" charset="0"/>
              <a:cs typeface="Times New Roman" pitchFamily="18" charset="0"/>
            </a:endParaRPr>
          </a:p>
        </p:txBody>
      </p:sp>
      <p:sp>
        <p:nvSpPr>
          <p:cNvPr id="6" name="CasellaDiTesto 5"/>
          <p:cNvSpPr txBox="1"/>
          <p:nvPr/>
        </p:nvSpPr>
        <p:spPr>
          <a:xfrm>
            <a:off x="206287" y="3229945"/>
            <a:ext cx="8856983" cy="3277820"/>
          </a:xfrm>
          <a:prstGeom prst="rect">
            <a:avLst/>
          </a:prstGeom>
          <a:noFill/>
        </p:spPr>
        <p:txBody>
          <a:bodyPr wrap="square" rtlCol="0">
            <a:spAutoFit/>
          </a:bodyPr>
          <a:lstStyle/>
          <a:p>
            <a:pPr algn="just"/>
            <a:r>
              <a:rPr lang="it-IT" sz="2300" dirty="0" smtClean="0">
                <a:latin typeface="Times New Roman" pitchFamily="18" charset="0"/>
                <a:cs typeface="Times New Roman" pitchFamily="18" charset="0"/>
              </a:rPr>
              <a:t>«</a:t>
            </a:r>
            <a:r>
              <a:rPr lang="it-IT" sz="2300" b="1" dirty="0" smtClean="0">
                <a:solidFill>
                  <a:srgbClr val="0000FF"/>
                </a:solidFill>
                <a:latin typeface="Times New Roman" pitchFamily="18" charset="0"/>
                <a:cs typeface="Times New Roman" pitchFamily="18" charset="0"/>
              </a:rPr>
              <a:t>Altrettanto </a:t>
            </a:r>
            <a:r>
              <a:rPr lang="it-IT" sz="2300" b="1" dirty="0">
                <a:solidFill>
                  <a:srgbClr val="0000FF"/>
                </a:solidFill>
                <a:latin typeface="Times New Roman" pitchFamily="18" charset="0"/>
                <a:cs typeface="Times New Roman" pitchFamily="18" charset="0"/>
              </a:rPr>
              <a:t>facile </a:t>
            </a:r>
            <a:r>
              <a:rPr lang="it-IT" sz="2300" dirty="0">
                <a:latin typeface="Times New Roman" pitchFamily="18" charset="0"/>
                <a:cs typeface="Times New Roman" pitchFamily="18" charset="0"/>
              </a:rPr>
              <a:t>è scoprire </a:t>
            </a:r>
            <a:r>
              <a:rPr lang="it-IT" sz="2300" dirty="0" smtClean="0">
                <a:latin typeface="Times New Roman" pitchFamily="18" charset="0"/>
                <a:cs typeface="Times New Roman" pitchFamily="18" charset="0"/>
              </a:rPr>
              <a:t>l’appagamento </a:t>
            </a:r>
            <a:r>
              <a:rPr lang="it-IT" sz="2300" dirty="0">
                <a:latin typeface="Times New Roman" pitchFamily="18" charset="0"/>
                <a:cs typeface="Times New Roman" pitchFamily="18" charset="0"/>
              </a:rPr>
              <a:t>di un desiderio </a:t>
            </a:r>
            <a:r>
              <a:rPr lang="it-IT" sz="2300" dirty="0" smtClean="0">
                <a:latin typeface="Times New Roman" pitchFamily="18" charset="0"/>
                <a:cs typeface="Times New Roman" pitchFamily="18" charset="0"/>
              </a:rPr>
              <a:t>in alcuni </a:t>
            </a:r>
            <a:r>
              <a:rPr lang="it-IT" sz="2300" dirty="0">
                <a:latin typeface="Times New Roman" pitchFamily="18" charset="0"/>
                <a:cs typeface="Times New Roman" pitchFamily="18" charset="0"/>
              </a:rPr>
              <a:t>sogni che ho raccolto </a:t>
            </a:r>
            <a:r>
              <a:rPr lang="it-IT" sz="2300" dirty="0" smtClean="0">
                <a:latin typeface="Times New Roman" pitchFamily="18" charset="0"/>
                <a:cs typeface="Times New Roman" pitchFamily="18" charset="0"/>
              </a:rPr>
              <a:t>tra persone </a:t>
            </a:r>
            <a:r>
              <a:rPr lang="it-IT" sz="2300" dirty="0">
                <a:latin typeface="Times New Roman" pitchFamily="18" charset="0"/>
                <a:cs typeface="Times New Roman" pitchFamily="18" charset="0"/>
              </a:rPr>
              <a:t>sane. Un amico che </a:t>
            </a:r>
            <a:r>
              <a:rPr lang="it-IT" sz="2300" dirty="0" smtClean="0">
                <a:latin typeface="Times New Roman" pitchFamily="18" charset="0"/>
                <a:cs typeface="Times New Roman" pitchFamily="18" charset="0"/>
              </a:rPr>
              <a:t>conosce la </a:t>
            </a:r>
            <a:r>
              <a:rPr lang="it-IT" sz="2300" dirty="0">
                <a:latin typeface="Times New Roman" pitchFamily="18" charset="0"/>
                <a:cs typeface="Times New Roman" pitchFamily="18" charset="0"/>
              </a:rPr>
              <a:t>mia teoria sul sogno, e ne ha parlato con sua moglie, </a:t>
            </a:r>
            <a:r>
              <a:rPr lang="it-IT" sz="2300" dirty="0" smtClean="0">
                <a:latin typeface="Times New Roman" pitchFamily="18" charset="0"/>
                <a:cs typeface="Times New Roman" pitchFamily="18" charset="0"/>
              </a:rPr>
              <a:t>mi disse </a:t>
            </a:r>
            <a:r>
              <a:rPr lang="it-IT" sz="2300" dirty="0">
                <a:latin typeface="Times New Roman" pitchFamily="18" charset="0"/>
                <a:cs typeface="Times New Roman" pitchFamily="18" charset="0"/>
              </a:rPr>
              <a:t>una volta: "Mia moglie </a:t>
            </a:r>
            <a:r>
              <a:rPr lang="it-IT" sz="2300" dirty="0" smtClean="0">
                <a:latin typeface="Times New Roman" pitchFamily="18" charset="0"/>
                <a:cs typeface="Times New Roman" pitchFamily="18" charset="0"/>
              </a:rPr>
              <a:t>m’incarica </a:t>
            </a:r>
            <a:r>
              <a:rPr lang="it-IT" sz="2300" dirty="0">
                <a:latin typeface="Times New Roman" pitchFamily="18" charset="0"/>
                <a:cs typeface="Times New Roman" pitchFamily="18" charset="0"/>
              </a:rPr>
              <a:t>di dirti che </a:t>
            </a:r>
            <a:r>
              <a:rPr lang="it-IT" sz="2300" dirty="0" smtClean="0">
                <a:latin typeface="Times New Roman" pitchFamily="18" charset="0"/>
                <a:cs typeface="Times New Roman" pitchFamily="18" charset="0"/>
              </a:rPr>
              <a:t>ha sognato ieri </a:t>
            </a:r>
            <a:r>
              <a:rPr lang="it-IT" sz="2300" dirty="0">
                <a:latin typeface="Times New Roman" pitchFamily="18" charset="0"/>
                <a:cs typeface="Times New Roman" pitchFamily="18" charset="0"/>
              </a:rPr>
              <a:t>di avere le mestruazioni. Saprai certo che cosa </a:t>
            </a:r>
            <a:r>
              <a:rPr lang="it-IT" sz="2300" dirty="0" smtClean="0">
                <a:latin typeface="Times New Roman" pitchFamily="18" charset="0"/>
                <a:cs typeface="Times New Roman" pitchFamily="18" charset="0"/>
              </a:rPr>
              <a:t>significhi» Lo so certo </a:t>
            </a:r>
            <a:r>
              <a:rPr lang="it-IT" sz="2300" dirty="0">
                <a:latin typeface="Times New Roman" pitchFamily="18" charset="0"/>
                <a:cs typeface="Times New Roman" pitchFamily="18" charset="0"/>
              </a:rPr>
              <a:t>se la giovane ha sognato di essere mestruata, vuol dire </a:t>
            </a:r>
            <a:r>
              <a:rPr lang="it-IT" sz="2300" dirty="0" smtClean="0">
                <a:latin typeface="Times New Roman" pitchFamily="18" charset="0"/>
                <a:cs typeface="Times New Roman" pitchFamily="18" charset="0"/>
              </a:rPr>
              <a:t>che le </a:t>
            </a:r>
            <a:r>
              <a:rPr lang="it-IT" sz="2300" dirty="0">
                <a:latin typeface="Times New Roman" pitchFamily="18" charset="0"/>
                <a:cs typeface="Times New Roman" pitchFamily="18" charset="0"/>
              </a:rPr>
              <a:t>mestruazioni non ci sono state. </a:t>
            </a:r>
            <a:r>
              <a:rPr lang="it-IT" sz="2300" dirty="0" smtClean="0">
                <a:latin typeface="Times New Roman" pitchFamily="18" charset="0"/>
                <a:cs typeface="Times New Roman" pitchFamily="18" charset="0"/>
              </a:rPr>
              <a:t>Posso </a:t>
            </a:r>
            <a:r>
              <a:rPr lang="it-IT" sz="2300" dirty="0">
                <a:latin typeface="Times New Roman" pitchFamily="18" charset="0"/>
                <a:cs typeface="Times New Roman" pitchFamily="18" charset="0"/>
              </a:rPr>
              <a:t>immaginare </a:t>
            </a:r>
            <a:r>
              <a:rPr lang="it-IT" sz="2300" dirty="0" smtClean="0">
                <a:latin typeface="Times New Roman" pitchFamily="18" charset="0"/>
                <a:cs typeface="Times New Roman" pitchFamily="18" charset="0"/>
              </a:rPr>
              <a:t>che vorrebbe godere </a:t>
            </a:r>
            <a:r>
              <a:rPr lang="it-IT" sz="2300" dirty="0">
                <a:latin typeface="Times New Roman" pitchFamily="18" charset="0"/>
                <a:cs typeface="Times New Roman" pitchFamily="18" charset="0"/>
              </a:rPr>
              <a:t>della sua libertà per qualche tempo ancora, prima che </a:t>
            </a:r>
            <a:r>
              <a:rPr lang="it-IT" sz="2300" dirty="0" smtClean="0">
                <a:latin typeface="Times New Roman" pitchFamily="18" charset="0"/>
                <a:cs typeface="Times New Roman" pitchFamily="18" charset="0"/>
              </a:rPr>
              <a:t>incomincino </a:t>
            </a:r>
            <a:r>
              <a:rPr lang="it-IT" sz="2300" dirty="0">
                <a:latin typeface="Times New Roman" pitchFamily="18" charset="0"/>
                <a:cs typeface="Times New Roman" pitchFamily="18" charset="0"/>
              </a:rPr>
              <a:t>i disagi della </a:t>
            </a:r>
            <a:r>
              <a:rPr lang="it-IT" sz="2300" dirty="0" smtClean="0">
                <a:latin typeface="Times New Roman" pitchFamily="18" charset="0"/>
                <a:cs typeface="Times New Roman" pitchFamily="18" charset="0"/>
              </a:rPr>
              <a:t>maternità</a:t>
            </a:r>
            <a:r>
              <a:rPr lang="it-IT" sz="2300" dirty="0">
                <a:latin typeface="Times New Roman" pitchFamily="18" charset="0"/>
                <a:cs typeface="Times New Roman" pitchFamily="18" charset="0"/>
              </a:rPr>
              <a:t>. Era un modo garbato </a:t>
            </a:r>
            <a:r>
              <a:rPr lang="it-IT" sz="2300" dirty="0" smtClean="0">
                <a:latin typeface="Times New Roman" pitchFamily="18" charset="0"/>
                <a:cs typeface="Times New Roman" pitchFamily="18" charset="0"/>
              </a:rPr>
              <a:t>per comunicare </a:t>
            </a:r>
            <a:r>
              <a:rPr lang="it-IT" sz="2300" dirty="0">
                <a:latin typeface="Times New Roman" pitchFamily="18" charset="0"/>
                <a:cs typeface="Times New Roman" pitchFamily="18" charset="0"/>
              </a:rPr>
              <a:t>la sua prima </a:t>
            </a:r>
            <a:r>
              <a:rPr lang="it-IT" sz="2300" dirty="0" smtClean="0">
                <a:latin typeface="Times New Roman" pitchFamily="18" charset="0"/>
                <a:cs typeface="Times New Roman" pitchFamily="18" charset="0"/>
              </a:rPr>
              <a:t>gravidanza.»</a:t>
            </a:r>
            <a:endParaRPr lang="it-IT" sz="2300" dirty="0">
              <a:latin typeface="Times New Roman" pitchFamily="18" charset="0"/>
              <a:cs typeface="Times New Roman" pitchFamily="18" charset="0"/>
            </a:endParaRPr>
          </a:p>
        </p:txBody>
      </p:sp>
      <p:sp>
        <p:nvSpPr>
          <p:cNvPr id="3" name="Freccia a destra 2"/>
          <p:cNvSpPr/>
          <p:nvPr/>
        </p:nvSpPr>
        <p:spPr>
          <a:xfrm>
            <a:off x="8100392" y="6525344"/>
            <a:ext cx="720080" cy="2880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071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0147" y="5993686"/>
            <a:ext cx="322682" cy="32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986041" y="47126"/>
            <a:ext cx="7208833" cy="461665"/>
          </a:xfrm>
          <a:prstGeom prst="rect">
            <a:avLst/>
          </a:prstGeom>
          <a:noFill/>
        </p:spPr>
        <p:txBody>
          <a:bodyPr wrap="none" rtlCol="0">
            <a:spAutoFit/>
          </a:bodyPr>
          <a:lstStyle/>
          <a:p>
            <a:r>
              <a:rPr lang="it-IT" sz="2400" dirty="0" smtClean="0">
                <a:solidFill>
                  <a:srgbClr val="0000FF"/>
                </a:solidFill>
                <a:latin typeface="Times New Roman" pitchFamily="18" charset="0"/>
                <a:cs typeface="Times New Roman" pitchFamily="18" charset="0"/>
              </a:rPr>
              <a:t>IL SOGNO E’ L’APPAGAMENTO DI UN DESIDERIO</a:t>
            </a:r>
            <a:endParaRPr lang="it-IT" sz="2400" dirty="0">
              <a:solidFill>
                <a:srgbClr val="0000FF"/>
              </a:solidFill>
              <a:latin typeface="Times New Roman" pitchFamily="18" charset="0"/>
              <a:cs typeface="Times New Roman" pitchFamily="18" charset="0"/>
            </a:endParaRPr>
          </a:p>
        </p:txBody>
      </p:sp>
      <p:sp>
        <p:nvSpPr>
          <p:cNvPr id="7" name="CasellaDiTesto 6">
            <a:hlinkClick r:id="rId2" action="ppaction://hlinksldjump"/>
          </p:cNvPr>
          <p:cNvSpPr txBox="1"/>
          <p:nvPr/>
        </p:nvSpPr>
        <p:spPr>
          <a:xfrm>
            <a:off x="323528" y="1210575"/>
            <a:ext cx="8424936" cy="4401205"/>
          </a:xfrm>
          <a:prstGeom prst="rect">
            <a:avLst/>
          </a:prstGeom>
          <a:noFill/>
        </p:spPr>
        <p:txBody>
          <a:bodyPr wrap="square" rtlCol="0">
            <a:spAutoFit/>
          </a:bodyPr>
          <a:lstStyle/>
          <a:p>
            <a:pPr algn="just"/>
            <a:r>
              <a:rPr lang="it-IT" sz="2800" dirty="0" smtClean="0">
                <a:latin typeface="Times New Roman" pitchFamily="18" charset="0"/>
                <a:cs typeface="Times New Roman" pitchFamily="18" charset="0"/>
              </a:rPr>
              <a:t>«</a:t>
            </a:r>
            <a:r>
              <a:rPr lang="it-IT" sz="2800" b="1" dirty="0" smtClean="0">
                <a:solidFill>
                  <a:srgbClr val="0000FF"/>
                </a:solidFill>
                <a:latin typeface="Times New Roman" pitchFamily="18" charset="0"/>
                <a:cs typeface="Times New Roman" pitchFamily="18" charset="0"/>
              </a:rPr>
              <a:t>Notiamo </a:t>
            </a:r>
            <a:r>
              <a:rPr lang="it-IT" sz="2800" b="1" dirty="0">
                <a:solidFill>
                  <a:srgbClr val="0000FF"/>
                </a:solidFill>
                <a:latin typeface="Times New Roman" pitchFamily="18" charset="0"/>
                <a:cs typeface="Times New Roman" pitchFamily="18" charset="0"/>
              </a:rPr>
              <a:t>a questo punto </a:t>
            </a:r>
            <a:r>
              <a:rPr lang="it-IT" sz="2800" dirty="0">
                <a:latin typeface="Times New Roman" pitchFamily="18" charset="0"/>
                <a:cs typeface="Times New Roman" pitchFamily="18" charset="0"/>
              </a:rPr>
              <a:t>che, ove ci fossimo rivolti al </a:t>
            </a:r>
            <a:r>
              <a:rPr lang="it-IT" sz="2800" dirty="0" smtClean="0">
                <a:latin typeface="Times New Roman" pitchFamily="18" charset="0"/>
                <a:cs typeface="Times New Roman" pitchFamily="18" charset="0"/>
              </a:rPr>
              <a:t>linguaggio comune</a:t>
            </a:r>
            <a:r>
              <a:rPr lang="it-IT" sz="2800" dirty="0">
                <a:latin typeface="Times New Roman" pitchFamily="18" charset="0"/>
                <a:cs typeface="Times New Roman" pitchFamily="18" charset="0"/>
              </a:rPr>
              <a:t>, avremmo raggiunto per la via </a:t>
            </a:r>
            <a:r>
              <a:rPr lang="it-IT" sz="2800" dirty="0" smtClean="0">
                <a:latin typeface="Times New Roman" pitchFamily="18" charset="0"/>
                <a:cs typeface="Times New Roman" pitchFamily="18" charset="0"/>
              </a:rPr>
              <a:t>più </a:t>
            </a:r>
            <a:r>
              <a:rPr lang="it-IT" sz="2800" dirty="0">
                <a:latin typeface="Times New Roman" pitchFamily="18" charset="0"/>
                <a:cs typeface="Times New Roman" pitchFamily="18" charset="0"/>
              </a:rPr>
              <a:t>breve la teoria del </a:t>
            </a:r>
            <a:r>
              <a:rPr lang="it-IT" sz="2800" dirty="0" smtClean="0">
                <a:latin typeface="Times New Roman" pitchFamily="18" charset="0"/>
                <a:cs typeface="Times New Roman" pitchFamily="18" charset="0"/>
              </a:rPr>
              <a:t>significato </a:t>
            </a:r>
            <a:r>
              <a:rPr lang="it-IT" sz="2800" dirty="0">
                <a:latin typeface="Times New Roman" pitchFamily="18" charset="0"/>
                <a:cs typeface="Times New Roman" pitchFamily="18" charset="0"/>
              </a:rPr>
              <a:t>occulto del sogno. Il senno della lingua ostenta a volte </a:t>
            </a:r>
            <a:r>
              <a:rPr lang="it-IT" sz="2800" dirty="0" smtClean="0">
                <a:latin typeface="Times New Roman" pitchFamily="18" charset="0"/>
                <a:cs typeface="Times New Roman" pitchFamily="18" charset="0"/>
              </a:rPr>
              <a:t>un certo </a:t>
            </a:r>
            <a:r>
              <a:rPr lang="it-IT" sz="2800" dirty="0">
                <a:latin typeface="Times New Roman" pitchFamily="18" charset="0"/>
                <a:cs typeface="Times New Roman" pitchFamily="18" charset="0"/>
              </a:rPr>
              <a:t>disprezzo per il sogno - sembra che voglia dar ragione </a:t>
            </a:r>
            <a:r>
              <a:rPr lang="it-IT" sz="2800" dirty="0" smtClean="0">
                <a:latin typeface="Times New Roman" pitchFamily="18" charset="0"/>
                <a:cs typeface="Times New Roman" pitchFamily="18" charset="0"/>
              </a:rPr>
              <a:t>alla scienza </a:t>
            </a:r>
            <a:r>
              <a:rPr lang="it-IT" sz="2800" dirty="0">
                <a:latin typeface="Times New Roman" pitchFamily="18" charset="0"/>
                <a:cs typeface="Times New Roman" pitchFamily="18" charset="0"/>
              </a:rPr>
              <a:t>quando dice: "I sogni sono bugiardi</a:t>
            </a:r>
            <a:r>
              <a:rPr lang="it-IT" sz="2800" dirty="0" smtClean="0">
                <a:latin typeface="Times New Roman" pitchFamily="18" charset="0"/>
                <a:cs typeface="Times New Roman" pitchFamily="18" charset="0"/>
              </a:rPr>
              <a:t>" </a:t>
            </a:r>
            <a:r>
              <a:rPr lang="it-IT" sz="2800" dirty="0">
                <a:latin typeface="Times New Roman" pitchFamily="18" charset="0"/>
                <a:cs typeface="Times New Roman" pitchFamily="18" charset="0"/>
              </a:rPr>
              <a:t>- ma per il </a:t>
            </a:r>
            <a:r>
              <a:rPr lang="it-IT" sz="2800" dirty="0" smtClean="0">
                <a:latin typeface="Times New Roman" pitchFamily="18" charset="0"/>
                <a:cs typeface="Times New Roman" pitchFamily="18" charset="0"/>
              </a:rPr>
              <a:t>linguaggio corrente </a:t>
            </a:r>
            <a:r>
              <a:rPr lang="it-IT" sz="2800" dirty="0">
                <a:latin typeface="Times New Roman" pitchFamily="18" charset="0"/>
                <a:cs typeface="Times New Roman" pitchFamily="18" charset="0"/>
              </a:rPr>
              <a:t>il sogno è prevalentemente un benigno realizzatore di </a:t>
            </a:r>
            <a:r>
              <a:rPr lang="it-IT" sz="2800" dirty="0" smtClean="0">
                <a:latin typeface="Times New Roman" pitchFamily="18" charset="0"/>
                <a:cs typeface="Times New Roman" pitchFamily="18" charset="0"/>
              </a:rPr>
              <a:t>desideri</a:t>
            </a:r>
            <a:r>
              <a:rPr lang="it-IT" sz="2800" dirty="0">
                <a:latin typeface="Times New Roman" pitchFamily="18" charset="0"/>
                <a:cs typeface="Times New Roman" pitchFamily="18" charset="0"/>
              </a:rPr>
              <a:t>. "Non avrei mai immaginato, neanche per sogno...", </a:t>
            </a:r>
            <a:r>
              <a:rPr lang="it-IT" sz="2800" dirty="0" smtClean="0">
                <a:latin typeface="Times New Roman" pitchFamily="18" charset="0"/>
                <a:cs typeface="Times New Roman" pitchFamily="18" charset="0"/>
              </a:rPr>
              <a:t>esclama incantato </a:t>
            </a:r>
            <a:r>
              <a:rPr lang="it-IT" sz="2800" dirty="0">
                <a:latin typeface="Times New Roman" pitchFamily="18" charset="0"/>
                <a:cs typeface="Times New Roman" pitchFamily="18" charset="0"/>
              </a:rPr>
              <a:t>chi vede </a:t>
            </a:r>
            <a:r>
              <a:rPr lang="it-IT" sz="2800" dirty="0" smtClean="0">
                <a:latin typeface="Times New Roman" pitchFamily="18" charset="0"/>
                <a:cs typeface="Times New Roman" pitchFamily="18" charset="0"/>
              </a:rPr>
              <a:t>le </a:t>
            </a:r>
            <a:r>
              <a:rPr lang="it-IT" sz="2800" dirty="0">
                <a:latin typeface="Times New Roman" pitchFamily="18" charset="0"/>
                <a:cs typeface="Times New Roman" pitchFamily="18" charset="0"/>
              </a:rPr>
              <a:t>sue aspettative superate dalla realtà</a:t>
            </a:r>
            <a:r>
              <a:rPr lang="it-IT" sz="2800" dirty="0" smtClean="0">
                <a:latin typeface="Times New Roman" pitchFamily="18" charset="0"/>
                <a:cs typeface="Times New Roman" pitchFamily="18" charset="0"/>
              </a:rPr>
              <a:t>.»</a:t>
            </a:r>
            <a:endParaRPr lang="it-IT" sz="2800" dirty="0">
              <a:latin typeface="Times New Roman" pitchFamily="18" charset="0"/>
              <a:cs typeface="Times New Roman" pitchFamily="18" charset="0"/>
            </a:endParaRPr>
          </a:p>
        </p:txBody>
      </p:sp>
    </p:spTree>
    <p:extLst>
      <p:ext uri="{BB962C8B-B14F-4D97-AF65-F5344CB8AC3E}">
        <p14:creationId xmlns:p14="http://schemas.microsoft.com/office/powerpoint/2010/main" val="51642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90525" y="44624"/>
            <a:ext cx="7962950" cy="830997"/>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DEFORMAZIONE NEL SOGNO</a:t>
            </a:r>
          </a:p>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CONTENUTO MANIFESTO E CONTENUTO LATENTE</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CasellaDiTesto 2"/>
          <p:cNvSpPr txBox="1"/>
          <p:nvPr/>
        </p:nvSpPr>
        <p:spPr>
          <a:xfrm>
            <a:off x="179511" y="2586384"/>
            <a:ext cx="8784976" cy="4154984"/>
          </a:xfrm>
          <a:prstGeom prst="rect">
            <a:avLst/>
          </a:prstGeom>
          <a:noFill/>
        </p:spPr>
        <p:txBody>
          <a:bodyPr wrap="square" rtlCol="0">
            <a:spAutoFit/>
          </a:bodyPr>
          <a:lstStyle/>
          <a:p>
            <a:pPr algn="just"/>
            <a:r>
              <a:rPr lang="it-IT" sz="2400" b="1" dirty="0" smtClean="0">
                <a:solidFill>
                  <a:srgbClr val="0000FF"/>
                </a:solidFill>
                <a:latin typeface="Times New Roman" pitchFamily="18" charset="0"/>
                <a:cs typeface="Times New Roman" pitchFamily="18" charset="0"/>
              </a:rPr>
              <a:t>Eppure </a:t>
            </a:r>
            <a:r>
              <a:rPr lang="it-IT" sz="2400" b="1" dirty="0">
                <a:solidFill>
                  <a:srgbClr val="0000FF"/>
                </a:solidFill>
                <a:latin typeface="Times New Roman" pitchFamily="18" charset="0"/>
                <a:cs typeface="Times New Roman" pitchFamily="18" charset="0"/>
              </a:rPr>
              <a:t>non è </a:t>
            </a:r>
            <a:r>
              <a:rPr lang="it-IT" sz="2400" b="1" dirty="0" smtClean="0">
                <a:solidFill>
                  <a:srgbClr val="0000FF"/>
                </a:solidFill>
                <a:latin typeface="Times New Roman" pitchFamily="18" charset="0"/>
                <a:cs typeface="Times New Roman" pitchFamily="18" charset="0"/>
              </a:rPr>
              <a:t>molto difficile</a:t>
            </a:r>
            <a:r>
              <a:rPr lang="it-IT" sz="2400" dirty="0" smtClean="0">
                <a:latin typeface="Times New Roman" pitchFamily="18" charset="0"/>
                <a:cs typeface="Times New Roman" pitchFamily="18" charset="0"/>
              </a:rPr>
              <a:t>, </a:t>
            </a:r>
            <a:r>
              <a:rPr lang="it-IT" sz="2400" dirty="0">
                <a:latin typeface="Times New Roman" pitchFamily="18" charset="0"/>
                <a:cs typeface="Times New Roman" pitchFamily="18" charset="0"/>
              </a:rPr>
              <a:t>controbattere queste obiezioni, </a:t>
            </a:r>
            <a:r>
              <a:rPr lang="it-IT" sz="2400" dirty="0" smtClean="0">
                <a:latin typeface="Times New Roman" pitchFamily="18" charset="0"/>
                <a:cs typeface="Times New Roman" pitchFamily="18" charset="0"/>
              </a:rPr>
              <a:t>apparentemente definitive</a:t>
            </a:r>
            <a:r>
              <a:rPr lang="it-IT" sz="2400" dirty="0">
                <a:latin typeface="Times New Roman" pitchFamily="18" charset="0"/>
                <a:cs typeface="Times New Roman" pitchFamily="18" charset="0"/>
              </a:rPr>
              <a:t>. Basta tener </a:t>
            </a:r>
            <a:r>
              <a:rPr lang="it-IT" sz="2400" dirty="0" smtClean="0">
                <a:latin typeface="Times New Roman" pitchFamily="18" charset="0"/>
                <a:cs typeface="Times New Roman" pitchFamily="18" charset="0"/>
              </a:rPr>
              <a:t>presente che la nostra teoria non si basa </a:t>
            </a:r>
            <a:r>
              <a:rPr lang="it-IT" sz="2400" dirty="0">
                <a:latin typeface="Times New Roman" pitchFamily="18" charset="0"/>
                <a:cs typeface="Times New Roman" pitchFamily="18" charset="0"/>
              </a:rPr>
              <a:t>sulla </a:t>
            </a:r>
            <a:r>
              <a:rPr lang="it-IT" sz="2400" dirty="0" smtClean="0">
                <a:latin typeface="Times New Roman" pitchFamily="18" charset="0"/>
                <a:cs typeface="Times New Roman" pitchFamily="18" charset="0"/>
              </a:rPr>
              <a:t>valutazione del </a:t>
            </a:r>
            <a:r>
              <a:rPr lang="it-IT" sz="2400" b="1" dirty="0" smtClean="0">
                <a:solidFill>
                  <a:srgbClr val="FF0000"/>
                </a:solidFill>
                <a:latin typeface="Times New Roman" pitchFamily="18" charset="0"/>
                <a:cs typeface="Times New Roman" pitchFamily="18" charset="0"/>
              </a:rPr>
              <a:t>contenuto onirico </a:t>
            </a:r>
            <a:r>
              <a:rPr lang="it-IT" sz="2400" b="1" dirty="0">
                <a:solidFill>
                  <a:srgbClr val="FF0000"/>
                </a:solidFill>
                <a:latin typeface="Times New Roman" pitchFamily="18" charset="0"/>
                <a:cs typeface="Times New Roman" pitchFamily="18" charset="0"/>
              </a:rPr>
              <a:t>manifesto</a:t>
            </a:r>
            <a:r>
              <a:rPr lang="it-IT" sz="2400" dirty="0">
                <a:latin typeface="Times New Roman" pitchFamily="18" charset="0"/>
                <a:cs typeface="Times New Roman" pitchFamily="18" charset="0"/>
              </a:rPr>
              <a:t>, ma </a:t>
            </a:r>
            <a:r>
              <a:rPr lang="it-IT" sz="2400" dirty="0" smtClean="0">
                <a:latin typeface="Times New Roman" pitchFamily="18" charset="0"/>
                <a:cs typeface="Times New Roman" pitchFamily="18" charset="0"/>
              </a:rPr>
              <a:t>si riferisce </a:t>
            </a:r>
            <a:r>
              <a:rPr lang="it-IT" sz="2400" dirty="0">
                <a:latin typeface="Times New Roman" pitchFamily="18" charset="0"/>
                <a:cs typeface="Times New Roman" pitchFamily="18" charset="0"/>
              </a:rPr>
              <a:t>al contenuto di pensieri </a:t>
            </a:r>
            <a:r>
              <a:rPr lang="it-IT" sz="2400" dirty="0" smtClean="0">
                <a:latin typeface="Times New Roman" pitchFamily="18" charset="0"/>
                <a:cs typeface="Times New Roman" pitchFamily="18" charset="0"/>
              </a:rPr>
              <a:t>che il lavoro d’interpretazione riconosce dietro al sogno. Noi contrapponiamo </a:t>
            </a:r>
            <a:r>
              <a:rPr lang="it-IT" sz="2400" b="1" dirty="0">
                <a:solidFill>
                  <a:srgbClr val="FF0000"/>
                </a:solidFill>
                <a:latin typeface="Times New Roman" pitchFamily="18" charset="0"/>
                <a:cs typeface="Times New Roman" pitchFamily="18" charset="0"/>
              </a:rPr>
              <a:t>contenuto </a:t>
            </a:r>
            <a:r>
              <a:rPr lang="it-IT" sz="2400" b="1" dirty="0" smtClean="0">
                <a:solidFill>
                  <a:srgbClr val="FF0000"/>
                </a:solidFill>
                <a:latin typeface="Times New Roman" pitchFamily="18" charset="0"/>
                <a:cs typeface="Times New Roman" pitchFamily="18" charset="0"/>
              </a:rPr>
              <a:t>manifesto </a:t>
            </a:r>
            <a:r>
              <a:rPr lang="it-IT" sz="2400" dirty="0">
                <a:latin typeface="Times New Roman" pitchFamily="18" charset="0"/>
                <a:cs typeface="Times New Roman" pitchFamily="18" charset="0"/>
              </a:rPr>
              <a:t>a </a:t>
            </a:r>
            <a:r>
              <a:rPr lang="it-IT" sz="2400" b="1" dirty="0">
                <a:solidFill>
                  <a:srgbClr val="FF0000"/>
                </a:solidFill>
                <a:latin typeface="Times New Roman" pitchFamily="18" charset="0"/>
                <a:cs typeface="Times New Roman" pitchFamily="18" charset="0"/>
              </a:rPr>
              <a:t>contenuto latente</a:t>
            </a:r>
            <a:r>
              <a:rPr lang="it-IT" sz="2400" dirty="0">
                <a:latin typeface="Times New Roman" pitchFamily="18" charset="0"/>
                <a:cs typeface="Times New Roman" pitchFamily="18" charset="0"/>
              </a:rPr>
              <a:t>. È vero </a:t>
            </a:r>
            <a:r>
              <a:rPr lang="it-IT" sz="2400" dirty="0" smtClean="0">
                <a:latin typeface="Times New Roman" pitchFamily="18" charset="0"/>
                <a:cs typeface="Times New Roman" pitchFamily="18" charset="0"/>
              </a:rPr>
              <a:t>che esistono sogni </a:t>
            </a:r>
            <a:r>
              <a:rPr lang="it-IT" sz="2400" dirty="0">
                <a:latin typeface="Times New Roman" pitchFamily="18" charset="0"/>
                <a:cs typeface="Times New Roman" pitchFamily="18" charset="0"/>
              </a:rPr>
              <a:t>il cui </a:t>
            </a:r>
            <a:r>
              <a:rPr lang="it-IT" sz="2400" dirty="0" smtClean="0">
                <a:latin typeface="Times New Roman" pitchFamily="18" charset="0"/>
                <a:cs typeface="Times New Roman" pitchFamily="18" charset="0"/>
              </a:rPr>
              <a:t>contenuto </a:t>
            </a:r>
            <a:r>
              <a:rPr lang="it-IT" sz="2400" dirty="0">
                <a:latin typeface="Times New Roman" pitchFamily="18" charset="0"/>
                <a:cs typeface="Times New Roman" pitchFamily="18" charset="0"/>
              </a:rPr>
              <a:t>manifesto è decisamente penoso. Ma qualcuno ha forse </a:t>
            </a:r>
            <a:r>
              <a:rPr lang="it-IT" sz="2400" dirty="0" smtClean="0">
                <a:latin typeface="Times New Roman" pitchFamily="18" charset="0"/>
                <a:cs typeface="Times New Roman" pitchFamily="18" charset="0"/>
              </a:rPr>
              <a:t>tentato </a:t>
            </a:r>
            <a:r>
              <a:rPr lang="it-IT" sz="2400" dirty="0">
                <a:latin typeface="Times New Roman" pitchFamily="18" charset="0"/>
                <a:cs typeface="Times New Roman" pitchFamily="18" charset="0"/>
              </a:rPr>
              <a:t>di interpretare questi </a:t>
            </a:r>
            <a:r>
              <a:rPr lang="it-IT" sz="2400" dirty="0" smtClean="0">
                <a:latin typeface="Times New Roman" pitchFamily="18" charset="0"/>
                <a:cs typeface="Times New Roman" pitchFamily="18" charset="0"/>
              </a:rPr>
              <a:t>sogni</a:t>
            </a:r>
            <a:r>
              <a:rPr lang="it-IT" sz="2400" dirty="0">
                <a:latin typeface="Times New Roman" pitchFamily="18" charset="0"/>
                <a:cs typeface="Times New Roman" pitchFamily="18" charset="0"/>
              </a:rPr>
              <a:t>, di scoprire , </a:t>
            </a:r>
            <a:r>
              <a:rPr lang="it-IT" sz="2400" dirty="0" smtClean="0">
                <a:latin typeface="Times New Roman" pitchFamily="18" charset="0"/>
                <a:cs typeface="Times New Roman" pitchFamily="18" charset="0"/>
              </a:rPr>
              <a:t>loro contenuto latente? </a:t>
            </a:r>
            <a:r>
              <a:rPr lang="it-IT" sz="2400" dirty="0">
                <a:latin typeface="Times New Roman" pitchFamily="18" charset="0"/>
                <a:cs typeface="Times New Roman" pitchFamily="18" charset="0"/>
              </a:rPr>
              <a:t>In caso negativo, le </a:t>
            </a:r>
            <a:r>
              <a:rPr lang="it-IT" sz="2400" dirty="0" smtClean="0">
                <a:latin typeface="Times New Roman" pitchFamily="18" charset="0"/>
                <a:cs typeface="Times New Roman" pitchFamily="18" charset="0"/>
              </a:rPr>
              <a:t>due obiezioni non ci </a:t>
            </a:r>
            <a:r>
              <a:rPr lang="it-IT" sz="2400" dirty="0">
                <a:latin typeface="Times New Roman" pitchFamily="18" charset="0"/>
                <a:cs typeface="Times New Roman" pitchFamily="18" charset="0"/>
              </a:rPr>
              <a:t>colpiscono </a:t>
            </a:r>
            <a:r>
              <a:rPr lang="it-IT" sz="2400" dirty="0" smtClean="0">
                <a:latin typeface="Times New Roman" pitchFamily="18" charset="0"/>
                <a:cs typeface="Times New Roman" pitchFamily="18" charset="0"/>
              </a:rPr>
              <a:t>rimane </a:t>
            </a:r>
            <a:r>
              <a:rPr lang="it-IT" sz="2400" dirty="0">
                <a:latin typeface="Times New Roman" pitchFamily="18" charset="0"/>
                <a:cs typeface="Times New Roman" pitchFamily="18" charset="0"/>
              </a:rPr>
              <a:t>pur sempre la possibilità che, una </a:t>
            </a:r>
            <a:r>
              <a:rPr lang="it-IT" sz="2400" dirty="0" smtClean="0">
                <a:latin typeface="Times New Roman" pitchFamily="18" charset="0"/>
                <a:cs typeface="Times New Roman" pitchFamily="18" charset="0"/>
              </a:rPr>
              <a:t>volta interpretati i </a:t>
            </a:r>
            <a:r>
              <a:rPr lang="it-IT" sz="2400" dirty="0">
                <a:latin typeface="Times New Roman" pitchFamily="18" charset="0"/>
                <a:cs typeface="Times New Roman" pitchFamily="18" charset="0"/>
              </a:rPr>
              <a:t>sogni penosi e </a:t>
            </a:r>
            <a:r>
              <a:rPr lang="it-IT" sz="2400" dirty="0" smtClean="0">
                <a:latin typeface="Times New Roman" pitchFamily="18" charset="0"/>
                <a:cs typeface="Times New Roman" pitchFamily="18" charset="0"/>
              </a:rPr>
              <a:t>angosciosi </a:t>
            </a:r>
            <a:r>
              <a:rPr lang="it-IT" sz="2400" dirty="0">
                <a:latin typeface="Times New Roman" pitchFamily="18" charset="0"/>
                <a:cs typeface="Times New Roman" pitchFamily="18" charset="0"/>
              </a:rPr>
              <a:t>si rivelino </a:t>
            </a:r>
            <a:r>
              <a:rPr lang="it-IT" sz="2400" dirty="0" smtClean="0">
                <a:latin typeface="Times New Roman" pitchFamily="18" charset="0"/>
                <a:cs typeface="Times New Roman" pitchFamily="18" charset="0"/>
              </a:rPr>
              <a:t>appagamenti di </a:t>
            </a:r>
            <a:r>
              <a:rPr lang="it-IT" sz="2400" dirty="0">
                <a:latin typeface="Times New Roman" pitchFamily="18" charset="0"/>
                <a:cs typeface="Times New Roman" pitchFamily="18" charset="0"/>
              </a:rPr>
              <a:t>desideri</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41461"/>
            <a:ext cx="685935" cy="37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79512" y="836712"/>
            <a:ext cx="8784975" cy="1938992"/>
          </a:xfrm>
          <a:prstGeom prst="rect">
            <a:avLst/>
          </a:prstGeom>
          <a:noFill/>
        </p:spPr>
        <p:txBody>
          <a:bodyPr wrap="square" rtlCol="0">
            <a:spAutoFit/>
          </a:bodyPr>
          <a:lstStyle/>
          <a:p>
            <a:pPr algn="just"/>
            <a:r>
              <a:rPr lang="it-IT" sz="2400" dirty="0">
                <a:latin typeface="Times New Roman" pitchFamily="18" charset="0"/>
                <a:cs typeface="Times New Roman" pitchFamily="18" charset="0"/>
              </a:rPr>
              <a:t>«</a:t>
            </a:r>
            <a:r>
              <a:rPr lang="it-IT" sz="2400" b="1" dirty="0">
                <a:solidFill>
                  <a:srgbClr val="0000FF"/>
                </a:solidFill>
                <a:latin typeface="Times New Roman" pitchFamily="18" charset="0"/>
                <a:cs typeface="Times New Roman" pitchFamily="18" charset="0"/>
              </a:rPr>
              <a:t>Effettivamente</a:t>
            </a:r>
            <a:r>
              <a:rPr lang="it-IT" sz="2400" b="1" dirty="0">
                <a:latin typeface="Times New Roman" pitchFamily="18" charset="0"/>
                <a:cs typeface="Times New Roman" pitchFamily="18" charset="0"/>
              </a:rPr>
              <a:t>,</a:t>
            </a:r>
            <a:r>
              <a:rPr lang="it-IT" sz="2400" dirty="0">
                <a:latin typeface="Times New Roman" pitchFamily="18" charset="0"/>
                <a:cs typeface="Times New Roman" pitchFamily="18" charset="0"/>
              </a:rPr>
              <a:t> proprio i sogni d’angoscia sembrano rendere impossibile l’'asserire come assioma a validità generale gli esempi da noi addotti nel precedente capitolo, che i sogni siano appagamenti di desideri; sembrano anzi permettere di designare tale tesi come assurda.</a:t>
            </a:r>
          </a:p>
        </p:txBody>
      </p:sp>
    </p:spTree>
    <p:extLst>
      <p:ext uri="{BB962C8B-B14F-4D97-AF65-F5344CB8AC3E}">
        <p14:creationId xmlns:p14="http://schemas.microsoft.com/office/powerpoint/2010/main" val="187058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39460" y="249075"/>
            <a:ext cx="4207434" cy="461665"/>
          </a:xfrm>
          <a:prstGeom prst="rect">
            <a:avLst/>
          </a:prstGeom>
          <a:noFill/>
        </p:spPr>
        <p:txBody>
          <a:bodyPr wrap="none" rtlCol="0">
            <a:spAutoFit/>
          </a:bodyPr>
          <a:lstStyle/>
          <a:p>
            <a:r>
              <a:rPr lang="it-IT" sz="2400" b="1" dirty="0" smtClean="0">
                <a:solidFill>
                  <a:srgbClr val="FF0000"/>
                </a:solidFill>
              </a:rPr>
              <a:t>AVVERTENZE IMPORTANTI</a:t>
            </a:r>
            <a:endParaRPr lang="it-IT" sz="2400" b="1" dirty="0">
              <a:solidFill>
                <a:srgbClr val="FF0000"/>
              </a:solidFill>
            </a:endParaRPr>
          </a:p>
        </p:txBody>
      </p:sp>
      <p:sp>
        <p:nvSpPr>
          <p:cNvPr id="4" name="CasellaDiTesto 3"/>
          <p:cNvSpPr txBox="1"/>
          <p:nvPr/>
        </p:nvSpPr>
        <p:spPr>
          <a:xfrm>
            <a:off x="539553" y="747271"/>
            <a:ext cx="8280920" cy="5940088"/>
          </a:xfrm>
          <a:prstGeom prst="rect">
            <a:avLst/>
          </a:prstGeom>
          <a:noFill/>
        </p:spPr>
        <p:txBody>
          <a:bodyPr wrap="square" rtlCol="0">
            <a:spAutoFit/>
          </a:bodyPr>
          <a:lstStyle/>
          <a:p>
            <a:pPr algn="ctr"/>
            <a:r>
              <a:rPr lang="it-IT" sz="2400" dirty="0" smtClean="0"/>
              <a:t>E’ DI ESTREMA IMPORTANZA SEGUIRE IL LINGUAGGIO DELLE ANIMAZIONI  DI POWERPOINT</a:t>
            </a:r>
          </a:p>
          <a:p>
            <a:pPr algn="ctr"/>
            <a:r>
              <a:rPr lang="it-IT" sz="2400" dirty="0" smtClean="0"/>
              <a:t>IL VOSTRO PUNTO DI RIFERIMENTO SARA’ LA SEGUENTE ICONA</a:t>
            </a:r>
          </a:p>
          <a:p>
            <a:pPr algn="ctr"/>
            <a:endParaRPr lang="it-IT" sz="2800" dirty="0" smtClean="0"/>
          </a:p>
          <a:p>
            <a:pPr algn="ctr"/>
            <a:endParaRPr lang="it-IT" sz="2800" dirty="0"/>
          </a:p>
          <a:p>
            <a:pPr algn="ctr"/>
            <a:r>
              <a:rPr lang="it-IT" sz="2400" dirty="0" smtClean="0"/>
              <a:t>CLICCANDO SU DI ESSA POTRETE ENTRARE ED USCIRE DALLE SINGOLE SLIDES</a:t>
            </a:r>
          </a:p>
          <a:p>
            <a:pPr algn="ctr"/>
            <a:r>
              <a:rPr lang="it-IT" sz="2400" dirty="0" smtClean="0"/>
              <a:t>ALL’INTERNO DELLE QUALI TROVERETE</a:t>
            </a:r>
          </a:p>
          <a:p>
            <a:pPr algn="ctr"/>
            <a:r>
              <a:rPr lang="it-IT" sz="2400" dirty="0" smtClean="0"/>
              <a:t>LE INDICAZIONI NECESSARIE PER LEGGERLE COMPLETAMNETE.</a:t>
            </a:r>
          </a:p>
          <a:p>
            <a:pPr algn="ctr"/>
            <a:r>
              <a:rPr lang="it-IT" sz="2400" dirty="0" smtClean="0"/>
              <a:t> POTRETE ANCHE RITROVARL’ICONA          PER </a:t>
            </a:r>
          </a:p>
          <a:p>
            <a:pPr algn="ctr"/>
            <a:r>
              <a:rPr lang="it-IT" sz="2400" dirty="0" smtClean="0"/>
              <a:t>APRIRE EVENTUALI SOTTO SLIDES</a:t>
            </a:r>
          </a:p>
          <a:p>
            <a:pPr algn="ctr"/>
            <a:endParaRPr lang="it-IT" sz="2400" dirty="0" smtClean="0"/>
          </a:p>
          <a:p>
            <a:pPr algn="ctr"/>
            <a:r>
              <a:rPr lang="it-IT" b="1" dirty="0">
                <a:solidFill>
                  <a:srgbClr val="FF0000"/>
                </a:solidFill>
              </a:rPr>
              <a:t>N</a:t>
            </a:r>
            <a:r>
              <a:rPr lang="it-IT" b="1" dirty="0" smtClean="0">
                <a:solidFill>
                  <a:srgbClr val="FF0000"/>
                </a:solidFill>
              </a:rPr>
              <a:t>ATURALMENTE PER PASSARE DA UNA SLIDES  ALLA SUCCESSIVA BASTA, COME SEMPRE FARE UN CLIK.</a:t>
            </a:r>
            <a:endParaRPr lang="it-IT" b="1" dirty="0">
              <a:solidFill>
                <a:srgbClr val="FF0000"/>
              </a:solidFill>
            </a:endParaRPr>
          </a:p>
        </p:txBody>
      </p:sp>
      <p:pic>
        <p:nvPicPr>
          <p:cNvPr id="5" name="Picture 7"/>
          <p:cNvPicPr>
            <a:picLocks noChangeAspect="1" noChangeArrowheads="1"/>
          </p:cNvPicPr>
          <p:nvPr/>
        </p:nvPicPr>
        <p:blipFill>
          <a:blip r:embed="rId2"/>
          <a:srcRect/>
          <a:stretch>
            <a:fillRect/>
          </a:stretch>
        </p:blipFill>
        <p:spPr bwMode="auto">
          <a:xfrm>
            <a:off x="4147889" y="2157101"/>
            <a:ext cx="395288" cy="393700"/>
          </a:xfrm>
          <a:prstGeom prst="rect">
            <a:avLst/>
          </a:prstGeom>
          <a:noFill/>
          <a:ln w="9525">
            <a:noFill/>
            <a:miter lim="800000"/>
            <a:headEnd/>
            <a:tailEnd/>
          </a:ln>
        </p:spPr>
      </p:pic>
      <p:pic>
        <p:nvPicPr>
          <p:cNvPr id="6" name="Picture 7">
            <a:hlinkClick r:id="rId3" action="ppaction://hlinksldjump"/>
          </p:cNvPr>
          <p:cNvPicPr>
            <a:picLocks noChangeAspect="1" noChangeArrowheads="1"/>
          </p:cNvPicPr>
          <p:nvPr/>
        </p:nvPicPr>
        <p:blipFill>
          <a:blip r:embed="rId2"/>
          <a:srcRect/>
          <a:stretch>
            <a:fillRect/>
          </a:stretch>
        </p:blipFill>
        <p:spPr bwMode="auto">
          <a:xfrm>
            <a:off x="6876256" y="4926013"/>
            <a:ext cx="395288" cy="393700"/>
          </a:xfrm>
          <a:prstGeom prst="rect">
            <a:avLst/>
          </a:prstGeom>
          <a:noFill/>
          <a:ln w="9525">
            <a:noFill/>
            <a:miter lim="800000"/>
            <a:headEnd/>
            <a:tailEnd/>
          </a:ln>
        </p:spPr>
      </p:pic>
    </p:spTree>
    <p:extLst>
      <p:ext uri="{BB962C8B-B14F-4D97-AF65-F5344CB8AC3E}">
        <p14:creationId xmlns:p14="http://schemas.microsoft.com/office/powerpoint/2010/main" val="2575604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93235" y="203108"/>
            <a:ext cx="5957529" cy="523220"/>
          </a:xfrm>
          <a:prstGeom prst="rect">
            <a:avLst/>
          </a:prstGeom>
          <a:noFill/>
        </p:spPr>
        <p:txBody>
          <a:bodyPr wrap="none" rtlCol="0">
            <a:spAutoFit/>
          </a:bodyPr>
          <a:lstStyle/>
          <a:p>
            <a:pPr algn="ctr"/>
            <a:r>
              <a:rPr lang="it-I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DEFORMAZIONE NEL SOGNO</a:t>
            </a:r>
          </a:p>
        </p:txBody>
      </p:sp>
      <p:sp>
        <p:nvSpPr>
          <p:cNvPr id="3" name="CasellaDiTesto 2"/>
          <p:cNvSpPr txBox="1"/>
          <p:nvPr/>
        </p:nvSpPr>
        <p:spPr>
          <a:xfrm>
            <a:off x="176943" y="664773"/>
            <a:ext cx="8712968" cy="5693866"/>
          </a:xfrm>
          <a:prstGeom prst="rect">
            <a:avLst/>
          </a:prstGeom>
          <a:noFill/>
        </p:spPr>
        <p:txBody>
          <a:bodyPr wrap="square" rtlCol="0">
            <a:spAutoFit/>
          </a:bodyPr>
          <a:lstStyle/>
          <a:p>
            <a:pPr algn="just"/>
            <a:r>
              <a:rPr lang="it-IT" sz="2800" b="1" dirty="0" smtClean="0">
                <a:latin typeface="Times New Roman" pitchFamily="18" charset="0"/>
                <a:cs typeface="Times New Roman" pitchFamily="18" charset="0"/>
              </a:rPr>
              <a:t>«</a:t>
            </a:r>
            <a:r>
              <a:rPr lang="it-IT" sz="2800" b="1" dirty="0" smtClean="0">
                <a:solidFill>
                  <a:srgbClr val="0000FF"/>
                </a:solidFill>
                <a:latin typeface="Times New Roman" pitchFamily="18" charset="0"/>
                <a:cs typeface="Times New Roman" pitchFamily="18" charset="0"/>
              </a:rPr>
              <a:t>Quando nel corso di una  </a:t>
            </a:r>
            <a:r>
              <a:rPr lang="it-IT" sz="2800" dirty="0" smtClean="0">
                <a:latin typeface="Times New Roman" pitchFamily="18" charset="0"/>
                <a:cs typeface="Times New Roman" pitchFamily="18" charset="0"/>
              </a:rPr>
              <a:t>ricerca scientifica, un problema si presenta di difficile soluzione, è spesso opportuno aggiungere a quello originario, un secondo problema, così come è più facile schiacciare due </a:t>
            </a:r>
            <a:r>
              <a:rPr lang="it-IT" sz="2800" dirty="0">
                <a:latin typeface="Times New Roman" pitchFamily="18" charset="0"/>
                <a:cs typeface="Times New Roman" pitchFamily="18" charset="0"/>
              </a:rPr>
              <a:t>noci </a:t>
            </a:r>
            <a:r>
              <a:rPr lang="it-IT" sz="2800" dirty="0" smtClean="0">
                <a:latin typeface="Times New Roman" pitchFamily="18" charset="0"/>
                <a:cs typeface="Times New Roman" pitchFamily="18" charset="0"/>
              </a:rPr>
              <a:t>l’'una contro </a:t>
            </a:r>
            <a:r>
              <a:rPr lang="it-IT" sz="2800" dirty="0">
                <a:latin typeface="Times New Roman" pitchFamily="18" charset="0"/>
                <a:cs typeface="Times New Roman" pitchFamily="18" charset="0"/>
              </a:rPr>
              <a:t>l'altra che schiacciarne una sola. Quindi </a:t>
            </a:r>
            <a:r>
              <a:rPr lang="it-IT" sz="2800" dirty="0" smtClean="0">
                <a:latin typeface="Times New Roman" pitchFamily="18" charset="0"/>
                <a:cs typeface="Times New Roman" pitchFamily="18" charset="0"/>
              </a:rPr>
              <a:t>non solo </a:t>
            </a:r>
            <a:r>
              <a:rPr lang="it-IT" sz="2800" dirty="0">
                <a:latin typeface="Times New Roman" pitchFamily="18" charset="0"/>
                <a:cs typeface="Times New Roman" pitchFamily="18" charset="0"/>
              </a:rPr>
              <a:t>poniamo il </a:t>
            </a:r>
            <a:r>
              <a:rPr lang="it-IT" sz="2800" dirty="0" smtClean="0">
                <a:latin typeface="Times New Roman" pitchFamily="18" charset="0"/>
                <a:cs typeface="Times New Roman" pitchFamily="18" charset="0"/>
              </a:rPr>
              <a:t>problema </a:t>
            </a:r>
            <a:r>
              <a:rPr lang="it-IT" sz="2800" dirty="0">
                <a:latin typeface="Times New Roman" pitchFamily="18" charset="0"/>
                <a:cs typeface="Times New Roman" pitchFamily="18" charset="0"/>
              </a:rPr>
              <a:t>di come possano essere appagamenti </a:t>
            </a:r>
            <a:r>
              <a:rPr lang="it-IT" sz="2800" dirty="0" smtClean="0">
                <a:latin typeface="Times New Roman" pitchFamily="18" charset="0"/>
                <a:cs typeface="Times New Roman" pitchFamily="18" charset="0"/>
              </a:rPr>
              <a:t>di desideri </a:t>
            </a:r>
            <a:r>
              <a:rPr lang="it-IT" sz="2800" dirty="0">
                <a:latin typeface="Times New Roman" pitchFamily="18" charset="0"/>
                <a:cs typeface="Times New Roman" pitchFamily="18" charset="0"/>
              </a:rPr>
              <a:t>certi sogni penosi e angosciosi, ma solleviamo, in base </a:t>
            </a:r>
            <a:r>
              <a:rPr lang="it-IT" sz="2800" dirty="0" smtClean="0">
                <a:latin typeface="Times New Roman" pitchFamily="18" charset="0"/>
                <a:cs typeface="Times New Roman" pitchFamily="18" charset="0"/>
              </a:rPr>
              <a:t>alla discussione </a:t>
            </a:r>
            <a:r>
              <a:rPr lang="it-IT" sz="2800" dirty="0">
                <a:latin typeface="Times New Roman" pitchFamily="18" charset="0"/>
                <a:cs typeface="Times New Roman" pitchFamily="18" charset="0"/>
              </a:rPr>
              <a:t>precedente, una seconda domanda: perché i sogni </a:t>
            </a:r>
            <a:r>
              <a:rPr lang="it-IT" sz="2800" dirty="0" smtClean="0">
                <a:latin typeface="Times New Roman" pitchFamily="18" charset="0"/>
                <a:cs typeface="Times New Roman" pitchFamily="18" charset="0"/>
              </a:rPr>
              <a:t>di contenuto indifferente</a:t>
            </a:r>
            <a:r>
              <a:rPr lang="it-IT" sz="2800" dirty="0">
                <a:latin typeface="Times New Roman" pitchFamily="18" charset="0"/>
                <a:cs typeface="Times New Roman" pitchFamily="18" charset="0"/>
              </a:rPr>
              <a:t>, che si rivelano in seguito appagamenti </a:t>
            </a:r>
            <a:r>
              <a:rPr lang="it-IT" sz="2800" dirty="0" smtClean="0">
                <a:latin typeface="Times New Roman" pitchFamily="18" charset="0"/>
                <a:cs typeface="Times New Roman" pitchFamily="18" charset="0"/>
              </a:rPr>
              <a:t>di desideri</a:t>
            </a:r>
            <a:r>
              <a:rPr lang="it-IT" sz="2800" dirty="0">
                <a:latin typeface="Times New Roman" pitchFamily="18" charset="0"/>
                <a:cs typeface="Times New Roman" pitchFamily="18" charset="0"/>
              </a:rPr>
              <a:t>, non manifestano apertamente il loro significato</a:t>
            </a:r>
            <a:r>
              <a:rPr lang="it-IT" sz="2800" dirty="0" smtClean="0">
                <a:latin typeface="Times New Roman" pitchFamily="18" charset="0"/>
                <a:cs typeface="Times New Roman" pitchFamily="18" charset="0"/>
              </a:rPr>
              <a:t>? Prendiamo per esempio (…) Ma </a:t>
            </a:r>
            <a:r>
              <a:rPr lang="it-IT" sz="2800" dirty="0">
                <a:latin typeface="Times New Roman" pitchFamily="18" charset="0"/>
                <a:cs typeface="Times New Roman" pitchFamily="18" charset="0"/>
              </a:rPr>
              <a:t>perché mai c'è bisogno di un'interpretazione? Perché </a:t>
            </a:r>
            <a:r>
              <a:rPr lang="it-IT" sz="2800" dirty="0" smtClean="0">
                <a:latin typeface="Times New Roman" pitchFamily="18" charset="0"/>
                <a:cs typeface="Times New Roman" pitchFamily="18" charset="0"/>
              </a:rPr>
              <a:t>il sogno </a:t>
            </a:r>
            <a:r>
              <a:rPr lang="it-IT" sz="2800" dirty="0">
                <a:latin typeface="Times New Roman" pitchFamily="18" charset="0"/>
                <a:cs typeface="Times New Roman" pitchFamily="18" charset="0"/>
              </a:rPr>
              <a:t>non dice direttamente ciò che significa</a:t>
            </a:r>
            <a:r>
              <a:rPr lang="it-IT" sz="2800" dirty="0" smtClean="0">
                <a:latin typeface="Times New Roman" pitchFamily="18" charset="0"/>
                <a:cs typeface="Times New Roman" pitchFamily="18" charset="0"/>
              </a:rPr>
              <a:t>?» </a:t>
            </a:r>
            <a:endParaRPr lang="it-IT"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110015"/>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6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03989" y="116632"/>
            <a:ext cx="5136021" cy="461665"/>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DEFORMAZIONE NEL SOGNO</a:t>
            </a:r>
          </a:p>
        </p:txBody>
      </p:sp>
      <p:sp>
        <p:nvSpPr>
          <p:cNvPr id="3" name="CasellaDiTesto 2"/>
          <p:cNvSpPr txBox="1"/>
          <p:nvPr/>
        </p:nvSpPr>
        <p:spPr>
          <a:xfrm>
            <a:off x="242290" y="690786"/>
            <a:ext cx="8712968" cy="5693866"/>
          </a:xfrm>
          <a:prstGeom prst="rect">
            <a:avLst/>
          </a:prstGeom>
          <a:noFill/>
        </p:spPr>
        <p:txBody>
          <a:bodyPr wrap="square" rtlCol="0">
            <a:spAutoFit/>
          </a:bodyPr>
          <a:lstStyle/>
          <a:p>
            <a:pPr algn="just"/>
            <a:r>
              <a:rPr lang="it-IT" sz="2600" b="1" dirty="0" smtClean="0">
                <a:solidFill>
                  <a:srgbClr val="0000FF"/>
                </a:solidFill>
                <a:latin typeface="Times New Roman" pitchFamily="18" charset="0"/>
                <a:cs typeface="Times New Roman" pitchFamily="18" charset="0"/>
              </a:rPr>
              <a:t>«In </a:t>
            </a:r>
            <a:r>
              <a:rPr lang="it-IT" sz="2600" b="1" dirty="0">
                <a:solidFill>
                  <a:srgbClr val="0000FF"/>
                </a:solidFill>
                <a:latin typeface="Times New Roman" pitchFamily="18" charset="0"/>
                <a:cs typeface="Times New Roman" pitchFamily="18" charset="0"/>
              </a:rPr>
              <a:t>realtà, anche </a:t>
            </a:r>
            <a:r>
              <a:rPr lang="it-IT" sz="2600" b="1" dirty="0" smtClean="0">
                <a:solidFill>
                  <a:srgbClr val="0000FF"/>
                </a:solidFill>
                <a:latin typeface="Times New Roman" pitchFamily="18" charset="0"/>
                <a:cs typeface="Times New Roman" pitchFamily="18" charset="0"/>
              </a:rPr>
              <a:t>il sogno </a:t>
            </a:r>
            <a:r>
              <a:rPr lang="it-IT" sz="2600" dirty="0">
                <a:latin typeface="Times New Roman" pitchFamily="18" charset="0"/>
                <a:cs typeface="Times New Roman" pitchFamily="18" charset="0"/>
              </a:rPr>
              <a:t>dell'iniezione a Irma non desta a prima vista l'impressione </a:t>
            </a:r>
            <a:r>
              <a:rPr lang="it-IT" sz="2600" dirty="0" smtClean="0">
                <a:latin typeface="Times New Roman" pitchFamily="18" charset="0"/>
                <a:cs typeface="Times New Roman" pitchFamily="18" charset="0"/>
              </a:rPr>
              <a:t>di rappresentare un </a:t>
            </a:r>
            <a:r>
              <a:rPr lang="it-IT" sz="2600" dirty="0">
                <a:latin typeface="Times New Roman" pitchFamily="18" charset="0"/>
                <a:cs typeface="Times New Roman" pitchFamily="18" charset="0"/>
              </a:rPr>
              <a:t>desiderio appagato del sognatore. Il lettore </a:t>
            </a:r>
            <a:r>
              <a:rPr lang="it-IT" sz="2600" dirty="0" smtClean="0">
                <a:latin typeface="Times New Roman" pitchFamily="18" charset="0"/>
                <a:cs typeface="Times New Roman" pitchFamily="18" charset="0"/>
              </a:rPr>
              <a:t>non avrà </a:t>
            </a:r>
            <a:r>
              <a:rPr lang="it-IT" sz="2600" dirty="0">
                <a:latin typeface="Times New Roman" pitchFamily="18" charset="0"/>
                <a:cs typeface="Times New Roman" pitchFamily="18" charset="0"/>
              </a:rPr>
              <a:t>avuto questa impressione, e io stesso lo ignoravo prima </a:t>
            </a:r>
            <a:r>
              <a:rPr lang="it-IT" sz="2600" dirty="0" smtClean="0">
                <a:latin typeface="Times New Roman" pitchFamily="18" charset="0"/>
                <a:cs typeface="Times New Roman" pitchFamily="18" charset="0"/>
              </a:rPr>
              <a:t>d'averne </a:t>
            </a:r>
            <a:r>
              <a:rPr lang="it-IT" sz="2600" dirty="0">
                <a:latin typeface="Times New Roman" pitchFamily="18" charset="0"/>
                <a:cs typeface="Times New Roman" pitchFamily="18" charset="0"/>
              </a:rPr>
              <a:t>fatta l'analisi. Se questo comportamento del sogno, che </a:t>
            </a:r>
            <a:r>
              <a:rPr lang="it-IT" sz="2600" dirty="0" smtClean="0">
                <a:latin typeface="Times New Roman" pitchFamily="18" charset="0"/>
                <a:cs typeface="Times New Roman" pitchFamily="18" charset="0"/>
              </a:rPr>
              <a:t>esige una </a:t>
            </a:r>
            <a:r>
              <a:rPr lang="it-IT" sz="2600" dirty="0">
                <a:latin typeface="Times New Roman" pitchFamily="18" charset="0"/>
                <a:cs typeface="Times New Roman" pitchFamily="18" charset="0"/>
              </a:rPr>
              <a:t>spiegazione, lo definiamo: </a:t>
            </a:r>
            <a:r>
              <a:rPr lang="it-IT" sz="2600" b="1" dirty="0">
                <a:solidFill>
                  <a:srgbClr val="FF0000"/>
                </a:solidFill>
                <a:latin typeface="Times New Roman" pitchFamily="18" charset="0"/>
                <a:cs typeface="Times New Roman" pitchFamily="18" charset="0"/>
              </a:rPr>
              <a:t>il fatto della deformazione del sogno</a:t>
            </a:r>
            <a:r>
              <a:rPr lang="it-IT" sz="2600" dirty="0" smtClean="0">
                <a:latin typeface="Times New Roman" pitchFamily="18" charset="0"/>
                <a:cs typeface="Times New Roman" pitchFamily="18" charset="0"/>
              </a:rPr>
              <a:t>, si </a:t>
            </a:r>
            <a:r>
              <a:rPr lang="it-IT" sz="2600" dirty="0">
                <a:latin typeface="Times New Roman" pitchFamily="18" charset="0"/>
                <a:cs typeface="Times New Roman" pitchFamily="18" charset="0"/>
              </a:rPr>
              <a:t>pone allora anche il secondo problema: </a:t>
            </a:r>
            <a:r>
              <a:rPr lang="it-IT" sz="2600" b="1" dirty="0">
                <a:solidFill>
                  <a:srgbClr val="FF0000"/>
                </a:solidFill>
                <a:latin typeface="Times New Roman" pitchFamily="18" charset="0"/>
                <a:cs typeface="Times New Roman" pitchFamily="18" charset="0"/>
              </a:rPr>
              <a:t>donde proviene </a:t>
            </a:r>
            <a:r>
              <a:rPr lang="it-IT" sz="2600" b="1" dirty="0" smtClean="0">
                <a:solidFill>
                  <a:srgbClr val="FF0000"/>
                </a:solidFill>
                <a:latin typeface="Times New Roman" pitchFamily="18" charset="0"/>
                <a:cs typeface="Times New Roman" pitchFamily="18" charset="0"/>
              </a:rPr>
              <a:t>questa deformazione</a:t>
            </a:r>
            <a:r>
              <a:rPr lang="it-IT" sz="2600" dirty="0" smtClean="0">
                <a:latin typeface="Times New Roman" pitchFamily="18" charset="0"/>
                <a:cs typeface="Times New Roman" pitchFamily="18" charset="0"/>
              </a:rPr>
              <a:t>. Attenendoci </a:t>
            </a:r>
            <a:r>
              <a:rPr lang="it-IT" sz="2600" dirty="0">
                <a:latin typeface="Times New Roman" pitchFamily="18" charset="0"/>
                <a:cs typeface="Times New Roman" pitchFamily="18" charset="0"/>
              </a:rPr>
              <a:t>alle prime idee che ci passano per la mente, </a:t>
            </a:r>
            <a:r>
              <a:rPr lang="it-IT" sz="2600" dirty="0" smtClean="0">
                <a:latin typeface="Times New Roman" pitchFamily="18" charset="0"/>
                <a:cs typeface="Times New Roman" pitchFamily="18" charset="0"/>
              </a:rPr>
              <a:t>potremmo </a:t>
            </a:r>
            <a:r>
              <a:rPr lang="it-IT" sz="2600" dirty="0">
                <a:latin typeface="Times New Roman" pitchFamily="18" charset="0"/>
                <a:cs typeface="Times New Roman" pitchFamily="18" charset="0"/>
              </a:rPr>
              <a:t>giungere a diverse soluzioni possibili, per esempio </a:t>
            </a:r>
            <a:r>
              <a:rPr lang="it-IT" sz="2600" dirty="0" smtClean="0">
                <a:latin typeface="Times New Roman" pitchFamily="18" charset="0"/>
                <a:cs typeface="Times New Roman" pitchFamily="18" charset="0"/>
              </a:rPr>
              <a:t>che durante </a:t>
            </a:r>
            <a:r>
              <a:rPr lang="it-IT" sz="2600" dirty="0">
                <a:latin typeface="Times New Roman" pitchFamily="18" charset="0"/>
                <a:cs typeface="Times New Roman" pitchFamily="18" charset="0"/>
              </a:rPr>
              <a:t>il sonno esiste un'incapacità di dare ai pensieri del </a:t>
            </a:r>
            <a:r>
              <a:rPr lang="it-IT" sz="2600" dirty="0" smtClean="0">
                <a:latin typeface="Times New Roman" pitchFamily="18" charset="0"/>
                <a:cs typeface="Times New Roman" pitchFamily="18" charset="0"/>
              </a:rPr>
              <a:t>sogno un'espressione </a:t>
            </a:r>
            <a:r>
              <a:rPr lang="it-IT" sz="2600" dirty="0">
                <a:latin typeface="Times New Roman" pitchFamily="18" charset="0"/>
                <a:cs typeface="Times New Roman" pitchFamily="18" charset="0"/>
              </a:rPr>
              <a:t>adeguata. Ma l'analisi di certi sogni ci costringe </a:t>
            </a:r>
            <a:r>
              <a:rPr lang="it-IT" sz="2600" dirty="0" smtClean="0">
                <a:latin typeface="Times New Roman" pitchFamily="18" charset="0"/>
                <a:cs typeface="Times New Roman" pitchFamily="18" charset="0"/>
              </a:rPr>
              <a:t>a proporre </a:t>
            </a:r>
            <a:r>
              <a:rPr lang="it-IT" sz="2600" dirty="0">
                <a:latin typeface="Times New Roman" pitchFamily="18" charset="0"/>
                <a:cs typeface="Times New Roman" pitchFamily="18" charset="0"/>
              </a:rPr>
              <a:t>un'altra spiegazione della deformazione onirica. </a:t>
            </a:r>
            <a:r>
              <a:rPr lang="it-IT" sz="2600" dirty="0" smtClean="0">
                <a:latin typeface="Times New Roman" pitchFamily="18" charset="0"/>
                <a:cs typeface="Times New Roman" pitchFamily="18" charset="0"/>
              </a:rPr>
              <a:t>Voglio dimostrarlo </a:t>
            </a:r>
            <a:r>
              <a:rPr lang="it-IT" sz="2600" dirty="0">
                <a:latin typeface="Times New Roman" pitchFamily="18" charset="0"/>
                <a:cs typeface="Times New Roman" pitchFamily="18" charset="0"/>
              </a:rPr>
              <a:t>con un altro mio </a:t>
            </a:r>
            <a:r>
              <a:rPr lang="it-IT" sz="2600" dirty="0" smtClean="0">
                <a:latin typeface="Times New Roman" pitchFamily="18" charset="0"/>
                <a:cs typeface="Times New Roman" pitchFamily="18" charset="0"/>
              </a:rPr>
              <a:t>sogno  (…)» </a:t>
            </a:r>
            <a:endParaRPr lang="it-IT" sz="2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110015"/>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7740352" y="6236386"/>
            <a:ext cx="977383" cy="307777"/>
          </a:xfrm>
          <a:prstGeom prst="rect">
            <a:avLst/>
          </a:prstGeom>
          <a:noFill/>
        </p:spPr>
        <p:txBody>
          <a:bodyPr wrap="none" rtlCol="0">
            <a:spAutoFit/>
          </a:bodyPr>
          <a:lstStyle/>
          <a:p>
            <a:r>
              <a:rPr lang="it-IT" sz="1400" dirty="0" smtClean="0"/>
              <a:t>CONTINUA</a:t>
            </a:r>
            <a:endParaRPr lang="it-IT" sz="1400" dirty="0"/>
          </a:p>
        </p:txBody>
      </p:sp>
    </p:spTree>
    <p:extLst>
      <p:ext uri="{BB962C8B-B14F-4D97-AF65-F5344CB8AC3E}">
        <p14:creationId xmlns:p14="http://schemas.microsoft.com/office/powerpoint/2010/main" val="17425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99110" y="203108"/>
            <a:ext cx="2145780" cy="461665"/>
          </a:xfrm>
          <a:prstGeom prst="rect">
            <a:avLst/>
          </a:prstGeom>
          <a:noFill/>
        </p:spPr>
        <p:txBody>
          <a:bodyPr wrap="none" rtlCol="0">
            <a:spAutoFit/>
          </a:bodyPr>
          <a:lstStyle/>
          <a:p>
            <a:pPr algn="ctr"/>
            <a:r>
              <a:rPr lang="it-IT" sz="2400" dirty="0" smtClean="0">
                <a:solidFill>
                  <a:srgbClr val="0000FF"/>
                </a:solidFill>
                <a:latin typeface="Times New Roman" pitchFamily="18" charset="0"/>
                <a:cs typeface="Times New Roman" pitchFamily="18" charset="0"/>
              </a:rPr>
              <a:t>LA </a:t>
            </a: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CENSURA</a:t>
            </a:r>
            <a:endParaRPr lang="it-IT" sz="2400" dirty="0" smtClean="0">
              <a:solidFill>
                <a:srgbClr val="0000FF"/>
              </a:solidFill>
              <a:latin typeface="Times New Roman" pitchFamily="18" charset="0"/>
              <a:cs typeface="Times New Roman" pitchFamily="18" charset="0"/>
            </a:endParaRPr>
          </a:p>
        </p:txBody>
      </p:sp>
      <p:sp>
        <p:nvSpPr>
          <p:cNvPr id="3" name="CasellaDiTesto 2"/>
          <p:cNvSpPr txBox="1"/>
          <p:nvPr/>
        </p:nvSpPr>
        <p:spPr>
          <a:xfrm>
            <a:off x="323528" y="675794"/>
            <a:ext cx="8500069" cy="5262979"/>
          </a:xfrm>
          <a:prstGeom prst="rect">
            <a:avLst/>
          </a:prstGeom>
          <a:noFill/>
        </p:spPr>
        <p:txBody>
          <a:bodyPr wrap="square" rtlCol="0">
            <a:spAutoFit/>
          </a:bodyPr>
          <a:lstStyle/>
          <a:p>
            <a:pPr algn="just"/>
            <a:r>
              <a:rPr lang="it-IT" sz="2800" b="1" dirty="0" smtClean="0">
                <a:latin typeface="Times New Roman" pitchFamily="18" charset="0"/>
                <a:cs typeface="Times New Roman" pitchFamily="18" charset="0"/>
              </a:rPr>
              <a:t>«</a:t>
            </a:r>
            <a:r>
              <a:rPr lang="it-IT" sz="2800" b="1" dirty="0" smtClean="0">
                <a:solidFill>
                  <a:srgbClr val="0000FF"/>
                </a:solidFill>
                <a:latin typeface="Times New Roman" pitchFamily="18" charset="0"/>
                <a:cs typeface="Times New Roman" pitchFamily="18" charset="0"/>
              </a:rPr>
              <a:t>Dove </a:t>
            </a:r>
            <a:r>
              <a:rPr lang="it-IT" sz="2800" b="1" dirty="0">
                <a:solidFill>
                  <a:srgbClr val="0000FF"/>
                </a:solidFill>
                <a:latin typeface="Times New Roman" pitchFamily="18" charset="0"/>
                <a:cs typeface="Times New Roman" pitchFamily="18" charset="0"/>
              </a:rPr>
              <a:t>troviamo</a:t>
            </a:r>
            <a:r>
              <a:rPr lang="it-IT" sz="2800" dirty="0">
                <a:latin typeface="Times New Roman" pitchFamily="18" charset="0"/>
                <a:cs typeface="Times New Roman" pitchFamily="18" charset="0"/>
              </a:rPr>
              <a:t>, nella vita sociale, una </a:t>
            </a:r>
            <a:r>
              <a:rPr lang="it-IT" sz="2800" dirty="0" smtClean="0">
                <a:latin typeface="Times New Roman" pitchFamily="18" charset="0"/>
                <a:cs typeface="Times New Roman" pitchFamily="18" charset="0"/>
              </a:rPr>
              <a:t>deformazione analoga di </a:t>
            </a:r>
            <a:r>
              <a:rPr lang="it-IT" sz="2800" dirty="0">
                <a:latin typeface="Times New Roman" pitchFamily="18" charset="0"/>
                <a:cs typeface="Times New Roman" pitchFamily="18" charset="0"/>
              </a:rPr>
              <a:t>un atto </a:t>
            </a:r>
            <a:r>
              <a:rPr lang="it-IT" sz="2800" dirty="0" smtClean="0">
                <a:latin typeface="Times New Roman" pitchFamily="18" charset="0"/>
                <a:cs typeface="Times New Roman" pitchFamily="18" charset="0"/>
              </a:rPr>
              <a:t>psichico</a:t>
            </a:r>
            <a:r>
              <a:rPr lang="it-IT" sz="2800" dirty="0">
                <a:latin typeface="Times New Roman" pitchFamily="18" charset="0"/>
                <a:cs typeface="Times New Roman" pitchFamily="18" charset="0"/>
              </a:rPr>
              <a:t>? Soltanto là dove esistono due persone</a:t>
            </a:r>
            <a:r>
              <a:rPr lang="it-IT" sz="2800" dirty="0" smtClean="0">
                <a:latin typeface="Times New Roman" pitchFamily="18" charset="0"/>
                <a:cs typeface="Times New Roman" pitchFamily="18" charset="0"/>
              </a:rPr>
              <a:t>, di </a:t>
            </a:r>
            <a:r>
              <a:rPr lang="it-IT" sz="2800" dirty="0">
                <a:latin typeface="Times New Roman" pitchFamily="18" charset="0"/>
                <a:cs typeface="Times New Roman" pitchFamily="18" charset="0"/>
              </a:rPr>
              <a:t>cui una possiede un certo potere e l'altra, a causa di questo </a:t>
            </a:r>
            <a:r>
              <a:rPr lang="it-IT" sz="2800" dirty="0" smtClean="0">
                <a:latin typeface="Times New Roman" pitchFamily="18" charset="0"/>
                <a:cs typeface="Times New Roman" pitchFamily="18" charset="0"/>
              </a:rPr>
              <a:t>potere</a:t>
            </a:r>
            <a:r>
              <a:rPr lang="it-IT" sz="2800" dirty="0">
                <a:latin typeface="Times New Roman" pitchFamily="18" charset="0"/>
                <a:cs typeface="Times New Roman" pitchFamily="18" charset="0"/>
              </a:rPr>
              <a:t>, deve usare qualche riguardo. Questa. seconda persona </a:t>
            </a:r>
            <a:r>
              <a:rPr lang="it-IT" sz="2800" dirty="0" smtClean="0">
                <a:latin typeface="Times New Roman" pitchFamily="18" charset="0"/>
                <a:cs typeface="Times New Roman" pitchFamily="18" charset="0"/>
              </a:rPr>
              <a:t>allora deforma </a:t>
            </a:r>
            <a:r>
              <a:rPr lang="it-IT" sz="2800" dirty="0">
                <a:latin typeface="Times New Roman" pitchFamily="18" charset="0"/>
                <a:cs typeface="Times New Roman" pitchFamily="18" charset="0"/>
              </a:rPr>
              <a:t>i suoi atti psichici, </a:t>
            </a:r>
            <a:r>
              <a:rPr lang="it-IT" sz="2800" dirty="0" smtClean="0">
                <a:latin typeface="Times New Roman" pitchFamily="18" charset="0"/>
                <a:cs typeface="Times New Roman" pitchFamily="18" charset="0"/>
              </a:rPr>
              <a:t>oppure </a:t>
            </a:r>
            <a:r>
              <a:rPr lang="it-IT" sz="2800" dirty="0">
                <a:latin typeface="Times New Roman" pitchFamily="18" charset="0"/>
                <a:cs typeface="Times New Roman" pitchFamily="18" charset="0"/>
              </a:rPr>
              <a:t>come si potrebbe anche </a:t>
            </a:r>
            <a:r>
              <a:rPr lang="it-IT" sz="2800" dirty="0" smtClean="0">
                <a:latin typeface="Times New Roman" pitchFamily="18" charset="0"/>
                <a:cs typeface="Times New Roman" pitchFamily="18" charset="0"/>
              </a:rPr>
              <a:t>dire, dissimula. (…). In </a:t>
            </a:r>
            <a:r>
              <a:rPr lang="it-IT" sz="2800" dirty="0">
                <a:latin typeface="Times New Roman" pitchFamily="18" charset="0"/>
                <a:cs typeface="Times New Roman" pitchFamily="18" charset="0"/>
              </a:rPr>
              <a:t>situazione analoga si trova lo scrittore politico che </a:t>
            </a:r>
            <a:r>
              <a:rPr lang="it-IT" sz="2800" dirty="0" smtClean="0">
                <a:latin typeface="Times New Roman" pitchFamily="18" charset="0"/>
                <a:cs typeface="Times New Roman" pitchFamily="18" charset="0"/>
              </a:rPr>
              <a:t>deve dire spiacevoli verità </a:t>
            </a:r>
            <a:r>
              <a:rPr lang="it-IT" sz="2800" dirty="0">
                <a:latin typeface="Times New Roman" pitchFamily="18" charset="0"/>
                <a:cs typeface="Times New Roman" pitchFamily="18" charset="0"/>
              </a:rPr>
              <a:t>a chi detiene il potere. Se le dice </a:t>
            </a:r>
            <a:r>
              <a:rPr lang="it-IT" sz="2800" dirty="0" smtClean="0">
                <a:latin typeface="Times New Roman" pitchFamily="18" charset="0"/>
                <a:cs typeface="Times New Roman" pitchFamily="18" charset="0"/>
              </a:rPr>
              <a:t>apertamente chi detiene </a:t>
            </a:r>
            <a:r>
              <a:rPr lang="it-IT" sz="2800" dirty="0">
                <a:latin typeface="Times New Roman" pitchFamily="18" charset="0"/>
                <a:cs typeface="Times New Roman" pitchFamily="18" charset="0"/>
              </a:rPr>
              <a:t>il potere ne reprimerà l'espressione in </a:t>
            </a:r>
            <a:r>
              <a:rPr lang="it-IT" sz="2800" dirty="0" smtClean="0">
                <a:latin typeface="Times New Roman" pitchFamily="18" charset="0"/>
                <a:cs typeface="Times New Roman" pitchFamily="18" charset="0"/>
              </a:rPr>
              <a:t>seguito</a:t>
            </a:r>
            <a:r>
              <a:rPr lang="it-IT" sz="2800" dirty="0">
                <a:latin typeface="Times New Roman" pitchFamily="18" charset="0"/>
                <a:cs typeface="Times New Roman" pitchFamily="18" charset="0"/>
              </a:rPr>
              <a:t>, se si </a:t>
            </a:r>
            <a:r>
              <a:rPr lang="it-IT" sz="2800" dirty="0" smtClean="0">
                <a:latin typeface="Times New Roman" pitchFamily="18" charset="0"/>
                <a:cs typeface="Times New Roman" pitchFamily="18" charset="0"/>
              </a:rPr>
              <a:t>tratta di affermazioni </a:t>
            </a:r>
            <a:r>
              <a:rPr lang="it-IT" sz="2800" dirty="0">
                <a:latin typeface="Times New Roman" pitchFamily="18" charset="0"/>
                <a:cs typeface="Times New Roman" pitchFamily="18" charset="0"/>
              </a:rPr>
              <a:t>orali</a:t>
            </a:r>
            <a:r>
              <a:rPr lang="it-IT" sz="2800" dirty="0" smtClean="0">
                <a:latin typeface="Times New Roman" pitchFamily="18" charset="0"/>
                <a:cs typeface="Times New Roman" pitchFamily="18" charset="0"/>
              </a:rPr>
              <a:t>, preventivamente</a:t>
            </a:r>
            <a:r>
              <a:rPr lang="it-IT" sz="2800" dirty="0">
                <a:latin typeface="Times New Roman" pitchFamily="18" charset="0"/>
                <a:cs typeface="Times New Roman" pitchFamily="18" charset="0"/>
              </a:rPr>
              <a:t>, se intendeva </a:t>
            </a:r>
            <a:r>
              <a:rPr lang="it-IT" sz="2800" dirty="0" smtClean="0">
                <a:latin typeface="Times New Roman" pitchFamily="18" charset="0"/>
                <a:cs typeface="Times New Roman" pitchFamily="18" charset="0"/>
              </a:rPr>
              <a:t>diffonderle mediante </a:t>
            </a:r>
            <a:r>
              <a:rPr lang="it-IT" sz="2800" dirty="0">
                <a:latin typeface="Times New Roman" pitchFamily="18" charset="0"/>
                <a:cs typeface="Times New Roman" pitchFamily="18" charset="0"/>
              </a:rPr>
              <a:t>la stampa. Lo scrittore è costretto a temere </a:t>
            </a:r>
            <a:r>
              <a:rPr lang="it-IT" sz="2800" b="1" dirty="0">
                <a:solidFill>
                  <a:srgbClr val="FF0000"/>
                </a:solidFill>
                <a:latin typeface="Times New Roman" pitchFamily="18" charset="0"/>
                <a:cs typeface="Times New Roman" pitchFamily="18" charset="0"/>
              </a:rPr>
              <a:t>la censura </a:t>
            </a:r>
            <a:r>
              <a:rPr lang="it-IT" sz="2800" dirty="0" smtClean="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199569"/>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7812360" y="6320317"/>
            <a:ext cx="977383" cy="307777"/>
          </a:xfrm>
          <a:prstGeom prst="rect">
            <a:avLst/>
          </a:prstGeom>
          <a:noFill/>
        </p:spPr>
        <p:txBody>
          <a:bodyPr wrap="none" rtlCol="0">
            <a:spAutoFit/>
          </a:bodyPr>
          <a:lstStyle/>
          <a:p>
            <a:r>
              <a:rPr lang="it-IT" sz="1400" dirty="0" smtClean="0"/>
              <a:t>CONTINUA</a:t>
            </a:r>
            <a:endParaRPr lang="it-IT" sz="1400" dirty="0"/>
          </a:p>
        </p:txBody>
      </p:sp>
    </p:spTree>
    <p:extLst>
      <p:ext uri="{BB962C8B-B14F-4D97-AF65-F5344CB8AC3E}">
        <p14:creationId xmlns:p14="http://schemas.microsoft.com/office/powerpoint/2010/main" val="4272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90294" y="203108"/>
            <a:ext cx="2163413" cy="461665"/>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CENSURA</a:t>
            </a:r>
          </a:p>
        </p:txBody>
      </p:sp>
      <p:sp>
        <p:nvSpPr>
          <p:cNvPr id="4" name="CasellaDiTesto 3"/>
          <p:cNvSpPr txBox="1"/>
          <p:nvPr/>
        </p:nvSpPr>
        <p:spPr>
          <a:xfrm>
            <a:off x="429977" y="764704"/>
            <a:ext cx="8284045" cy="5693866"/>
          </a:xfrm>
          <a:prstGeom prst="rect">
            <a:avLst/>
          </a:prstGeom>
          <a:noFill/>
        </p:spPr>
        <p:txBody>
          <a:bodyPr wrap="square" rtlCol="0">
            <a:spAutoFit/>
          </a:bodyPr>
          <a:lstStyle/>
          <a:p>
            <a:pPr algn="just"/>
            <a:r>
              <a:rPr lang="it-IT" sz="2800" b="1" dirty="0" smtClean="0">
                <a:latin typeface="Times New Roman" pitchFamily="18" charset="0"/>
                <a:cs typeface="Times New Roman" pitchFamily="18" charset="0"/>
              </a:rPr>
              <a:t>«</a:t>
            </a:r>
            <a:r>
              <a:rPr lang="it-IT" sz="2800" b="1" dirty="0" smtClean="0">
                <a:solidFill>
                  <a:srgbClr val="0000FF"/>
                </a:solidFill>
                <a:latin typeface="Times New Roman" pitchFamily="18" charset="0"/>
                <a:cs typeface="Times New Roman" pitchFamily="18" charset="0"/>
              </a:rPr>
              <a:t>Quanto più </a:t>
            </a:r>
            <a:r>
              <a:rPr lang="it-IT" sz="2800" b="1" dirty="0">
                <a:solidFill>
                  <a:srgbClr val="0000FF"/>
                </a:solidFill>
                <a:latin typeface="Times New Roman" pitchFamily="18" charset="0"/>
                <a:cs typeface="Times New Roman" pitchFamily="18" charset="0"/>
              </a:rPr>
              <a:t>severa </a:t>
            </a:r>
            <a:r>
              <a:rPr lang="it-IT" sz="2800" dirty="0">
                <a:latin typeface="Times New Roman" pitchFamily="18" charset="0"/>
                <a:cs typeface="Times New Roman" pitchFamily="18" charset="0"/>
              </a:rPr>
              <a:t>è la censura, tanto </a:t>
            </a:r>
            <a:r>
              <a:rPr lang="it-IT" sz="2800" dirty="0" smtClean="0">
                <a:latin typeface="Times New Roman" pitchFamily="18" charset="0"/>
                <a:cs typeface="Times New Roman" pitchFamily="18" charset="0"/>
              </a:rPr>
              <a:t>più </a:t>
            </a:r>
            <a:r>
              <a:rPr lang="it-IT" sz="2800" dirty="0">
                <a:latin typeface="Times New Roman" pitchFamily="18" charset="0"/>
                <a:cs typeface="Times New Roman" pitchFamily="18" charset="0"/>
              </a:rPr>
              <a:t>esteso è il travestimento </a:t>
            </a:r>
            <a:r>
              <a:rPr lang="it-IT" sz="2800" dirty="0" smtClean="0">
                <a:latin typeface="Times New Roman" pitchFamily="18" charset="0"/>
                <a:cs typeface="Times New Roman" pitchFamily="18" charset="0"/>
              </a:rPr>
              <a:t>e tanto più </a:t>
            </a:r>
            <a:r>
              <a:rPr lang="it-IT" sz="2800" dirty="0">
                <a:latin typeface="Times New Roman" pitchFamily="18" charset="0"/>
                <a:cs typeface="Times New Roman" pitchFamily="18" charset="0"/>
              </a:rPr>
              <a:t>arguti, spesso, i mezzi che comunque guidano il </a:t>
            </a:r>
            <a:r>
              <a:rPr lang="it-IT" sz="2800" dirty="0" smtClean="0">
                <a:latin typeface="Times New Roman" pitchFamily="18" charset="0"/>
                <a:cs typeface="Times New Roman" pitchFamily="18" charset="0"/>
              </a:rPr>
              <a:t>lettore sulle tracce </a:t>
            </a:r>
            <a:r>
              <a:rPr lang="it-IT" sz="2800" dirty="0">
                <a:latin typeface="Times New Roman" pitchFamily="18" charset="0"/>
                <a:cs typeface="Times New Roman" pitchFamily="18" charset="0"/>
              </a:rPr>
              <a:t>del vero </a:t>
            </a:r>
            <a:r>
              <a:rPr lang="it-IT" sz="2800" dirty="0" smtClean="0">
                <a:latin typeface="Times New Roman" pitchFamily="18" charset="0"/>
                <a:cs typeface="Times New Roman" pitchFamily="18" charset="0"/>
              </a:rPr>
              <a:t>significato.  </a:t>
            </a:r>
            <a:r>
              <a:rPr lang="it-IT" sz="2800" dirty="0">
                <a:latin typeface="Times New Roman" pitchFamily="18" charset="0"/>
                <a:cs typeface="Times New Roman" pitchFamily="18" charset="0"/>
              </a:rPr>
              <a:t>La concordanza, che si </a:t>
            </a:r>
            <a:r>
              <a:rPr lang="it-IT" sz="2800" dirty="0" smtClean="0">
                <a:latin typeface="Times New Roman" pitchFamily="18" charset="0"/>
                <a:cs typeface="Times New Roman" pitchFamily="18" charset="0"/>
              </a:rPr>
              <a:t>spinge sino </a:t>
            </a:r>
            <a:r>
              <a:rPr lang="it-IT" sz="2800" dirty="0">
                <a:latin typeface="Times New Roman" pitchFamily="18" charset="0"/>
                <a:cs typeface="Times New Roman" pitchFamily="18" charset="0"/>
              </a:rPr>
              <a:t>ai minimi particolari, tra i fenomeni della censura e </a:t>
            </a:r>
            <a:r>
              <a:rPr lang="it-IT" sz="2800" dirty="0" smtClean="0">
                <a:latin typeface="Times New Roman" pitchFamily="18" charset="0"/>
                <a:cs typeface="Times New Roman" pitchFamily="18" charset="0"/>
              </a:rPr>
              <a:t>quelli della deformazione </a:t>
            </a:r>
            <a:r>
              <a:rPr lang="it-IT" sz="2800" dirty="0">
                <a:latin typeface="Times New Roman" pitchFamily="18" charset="0"/>
                <a:cs typeface="Times New Roman" pitchFamily="18" charset="0"/>
              </a:rPr>
              <a:t>onirica ci </a:t>
            </a:r>
            <a:r>
              <a:rPr lang="it-IT" sz="2800" dirty="0" smtClean="0">
                <a:latin typeface="Times New Roman" pitchFamily="18" charset="0"/>
                <a:cs typeface="Times New Roman" pitchFamily="18" charset="0"/>
              </a:rPr>
              <a:t>autorizza </a:t>
            </a:r>
            <a:r>
              <a:rPr lang="it-IT" sz="2800" dirty="0">
                <a:latin typeface="Times New Roman" pitchFamily="18" charset="0"/>
                <a:cs typeface="Times New Roman" pitchFamily="18" charset="0"/>
              </a:rPr>
              <a:t>a supporre per essi </a:t>
            </a:r>
            <a:r>
              <a:rPr lang="it-IT" sz="2800" dirty="0" smtClean="0">
                <a:latin typeface="Times New Roman" pitchFamily="18" charset="0"/>
                <a:cs typeface="Times New Roman" pitchFamily="18" charset="0"/>
              </a:rPr>
              <a:t>condizioni determinanti analoghe</a:t>
            </a:r>
            <a:r>
              <a:rPr lang="it-IT" sz="2800" dirty="0">
                <a:latin typeface="Times New Roman" pitchFamily="18" charset="0"/>
                <a:cs typeface="Times New Roman" pitchFamily="18" charset="0"/>
              </a:rPr>
              <a:t>. Possiamo dunque suppore </a:t>
            </a:r>
            <a:r>
              <a:rPr lang="it-IT" sz="2800" dirty="0" smtClean="0">
                <a:latin typeface="Times New Roman" pitchFamily="18" charset="0"/>
                <a:cs typeface="Times New Roman" pitchFamily="18" charset="0"/>
              </a:rPr>
              <a:t>nell'individuo</a:t>
            </a:r>
            <a:r>
              <a:rPr lang="it-IT" sz="2800" dirty="0">
                <a:latin typeface="Times New Roman" pitchFamily="18" charset="0"/>
                <a:cs typeface="Times New Roman" pitchFamily="18" charset="0"/>
              </a:rPr>
              <a:t>, come cause della strutturazione del sogno, due </a:t>
            </a:r>
            <a:r>
              <a:rPr lang="it-IT" sz="2800" b="1" dirty="0">
                <a:solidFill>
                  <a:srgbClr val="FF0000"/>
                </a:solidFill>
                <a:latin typeface="Times New Roman" pitchFamily="18" charset="0"/>
                <a:cs typeface="Times New Roman" pitchFamily="18" charset="0"/>
              </a:rPr>
              <a:t>forze psichiche </a:t>
            </a:r>
            <a:r>
              <a:rPr lang="it-IT" sz="2800" b="1" dirty="0" smtClean="0">
                <a:solidFill>
                  <a:srgbClr val="FF0000"/>
                </a:solidFill>
                <a:latin typeface="Times New Roman" pitchFamily="18" charset="0"/>
                <a:cs typeface="Times New Roman" pitchFamily="18" charset="0"/>
              </a:rPr>
              <a:t>(</a:t>
            </a:r>
            <a:r>
              <a:rPr lang="it-IT" sz="2800" b="1" dirty="0">
                <a:solidFill>
                  <a:srgbClr val="FF0000"/>
                </a:solidFill>
                <a:latin typeface="Times New Roman" pitchFamily="18" charset="0"/>
                <a:cs typeface="Times New Roman" pitchFamily="18" charset="0"/>
              </a:rPr>
              <a:t>correnti, sistemi</a:t>
            </a:r>
            <a:r>
              <a:rPr lang="it-IT" sz="2800" dirty="0">
                <a:latin typeface="Times New Roman" pitchFamily="18" charset="0"/>
                <a:cs typeface="Times New Roman" pitchFamily="18" charset="0"/>
              </a:rPr>
              <a:t>), una delle quali </a:t>
            </a:r>
            <a:r>
              <a:rPr lang="it-IT" sz="2800" dirty="0" smtClean="0">
                <a:latin typeface="Times New Roman" pitchFamily="18" charset="0"/>
                <a:cs typeface="Times New Roman" pitchFamily="18" charset="0"/>
              </a:rPr>
              <a:t>plasma </a:t>
            </a:r>
            <a:r>
              <a:rPr lang="it-IT" sz="2800" dirty="0">
                <a:latin typeface="Times New Roman" pitchFamily="18" charset="0"/>
                <a:cs typeface="Times New Roman" pitchFamily="18" charset="0"/>
              </a:rPr>
              <a:t>il desiderio </a:t>
            </a:r>
            <a:r>
              <a:rPr lang="it-IT" sz="2800" dirty="0" smtClean="0">
                <a:latin typeface="Times New Roman" pitchFamily="18" charset="0"/>
                <a:cs typeface="Times New Roman" pitchFamily="18" charset="0"/>
              </a:rPr>
              <a:t>espresso dal sogno</a:t>
            </a:r>
            <a:r>
              <a:rPr lang="it-IT" sz="2800" dirty="0">
                <a:latin typeface="Times New Roman" pitchFamily="18" charset="0"/>
                <a:cs typeface="Times New Roman" pitchFamily="18" charset="0"/>
              </a:rPr>
              <a:t>, mentre l'altra esercita una censura su </a:t>
            </a:r>
            <a:r>
              <a:rPr lang="it-IT" sz="2800" dirty="0" smtClean="0">
                <a:latin typeface="Times New Roman" pitchFamily="18" charset="0"/>
                <a:cs typeface="Times New Roman" pitchFamily="18" charset="0"/>
              </a:rPr>
              <a:t>questo desiderio provocando a forza una deformazione della sua espressione.»</a:t>
            </a:r>
            <a:endParaRPr lang="it-IT"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199569"/>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7740352" y="6320317"/>
            <a:ext cx="977383" cy="307777"/>
          </a:xfrm>
          <a:prstGeom prst="rect">
            <a:avLst/>
          </a:prstGeom>
          <a:noFill/>
        </p:spPr>
        <p:txBody>
          <a:bodyPr wrap="none" rtlCol="0">
            <a:spAutoFit/>
          </a:bodyPr>
          <a:lstStyle/>
          <a:p>
            <a:r>
              <a:rPr lang="it-IT" sz="1400" dirty="0" smtClean="0"/>
              <a:t>CONTINUA</a:t>
            </a:r>
            <a:endParaRPr lang="it-IT" sz="1400" dirty="0"/>
          </a:p>
        </p:txBody>
      </p:sp>
    </p:spTree>
    <p:extLst>
      <p:ext uri="{BB962C8B-B14F-4D97-AF65-F5344CB8AC3E}">
        <p14:creationId xmlns:p14="http://schemas.microsoft.com/office/powerpoint/2010/main" val="14642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28394" y="203108"/>
            <a:ext cx="2487219" cy="461665"/>
          </a:xfrm>
          <a:prstGeom prst="rect">
            <a:avLst/>
          </a:prstGeom>
          <a:noFill/>
        </p:spPr>
        <p:txBody>
          <a:bodyPr wrap="none" rtlCol="0">
            <a:spAutoFit/>
          </a:bodyPr>
          <a:lstStyle/>
          <a:p>
            <a:pPr algn="ctr"/>
            <a:r>
              <a:rPr lang="it-IT" sz="2400" dirty="0" smtClean="0">
                <a:solidFill>
                  <a:srgbClr val="0000FF"/>
                </a:solidFill>
                <a:latin typeface="Times New Roman" pitchFamily="18" charset="0"/>
                <a:cs typeface="Times New Roman" pitchFamily="18" charset="0"/>
              </a:rPr>
              <a:t>LA </a:t>
            </a: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COSCIENZA</a:t>
            </a:r>
            <a:endParaRPr lang="it-IT" sz="2400" dirty="0" smtClean="0">
              <a:solidFill>
                <a:srgbClr val="0000FF"/>
              </a:solidFill>
              <a:latin typeface="Times New Roman" pitchFamily="18" charset="0"/>
              <a:cs typeface="Times New Roman" pitchFamily="18" charset="0"/>
            </a:endParaRPr>
          </a:p>
        </p:txBody>
      </p:sp>
      <p:sp>
        <p:nvSpPr>
          <p:cNvPr id="3" name="CasellaDiTesto 2"/>
          <p:cNvSpPr txBox="1"/>
          <p:nvPr/>
        </p:nvSpPr>
        <p:spPr>
          <a:xfrm>
            <a:off x="216715" y="664773"/>
            <a:ext cx="8640960" cy="5509200"/>
          </a:xfrm>
          <a:prstGeom prst="rect">
            <a:avLst/>
          </a:prstGeom>
          <a:noFill/>
        </p:spPr>
        <p:txBody>
          <a:bodyPr wrap="square" rtlCol="0">
            <a:spAutoFit/>
          </a:bodyPr>
          <a:lstStyle/>
          <a:p>
            <a:pPr algn="just"/>
            <a:r>
              <a:rPr lang="it-IT" sz="2200" dirty="0" smtClean="0">
                <a:latin typeface="Times New Roman" pitchFamily="18" charset="0"/>
                <a:cs typeface="Times New Roman" pitchFamily="18" charset="0"/>
              </a:rPr>
              <a:t>«</a:t>
            </a:r>
            <a:r>
              <a:rPr lang="it-IT" sz="2200" b="1" dirty="0" smtClean="0">
                <a:latin typeface="Times New Roman" pitchFamily="18" charset="0"/>
                <a:cs typeface="Times New Roman" pitchFamily="18" charset="0"/>
              </a:rPr>
              <a:t>Ci chiediamo soltanto </a:t>
            </a:r>
            <a:r>
              <a:rPr lang="it-IT" sz="2200" dirty="0">
                <a:latin typeface="Times New Roman" pitchFamily="18" charset="0"/>
                <a:cs typeface="Times New Roman" pitchFamily="18" charset="0"/>
              </a:rPr>
              <a:t>in base a quale potere </a:t>
            </a:r>
            <a:r>
              <a:rPr lang="it-IT" sz="2200" b="1" dirty="0">
                <a:solidFill>
                  <a:srgbClr val="FF0000"/>
                </a:solidFill>
                <a:latin typeface="Times New Roman" pitchFamily="18" charset="0"/>
                <a:cs typeface="Times New Roman" pitchFamily="18" charset="0"/>
              </a:rPr>
              <a:t>questa seconda istanza </a:t>
            </a:r>
            <a:r>
              <a:rPr lang="it-IT" sz="2200" b="1" dirty="0" smtClean="0">
                <a:solidFill>
                  <a:srgbClr val="FF0000"/>
                </a:solidFill>
                <a:latin typeface="Times New Roman" pitchFamily="18" charset="0"/>
                <a:cs typeface="Times New Roman" pitchFamily="18" charset="0"/>
              </a:rPr>
              <a:t>possa esercitare la </a:t>
            </a:r>
            <a:r>
              <a:rPr lang="it-IT" sz="2200" b="1" dirty="0">
                <a:solidFill>
                  <a:srgbClr val="FF0000"/>
                </a:solidFill>
                <a:latin typeface="Times New Roman" pitchFamily="18" charset="0"/>
                <a:cs typeface="Times New Roman" pitchFamily="18" charset="0"/>
              </a:rPr>
              <a:t>sua censura</a:t>
            </a:r>
            <a:r>
              <a:rPr lang="it-IT" sz="2200" dirty="0">
                <a:latin typeface="Times New Roman" pitchFamily="18" charset="0"/>
                <a:cs typeface="Times New Roman" pitchFamily="18" charset="0"/>
              </a:rPr>
              <a:t>. Ricordando che i pensieri latenti </a:t>
            </a:r>
            <a:r>
              <a:rPr lang="it-IT" sz="2200" dirty="0" smtClean="0">
                <a:latin typeface="Times New Roman" pitchFamily="18" charset="0"/>
                <a:cs typeface="Times New Roman" pitchFamily="18" charset="0"/>
              </a:rPr>
              <a:t>del sogno non sono coscienti prima </a:t>
            </a:r>
            <a:r>
              <a:rPr lang="it-IT" sz="2200" dirty="0">
                <a:latin typeface="Times New Roman" pitchFamily="18" charset="0"/>
                <a:cs typeface="Times New Roman" pitchFamily="18" charset="0"/>
              </a:rPr>
              <a:t>dell'analisi, mentre il contenuto </a:t>
            </a:r>
            <a:r>
              <a:rPr lang="it-IT" sz="2200" dirty="0" smtClean="0">
                <a:latin typeface="Times New Roman" pitchFamily="18" charset="0"/>
                <a:cs typeface="Times New Roman" pitchFamily="18" charset="0"/>
              </a:rPr>
              <a:t>manifesto </a:t>
            </a:r>
            <a:r>
              <a:rPr lang="it-IT" sz="2200" dirty="0">
                <a:latin typeface="Times New Roman" pitchFamily="18" charset="0"/>
                <a:cs typeface="Times New Roman" pitchFamily="18" charset="0"/>
              </a:rPr>
              <a:t>che da essi deriva viene ricordato coscientemente, </a:t>
            </a:r>
            <a:r>
              <a:rPr lang="it-IT" sz="2200" dirty="0" smtClean="0">
                <a:latin typeface="Times New Roman" pitchFamily="18" charset="0"/>
                <a:cs typeface="Times New Roman" pitchFamily="18" charset="0"/>
              </a:rPr>
              <a:t>risulta ovvio supporre </a:t>
            </a:r>
            <a:r>
              <a:rPr lang="it-IT" sz="2200" dirty="0">
                <a:latin typeface="Times New Roman" pitchFamily="18" charset="0"/>
                <a:cs typeface="Times New Roman" pitchFamily="18" charset="0"/>
              </a:rPr>
              <a:t>che il privilegio della seconda istanza consista appunto </a:t>
            </a:r>
            <a:r>
              <a:rPr lang="it-IT" sz="2200" dirty="0" smtClean="0">
                <a:latin typeface="Times New Roman" pitchFamily="18" charset="0"/>
                <a:cs typeface="Times New Roman" pitchFamily="18" charset="0"/>
              </a:rPr>
              <a:t>nel </a:t>
            </a:r>
            <a:r>
              <a:rPr lang="it-IT" sz="2200" b="1" dirty="0" smtClean="0">
                <a:solidFill>
                  <a:srgbClr val="FF0000"/>
                </a:solidFill>
                <a:latin typeface="Times New Roman" pitchFamily="18" charset="0"/>
                <a:cs typeface="Times New Roman" pitchFamily="18" charset="0"/>
              </a:rPr>
              <a:t>consentirne l'ammissione </a:t>
            </a:r>
            <a:r>
              <a:rPr lang="it-IT" sz="2200" b="1" dirty="0">
                <a:solidFill>
                  <a:srgbClr val="FF0000"/>
                </a:solidFill>
                <a:latin typeface="Times New Roman" pitchFamily="18" charset="0"/>
                <a:cs typeface="Times New Roman" pitchFamily="18" charset="0"/>
              </a:rPr>
              <a:t>alla coscienza.</a:t>
            </a:r>
            <a:r>
              <a:rPr lang="it-IT" sz="2200" dirty="0">
                <a:latin typeface="Times New Roman" pitchFamily="18" charset="0"/>
                <a:cs typeface="Times New Roman" pitchFamily="18" charset="0"/>
              </a:rPr>
              <a:t> Nulla giungerebbe alla </a:t>
            </a:r>
            <a:r>
              <a:rPr lang="it-IT" sz="2200" dirty="0" smtClean="0">
                <a:latin typeface="Times New Roman" pitchFamily="18" charset="0"/>
                <a:cs typeface="Times New Roman" pitchFamily="18" charset="0"/>
              </a:rPr>
              <a:t>coscienza </a:t>
            </a:r>
            <a:r>
              <a:rPr lang="it-IT" sz="2200" dirty="0">
                <a:latin typeface="Times New Roman" pitchFamily="18" charset="0"/>
                <a:cs typeface="Times New Roman" pitchFamily="18" charset="0"/>
              </a:rPr>
              <a:t>del primo sistema che non sia passato prima attraverso </a:t>
            </a:r>
            <a:r>
              <a:rPr lang="it-IT" sz="2200" dirty="0" smtClean="0">
                <a:latin typeface="Times New Roman" pitchFamily="18" charset="0"/>
                <a:cs typeface="Times New Roman" pitchFamily="18" charset="0"/>
              </a:rPr>
              <a:t>la seconda </a:t>
            </a:r>
            <a:r>
              <a:rPr lang="it-IT" sz="2200" dirty="0">
                <a:latin typeface="Times New Roman" pitchFamily="18" charset="0"/>
                <a:cs typeface="Times New Roman" pitchFamily="18" charset="0"/>
              </a:rPr>
              <a:t>istanza, mentre quest'ultima nulla lascerebbe passare </a:t>
            </a:r>
            <a:r>
              <a:rPr lang="it-IT" sz="2200" dirty="0" smtClean="0">
                <a:latin typeface="Times New Roman" pitchFamily="18" charset="0"/>
                <a:cs typeface="Times New Roman" pitchFamily="18" charset="0"/>
              </a:rPr>
              <a:t>senza esercitare </a:t>
            </a:r>
            <a:r>
              <a:rPr lang="it-IT" sz="2200" dirty="0">
                <a:latin typeface="Times New Roman" pitchFamily="18" charset="0"/>
                <a:cs typeface="Times New Roman" pitchFamily="18" charset="0"/>
              </a:rPr>
              <a:t>i suoi diritti e imporre all'elemento che </a:t>
            </a:r>
            <a:r>
              <a:rPr lang="it-IT" sz="2200" dirty="0" smtClean="0">
                <a:latin typeface="Times New Roman" pitchFamily="18" charset="0"/>
                <a:cs typeface="Times New Roman" pitchFamily="18" charset="0"/>
              </a:rPr>
              <a:t>vuol entrare nella coscienza </a:t>
            </a:r>
            <a:r>
              <a:rPr lang="it-IT" sz="2200" dirty="0">
                <a:latin typeface="Times New Roman" pitchFamily="18" charset="0"/>
                <a:cs typeface="Times New Roman" pitchFamily="18" charset="0"/>
              </a:rPr>
              <a:t>i </a:t>
            </a:r>
            <a:r>
              <a:rPr lang="it-IT" sz="2200" dirty="0" smtClean="0">
                <a:latin typeface="Times New Roman" pitchFamily="18" charset="0"/>
                <a:cs typeface="Times New Roman" pitchFamily="18" charset="0"/>
              </a:rPr>
              <a:t>mutamenti </a:t>
            </a:r>
            <a:r>
              <a:rPr lang="it-IT" sz="2200" dirty="0">
                <a:latin typeface="Times New Roman" pitchFamily="18" charset="0"/>
                <a:cs typeface="Times New Roman" pitchFamily="18" charset="0"/>
              </a:rPr>
              <a:t>che le sono </a:t>
            </a:r>
            <a:r>
              <a:rPr lang="it-IT" sz="2200" dirty="0" smtClean="0">
                <a:latin typeface="Times New Roman" pitchFamily="18" charset="0"/>
                <a:cs typeface="Times New Roman" pitchFamily="18" charset="0"/>
              </a:rPr>
              <a:t>più </a:t>
            </a:r>
            <a:r>
              <a:rPr lang="it-IT" sz="2200" dirty="0">
                <a:latin typeface="Times New Roman" pitchFamily="18" charset="0"/>
                <a:cs typeface="Times New Roman" pitchFamily="18" charset="0"/>
              </a:rPr>
              <a:t>graditi. </a:t>
            </a:r>
            <a:r>
              <a:rPr lang="it-IT" sz="2200" dirty="0" smtClean="0">
                <a:latin typeface="Times New Roman" pitchFamily="18" charset="0"/>
                <a:cs typeface="Times New Roman" pitchFamily="18" charset="0"/>
              </a:rPr>
              <a:t>Riveliamo </a:t>
            </a:r>
            <a:r>
              <a:rPr lang="it-IT" sz="2200" dirty="0">
                <a:latin typeface="Times New Roman" pitchFamily="18" charset="0"/>
                <a:cs typeface="Times New Roman" pitchFamily="18" charset="0"/>
              </a:rPr>
              <a:t>con </a:t>
            </a:r>
            <a:r>
              <a:rPr lang="it-IT" sz="2200" dirty="0" smtClean="0">
                <a:latin typeface="Times New Roman" pitchFamily="18" charset="0"/>
                <a:cs typeface="Times New Roman" pitchFamily="18" charset="0"/>
              </a:rPr>
              <a:t>ciò una </a:t>
            </a:r>
            <a:r>
              <a:rPr lang="it-IT" sz="2200" dirty="0">
                <a:latin typeface="Times New Roman" pitchFamily="18" charset="0"/>
                <a:cs typeface="Times New Roman" pitchFamily="18" charset="0"/>
              </a:rPr>
              <a:t>ben determinata </a:t>
            </a:r>
            <a:r>
              <a:rPr lang="it-IT" sz="2200" dirty="0" smtClean="0">
                <a:latin typeface="Times New Roman" pitchFamily="18" charset="0"/>
                <a:cs typeface="Times New Roman" pitchFamily="18" charset="0"/>
              </a:rPr>
              <a:t>concezione dell’ «essenza» </a:t>
            </a:r>
            <a:r>
              <a:rPr lang="it-IT" sz="2200" dirty="0">
                <a:latin typeface="Times New Roman" pitchFamily="18" charset="0"/>
                <a:cs typeface="Times New Roman" pitchFamily="18" charset="0"/>
              </a:rPr>
              <a:t>della coscienza; </a:t>
            </a:r>
            <a:r>
              <a:rPr lang="it-IT" sz="2200" b="1" dirty="0" smtClean="0">
                <a:solidFill>
                  <a:srgbClr val="FF0000"/>
                </a:solidFill>
                <a:latin typeface="Times New Roman" pitchFamily="18" charset="0"/>
                <a:cs typeface="Times New Roman" pitchFamily="18" charset="0"/>
              </a:rPr>
              <a:t>il diventar </a:t>
            </a:r>
            <a:r>
              <a:rPr lang="it-IT" sz="2200" b="1" dirty="0">
                <a:solidFill>
                  <a:srgbClr val="FF0000"/>
                </a:solidFill>
                <a:latin typeface="Times New Roman" pitchFamily="18" charset="0"/>
                <a:cs typeface="Times New Roman" pitchFamily="18" charset="0"/>
              </a:rPr>
              <a:t>cosciente è per noi un particolare atto </a:t>
            </a:r>
            <a:r>
              <a:rPr lang="it-IT" sz="2200" b="1" dirty="0" smtClean="0">
                <a:solidFill>
                  <a:srgbClr val="FF0000"/>
                </a:solidFill>
                <a:latin typeface="Times New Roman" pitchFamily="18" charset="0"/>
                <a:cs typeface="Times New Roman" pitchFamily="18" charset="0"/>
              </a:rPr>
              <a:t>psichico</a:t>
            </a:r>
            <a:r>
              <a:rPr lang="it-IT" sz="2200" dirty="0" smtClean="0">
                <a:latin typeface="Times New Roman" pitchFamily="18" charset="0"/>
                <a:cs typeface="Times New Roman" pitchFamily="18" charset="0"/>
              </a:rPr>
              <a:t>, diverso e indipendente </a:t>
            </a:r>
            <a:r>
              <a:rPr lang="it-IT" sz="2200" dirty="0">
                <a:latin typeface="Times New Roman" pitchFamily="18" charset="0"/>
                <a:cs typeface="Times New Roman" pitchFamily="18" charset="0"/>
              </a:rPr>
              <a:t>dal processo di fissazione e rappresentazione, </a:t>
            </a:r>
            <a:r>
              <a:rPr lang="it-IT" sz="2200" b="1" dirty="0">
                <a:solidFill>
                  <a:srgbClr val="FF0000"/>
                </a:solidFill>
                <a:latin typeface="Times New Roman" pitchFamily="18" charset="0"/>
                <a:cs typeface="Times New Roman" pitchFamily="18" charset="0"/>
              </a:rPr>
              <a:t>e </a:t>
            </a:r>
            <a:r>
              <a:rPr lang="it-IT" sz="2200" b="1" dirty="0" smtClean="0">
                <a:solidFill>
                  <a:srgbClr val="FF0000"/>
                </a:solidFill>
                <a:latin typeface="Times New Roman" pitchFamily="18" charset="0"/>
                <a:cs typeface="Times New Roman" pitchFamily="18" charset="0"/>
              </a:rPr>
              <a:t>la coscienza </a:t>
            </a:r>
            <a:r>
              <a:rPr lang="it-IT" sz="2200" b="1" dirty="0">
                <a:solidFill>
                  <a:srgbClr val="FF0000"/>
                </a:solidFill>
                <a:latin typeface="Times New Roman" pitchFamily="18" charset="0"/>
                <a:cs typeface="Times New Roman" pitchFamily="18" charset="0"/>
              </a:rPr>
              <a:t>ci appare come un organo di senso che percepisce </a:t>
            </a:r>
            <a:r>
              <a:rPr lang="it-IT" sz="2200" b="1" dirty="0" smtClean="0">
                <a:solidFill>
                  <a:srgbClr val="FF0000"/>
                </a:solidFill>
                <a:latin typeface="Times New Roman" pitchFamily="18" charset="0"/>
                <a:cs typeface="Times New Roman" pitchFamily="18" charset="0"/>
              </a:rPr>
              <a:t>un contenuto che </a:t>
            </a:r>
            <a:r>
              <a:rPr lang="it-IT" sz="2200" b="1" dirty="0">
                <a:solidFill>
                  <a:srgbClr val="FF0000"/>
                </a:solidFill>
                <a:latin typeface="Times New Roman" pitchFamily="18" charset="0"/>
                <a:cs typeface="Times New Roman" pitchFamily="18" charset="0"/>
              </a:rPr>
              <a:t>si dà </a:t>
            </a:r>
            <a:r>
              <a:rPr lang="it-IT" sz="2200" b="1" dirty="0" smtClean="0">
                <a:solidFill>
                  <a:srgbClr val="FF0000"/>
                </a:solidFill>
                <a:latin typeface="Times New Roman" pitchFamily="18" charset="0"/>
                <a:cs typeface="Times New Roman" pitchFamily="18" charset="0"/>
              </a:rPr>
              <a:t>altrove</a:t>
            </a:r>
            <a:r>
              <a:rPr lang="it-IT" sz="2200" dirty="0" smtClean="0">
                <a:latin typeface="Times New Roman" pitchFamily="18" charset="0"/>
                <a:cs typeface="Times New Roman" pitchFamily="18" charset="0"/>
              </a:rPr>
              <a:t>. Si </a:t>
            </a:r>
            <a:r>
              <a:rPr lang="it-IT" sz="2200" dirty="0">
                <a:latin typeface="Times New Roman" pitchFamily="18" charset="0"/>
                <a:cs typeface="Times New Roman" pitchFamily="18" charset="0"/>
              </a:rPr>
              <a:t>può dimostrare che la </a:t>
            </a:r>
            <a:r>
              <a:rPr lang="it-IT" sz="2200" dirty="0" smtClean="0">
                <a:latin typeface="Times New Roman" pitchFamily="18" charset="0"/>
                <a:cs typeface="Times New Roman" pitchFamily="18" charset="0"/>
              </a:rPr>
              <a:t>psicopatologia non </a:t>
            </a:r>
            <a:r>
              <a:rPr lang="it-IT" sz="2200" dirty="0">
                <a:latin typeface="Times New Roman" pitchFamily="18" charset="0"/>
                <a:cs typeface="Times New Roman" pitchFamily="18" charset="0"/>
              </a:rPr>
              <a:t>può assolutamente fare a meno di queste ipotesi fondamentali</a:t>
            </a:r>
            <a:r>
              <a:rPr lang="it-IT" sz="2200" dirty="0" smtClean="0">
                <a:latin typeface="Times New Roman" pitchFamily="18" charset="0"/>
                <a:cs typeface="Times New Roman" pitchFamily="18" charset="0"/>
              </a:rPr>
              <a:t>. Ci </a:t>
            </a:r>
            <a:r>
              <a:rPr lang="it-IT" sz="2200" dirty="0">
                <a:latin typeface="Times New Roman" pitchFamily="18" charset="0"/>
                <a:cs typeface="Times New Roman" pitchFamily="18" charset="0"/>
              </a:rPr>
              <a:t>riserviamo di svilupparle </a:t>
            </a:r>
            <a:r>
              <a:rPr lang="it-IT" sz="2200" dirty="0" smtClean="0">
                <a:latin typeface="Times New Roman" pitchFamily="18" charset="0"/>
                <a:cs typeface="Times New Roman" pitchFamily="18" charset="0"/>
              </a:rPr>
              <a:t>più </a:t>
            </a:r>
            <a:r>
              <a:rPr lang="it-IT" sz="2200" dirty="0">
                <a:latin typeface="Times New Roman" pitchFamily="18" charset="0"/>
                <a:cs typeface="Times New Roman" pitchFamily="18" charset="0"/>
              </a:rPr>
              <a:t>a fondo in </a:t>
            </a:r>
            <a:r>
              <a:rPr lang="it-IT" sz="2200" dirty="0" smtClean="0">
                <a:latin typeface="Times New Roman" pitchFamily="18" charset="0"/>
                <a:cs typeface="Times New Roman" pitchFamily="18" charset="0"/>
              </a:rPr>
              <a:t>seguito.»</a:t>
            </a:r>
            <a:endParaRPr lang="it-IT" sz="22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199569"/>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7740352" y="6320317"/>
            <a:ext cx="977383" cy="307777"/>
          </a:xfrm>
          <a:prstGeom prst="rect">
            <a:avLst/>
          </a:prstGeom>
          <a:noFill/>
        </p:spPr>
        <p:txBody>
          <a:bodyPr wrap="none" rtlCol="0">
            <a:spAutoFit/>
          </a:bodyPr>
          <a:lstStyle/>
          <a:p>
            <a:r>
              <a:rPr lang="it-IT" sz="1400" dirty="0" smtClean="0"/>
              <a:t>CONTINUA</a:t>
            </a:r>
            <a:endParaRPr lang="it-IT" sz="1400" dirty="0"/>
          </a:p>
        </p:txBody>
      </p:sp>
    </p:spTree>
    <p:extLst>
      <p:ext uri="{BB962C8B-B14F-4D97-AF65-F5344CB8AC3E}">
        <p14:creationId xmlns:p14="http://schemas.microsoft.com/office/powerpoint/2010/main" val="2313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0191" y="18051"/>
            <a:ext cx="3443636" cy="461665"/>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APPARATO PSICHICO</a:t>
            </a:r>
          </a:p>
        </p:txBody>
      </p:sp>
      <p:sp>
        <p:nvSpPr>
          <p:cNvPr id="3" name="CasellaDiTesto 2"/>
          <p:cNvSpPr txBox="1"/>
          <p:nvPr/>
        </p:nvSpPr>
        <p:spPr>
          <a:xfrm flipH="1">
            <a:off x="251520" y="289679"/>
            <a:ext cx="8712968" cy="3139321"/>
          </a:xfrm>
          <a:prstGeom prst="rect">
            <a:avLst/>
          </a:prstGeom>
          <a:noFill/>
        </p:spPr>
        <p:txBody>
          <a:bodyPr wrap="square" rtlCol="0">
            <a:spAutoFit/>
          </a:bodyPr>
          <a:lstStyle/>
          <a:p>
            <a:pPr algn="just"/>
            <a:r>
              <a:rPr lang="it-IT" sz="2200" b="1" dirty="0" smtClean="0">
                <a:latin typeface="Times New Roman" pitchFamily="18" charset="0"/>
                <a:cs typeface="Times New Roman" pitchFamily="18" charset="0"/>
              </a:rPr>
              <a:t>«</a:t>
            </a:r>
            <a:r>
              <a:rPr lang="it-IT" sz="2200" b="1" dirty="0" smtClean="0">
                <a:solidFill>
                  <a:srgbClr val="0000FF"/>
                </a:solidFill>
                <a:latin typeface="Times New Roman" pitchFamily="18" charset="0"/>
                <a:cs typeface="Times New Roman" pitchFamily="18" charset="0"/>
              </a:rPr>
              <a:t>A </a:t>
            </a:r>
            <a:r>
              <a:rPr lang="it-IT" sz="2200" b="1" dirty="0">
                <a:solidFill>
                  <a:srgbClr val="0000FF"/>
                </a:solidFill>
                <a:latin typeface="Times New Roman" pitchFamily="18" charset="0"/>
                <a:cs typeface="Times New Roman" pitchFamily="18" charset="0"/>
              </a:rPr>
              <a:t>questo </a:t>
            </a:r>
            <a:r>
              <a:rPr lang="it-IT" sz="2200" b="1" dirty="0" smtClean="0">
                <a:solidFill>
                  <a:srgbClr val="0000FF"/>
                </a:solidFill>
                <a:latin typeface="Times New Roman" pitchFamily="18" charset="0"/>
                <a:cs typeface="Times New Roman" pitchFamily="18" charset="0"/>
              </a:rPr>
              <a:t>punto </a:t>
            </a:r>
            <a:r>
              <a:rPr lang="it-IT" sz="2200" dirty="0">
                <a:latin typeface="Times New Roman" pitchFamily="18" charset="0"/>
                <a:cs typeface="Times New Roman" pitchFamily="18" charset="0"/>
              </a:rPr>
              <a:t>forse incominciamo a intuire che </a:t>
            </a:r>
            <a:r>
              <a:rPr lang="it-IT" sz="2200" dirty="0" smtClean="0">
                <a:latin typeface="Times New Roman" pitchFamily="18" charset="0"/>
                <a:cs typeface="Times New Roman" pitchFamily="18" charset="0"/>
              </a:rPr>
              <a:t>l'interpretazione del sogno è in grado di </a:t>
            </a:r>
            <a:r>
              <a:rPr lang="it-IT" sz="2200" dirty="0">
                <a:latin typeface="Times New Roman" pitchFamily="18" charset="0"/>
                <a:cs typeface="Times New Roman" pitchFamily="18" charset="0"/>
              </a:rPr>
              <a:t>fornirci chiarimenti sulla </a:t>
            </a:r>
            <a:r>
              <a:rPr lang="it-IT" sz="2200" dirty="0" smtClean="0">
                <a:latin typeface="Times New Roman" pitchFamily="18" charset="0"/>
                <a:cs typeface="Times New Roman" pitchFamily="18" charset="0"/>
              </a:rPr>
              <a:t>struttura del </a:t>
            </a:r>
            <a:r>
              <a:rPr lang="it-IT" sz="2200" b="1" dirty="0" smtClean="0">
                <a:solidFill>
                  <a:srgbClr val="FF0000"/>
                </a:solidFill>
                <a:latin typeface="Times New Roman" pitchFamily="18" charset="0"/>
                <a:cs typeface="Times New Roman" pitchFamily="18" charset="0"/>
              </a:rPr>
              <a:t>nostro apparato </a:t>
            </a:r>
            <a:r>
              <a:rPr lang="it-IT" sz="2200" b="1" dirty="0">
                <a:solidFill>
                  <a:srgbClr val="FF0000"/>
                </a:solidFill>
                <a:latin typeface="Times New Roman" pitchFamily="18" charset="0"/>
                <a:cs typeface="Times New Roman" pitchFamily="18" charset="0"/>
              </a:rPr>
              <a:t>psichico</a:t>
            </a:r>
            <a:r>
              <a:rPr lang="it-IT" sz="2200" dirty="0">
                <a:latin typeface="Times New Roman" pitchFamily="18" charset="0"/>
                <a:cs typeface="Times New Roman" pitchFamily="18" charset="0"/>
              </a:rPr>
              <a:t>, che finora abbiamo atteso invano </a:t>
            </a:r>
            <a:r>
              <a:rPr lang="it-IT" sz="2200" dirty="0" smtClean="0">
                <a:latin typeface="Times New Roman" pitchFamily="18" charset="0"/>
                <a:cs typeface="Times New Roman" pitchFamily="18" charset="0"/>
              </a:rPr>
              <a:t>dalla filosofia. Non </a:t>
            </a:r>
            <a:r>
              <a:rPr lang="it-IT" sz="2200" dirty="0">
                <a:latin typeface="Times New Roman" pitchFamily="18" charset="0"/>
                <a:cs typeface="Times New Roman" pitchFamily="18" charset="0"/>
              </a:rPr>
              <a:t>seguiremo però questa </a:t>
            </a:r>
            <a:r>
              <a:rPr lang="it-IT" sz="2200" dirty="0" smtClean="0">
                <a:latin typeface="Times New Roman" pitchFamily="18" charset="0"/>
                <a:cs typeface="Times New Roman" pitchFamily="18" charset="0"/>
              </a:rPr>
              <a:t>traccia (l’argomento sarà ripreso nel capitolo settimo  </a:t>
            </a:r>
            <a:r>
              <a:rPr lang="it-IT" sz="2200" dirty="0" err="1" smtClean="0">
                <a:latin typeface="Times New Roman" pitchFamily="18" charset="0"/>
                <a:cs typeface="Times New Roman" pitchFamily="18" charset="0"/>
              </a:rPr>
              <a:t>n.d.r.</a:t>
            </a:r>
            <a:r>
              <a:rPr lang="it-IT" sz="2200" dirty="0" smtClean="0">
                <a:latin typeface="Times New Roman" pitchFamily="18" charset="0"/>
                <a:cs typeface="Times New Roman" pitchFamily="18" charset="0"/>
              </a:rPr>
              <a:t>) </a:t>
            </a:r>
            <a:r>
              <a:rPr lang="it-IT" sz="2200" dirty="0">
                <a:latin typeface="Times New Roman" pitchFamily="18" charset="0"/>
                <a:cs typeface="Times New Roman" pitchFamily="18" charset="0"/>
              </a:rPr>
              <a:t>e </a:t>
            </a:r>
            <a:r>
              <a:rPr lang="it-IT" sz="2200" dirty="0" smtClean="0">
                <a:latin typeface="Times New Roman" pitchFamily="18" charset="0"/>
                <a:cs typeface="Times New Roman" pitchFamily="18" charset="0"/>
              </a:rPr>
              <a:t>torneremo, avendo chiarito </a:t>
            </a:r>
            <a:r>
              <a:rPr lang="it-IT" sz="2200" dirty="0">
                <a:latin typeface="Times New Roman" pitchFamily="18" charset="0"/>
                <a:cs typeface="Times New Roman" pitchFamily="18" charset="0"/>
              </a:rPr>
              <a:t>la deformazione del sogno, al nostro problema di </a:t>
            </a:r>
            <a:r>
              <a:rPr lang="it-IT" sz="2200" dirty="0" smtClean="0">
                <a:latin typeface="Times New Roman" pitchFamily="18" charset="0"/>
                <a:cs typeface="Times New Roman" pitchFamily="18" charset="0"/>
              </a:rPr>
              <a:t>partenza.  Ci si </a:t>
            </a:r>
            <a:r>
              <a:rPr lang="it-IT" sz="2200" dirty="0">
                <a:latin typeface="Times New Roman" pitchFamily="18" charset="0"/>
                <a:cs typeface="Times New Roman" pitchFamily="18" charset="0"/>
              </a:rPr>
              <a:t>chiedeva in che modo possano venir spiegati come </a:t>
            </a:r>
            <a:r>
              <a:rPr lang="it-IT" sz="2200" dirty="0" smtClean="0">
                <a:latin typeface="Times New Roman" pitchFamily="18" charset="0"/>
                <a:cs typeface="Times New Roman" pitchFamily="18" charset="0"/>
              </a:rPr>
              <a:t>appagamenti </a:t>
            </a:r>
            <a:r>
              <a:rPr lang="it-IT" sz="2200" dirty="0">
                <a:latin typeface="Times New Roman" pitchFamily="18" charset="0"/>
                <a:cs typeface="Times New Roman" pitchFamily="18" charset="0"/>
              </a:rPr>
              <a:t>di desideri i sogni di contenuto </a:t>
            </a:r>
            <a:r>
              <a:rPr lang="it-IT" sz="2200" dirty="0" smtClean="0">
                <a:latin typeface="Times New Roman" pitchFamily="18" charset="0"/>
                <a:cs typeface="Times New Roman" pitchFamily="18" charset="0"/>
              </a:rPr>
              <a:t>penoso. </a:t>
            </a:r>
            <a:r>
              <a:rPr lang="it-IT" sz="2200" dirty="0">
                <a:latin typeface="Times New Roman" pitchFamily="18" charset="0"/>
                <a:cs typeface="Times New Roman" pitchFamily="18" charset="0"/>
              </a:rPr>
              <a:t>Ora vediamo </a:t>
            </a:r>
            <a:r>
              <a:rPr lang="it-IT" sz="2200" dirty="0" smtClean="0">
                <a:latin typeface="Times New Roman" pitchFamily="18" charset="0"/>
                <a:cs typeface="Times New Roman" pitchFamily="18" charset="0"/>
              </a:rPr>
              <a:t>che ciò </a:t>
            </a:r>
            <a:r>
              <a:rPr lang="it-IT" sz="2200" dirty="0">
                <a:latin typeface="Times New Roman" pitchFamily="18" charset="0"/>
                <a:cs typeface="Times New Roman" pitchFamily="18" charset="0"/>
              </a:rPr>
              <a:t>è possibile se si è verificata una deformazione del sogno e se </a:t>
            </a:r>
            <a:r>
              <a:rPr lang="it-IT" sz="2200" dirty="0" smtClean="0">
                <a:latin typeface="Times New Roman" pitchFamily="18" charset="0"/>
                <a:cs typeface="Times New Roman" pitchFamily="18" charset="0"/>
              </a:rPr>
              <a:t>il contenuto </a:t>
            </a:r>
            <a:r>
              <a:rPr lang="it-IT" sz="2200" dirty="0">
                <a:latin typeface="Times New Roman" pitchFamily="18" charset="0"/>
                <a:cs typeface="Times New Roman" pitchFamily="18" charset="0"/>
              </a:rPr>
              <a:t>penoso serve soltanto a </a:t>
            </a:r>
            <a:r>
              <a:rPr lang="it-IT" sz="2200" dirty="0" smtClean="0">
                <a:latin typeface="Times New Roman" pitchFamily="18" charset="0"/>
                <a:cs typeface="Times New Roman" pitchFamily="18" charset="0"/>
              </a:rPr>
              <a:t>mascherarne </a:t>
            </a:r>
            <a:r>
              <a:rPr lang="it-IT" sz="2200" dirty="0">
                <a:latin typeface="Times New Roman" pitchFamily="18" charset="0"/>
                <a:cs typeface="Times New Roman" pitchFamily="18" charset="0"/>
              </a:rPr>
              <a:t>un altro desiderato</a:t>
            </a:r>
            <a:r>
              <a:rPr lang="it-IT" sz="2200" dirty="0" smtClean="0">
                <a:latin typeface="Times New Roman" pitchFamily="18" charset="0"/>
                <a:cs typeface="Times New Roman" pitchFamily="18" charset="0"/>
              </a:rPr>
              <a:t>.»</a:t>
            </a:r>
            <a:endParaRPr lang="it-IT" sz="2200" dirty="0">
              <a:latin typeface="Times New Roman" pitchFamily="18" charset="0"/>
              <a:cs typeface="Times New Roman" pitchFamily="18" charset="0"/>
            </a:endParaRPr>
          </a:p>
        </p:txBody>
      </p:sp>
      <p:sp>
        <p:nvSpPr>
          <p:cNvPr id="4" name="CasellaDiTesto 3"/>
          <p:cNvSpPr txBox="1"/>
          <p:nvPr/>
        </p:nvSpPr>
        <p:spPr>
          <a:xfrm>
            <a:off x="251520" y="3413922"/>
            <a:ext cx="8712968" cy="3339376"/>
          </a:xfrm>
          <a:prstGeom prst="rect">
            <a:avLst/>
          </a:prstGeom>
          <a:noFill/>
        </p:spPr>
        <p:txBody>
          <a:bodyPr wrap="square" rtlCol="0">
            <a:spAutoFit/>
          </a:bodyPr>
          <a:lstStyle/>
          <a:p>
            <a:pPr algn="just"/>
            <a:r>
              <a:rPr lang="it-IT" sz="2200" b="1" dirty="0" smtClean="0">
                <a:latin typeface="Times New Roman" pitchFamily="18" charset="0"/>
                <a:cs typeface="Times New Roman" pitchFamily="18" charset="0"/>
              </a:rPr>
              <a:t>«</a:t>
            </a:r>
            <a:r>
              <a:rPr lang="it-IT" sz="2100" b="1" dirty="0" smtClean="0">
                <a:solidFill>
                  <a:srgbClr val="0000FF"/>
                </a:solidFill>
                <a:latin typeface="Times New Roman" pitchFamily="18" charset="0"/>
                <a:cs typeface="Times New Roman" pitchFamily="18" charset="0"/>
              </a:rPr>
              <a:t>Tenendo </a:t>
            </a:r>
            <a:r>
              <a:rPr lang="it-IT" sz="2100" b="1" dirty="0">
                <a:solidFill>
                  <a:srgbClr val="0000FF"/>
                </a:solidFill>
                <a:latin typeface="Times New Roman" pitchFamily="18" charset="0"/>
                <a:cs typeface="Times New Roman" pitchFamily="18" charset="0"/>
              </a:rPr>
              <a:t>presente l’ipotesi delle due istanze psichiche</a:t>
            </a:r>
            <a:r>
              <a:rPr lang="it-IT" sz="2100" dirty="0">
                <a:latin typeface="Times New Roman" pitchFamily="18" charset="0"/>
                <a:cs typeface="Times New Roman" pitchFamily="18" charset="0"/>
              </a:rPr>
              <a:t>' possiamo anche dire: i sogni penosi contengono effettivamente qualche cosa che è </a:t>
            </a:r>
            <a:r>
              <a:rPr lang="it-IT" sz="2100" b="1" dirty="0">
                <a:solidFill>
                  <a:srgbClr val="FF0000"/>
                </a:solidFill>
                <a:latin typeface="Times New Roman" pitchFamily="18" charset="0"/>
                <a:cs typeface="Times New Roman" pitchFamily="18" charset="0"/>
              </a:rPr>
              <a:t>spiacevole per la seconda istanza</a:t>
            </a:r>
            <a:r>
              <a:rPr lang="it-IT" sz="2100" dirty="0">
                <a:latin typeface="Times New Roman" pitchFamily="18" charset="0"/>
                <a:cs typeface="Times New Roman" pitchFamily="18" charset="0"/>
              </a:rPr>
              <a:t>, ma che contemporaneamente </a:t>
            </a:r>
            <a:r>
              <a:rPr lang="it-IT" sz="2100" b="1" dirty="0">
                <a:solidFill>
                  <a:srgbClr val="FF0000"/>
                </a:solidFill>
                <a:latin typeface="Times New Roman" pitchFamily="18" charset="0"/>
                <a:cs typeface="Times New Roman" pitchFamily="18" charset="0"/>
              </a:rPr>
              <a:t>soddisfa un desiderio della prima</a:t>
            </a:r>
            <a:r>
              <a:rPr lang="it-IT" sz="2100" dirty="0">
                <a:latin typeface="Times New Roman" pitchFamily="18" charset="0"/>
                <a:cs typeface="Times New Roman" pitchFamily="18" charset="0"/>
              </a:rPr>
              <a:t>. Sono sogni di </a:t>
            </a:r>
            <a:r>
              <a:rPr lang="it-IT" sz="2100" dirty="0" smtClean="0">
                <a:latin typeface="Times New Roman" pitchFamily="18" charset="0"/>
                <a:cs typeface="Times New Roman" pitchFamily="18" charset="0"/>
              </a:rPr>
              <a:t>desiderio in </a:t>
            </a:r>
            <a:r>
              <a:rPr lang="it-IT" sz="2100" dirty="0">
                <a:latin typeface="Times New Roman" pitchFamily="18" charset="0"/>
                <a:cs typeface="Times New Roman" pitchFamily="18" charset="0"/>
              </a:rPr>
              <a:t>quanto ogni singolo sogno sorge dalla prima </a:t>
            </a:r>
            <a:r>
              <a:rPr lang="it-IT" sz="2100" dirty="0" smtClean="0">
                <a:latin typeface="Times New Roman" pitchFamily="18" charset="0"/>
                <a:cs typeface="Times New Roman" pitchFamily="18" charset="0"/>
              </a:rPr>
              <a:t>istanza, </a:t>
            </a:r>
            <a:r>
              <a:rPr lang="it-IT" sz="2100" dirty="0">
                <a:latin typeface="Times New Roman" pitchFamily="18" charset="0"/>
                <a:cs typeface="Times New Roman" pitchFamily="18" charset="0"/>
              </a:rPr>
              <a:t>mentre </a:t>
            </a:r>
            <a:r>
              <a:rPr lang="it-IT" sz="2100" dirty="0" smtClean="0">
                <a:latin typeface="Times New Roman" pitchFamily="18" charset="0"/>
                <a:cs typeface="Times New Roman" pitchFamily="18" charset="0"/>
              </a:rPr>
              <a:t>la Seconda ha soltanto una funzione di difesa, non creativa rispetto al </a:t>
            </a:r>
            <a:r>
              <a:rPr lang="it-IT" sz="2100" dirty="0">
                <a:latin typeface="Times New Roman" pitchFamily="18" charset="0"/>
                <a:cs typeface="Times New Roman" pitchFamily="18" charset="0"/>
              </a:rPr>
              <a:t>sogno</a:t>
            </a:r>
            <a:r>
              <a:rPr lang="it-IT" sz="2100" dirty="0" smtClean="0">
                <a:latin typeface="Times New Roman" pitchFamily="18" charset="0"/>
                <a:cs typeface="Times New Roman" pitchFamily="18" charset="0"/>
              </a:rPr>
              <a:t>.( -Nota aggiunta nel 1930 – Conosceremo in seguito anche il </a:t>
            </a:r>
            <a:r>
              <a:rPr lang="it-IT" sz="2100" dirty="0">
                <a:latin typeface="Times New Roman" pitchFamily="18" charset="0"/>
                <a:cs typeface="Times New Roman" pitchFamily="18" charset="0"/>
              </a:rPr>
              <a:t>caso nel </a:t>
            </a:r>
            <a:r>
              <a:rPr lang="it-IT" sz="2100" dirty="0" smtClean="0">
                <a:latin typeface="Times New Roman" pitchFamily="18" charset="0"/>
                <a:cs typeface="Times New Roman" pitchFamily="18" charset="0"/>
              </a:rPr>
              <a:t>quale, </a:t>
            </a:r>
            <a:r>
              <a:rPr lang="it-IT" sz="2100" dirty="0">
                <a:latin typeface="Times New Roman" pitchFamily="18" charset="0"/>
                <a:cs typeface="Times New Roman" pitchFamily="18" charset="0"/>
              </a:rPr>
              <a:t>al </a:t>
            </a:r>
            <a:r>
              <a:rPr lang="it-IT" sz="2100" dirty="0" smtClean="0">
                <a:latin typeface="Times New Roman" pitchFamily="18" charset="0"/>
                <a:cs typeface="Times New Roman" pitchFamily="18" charset="0"/>
              </a:rPr>
              <a:t>contrario, </a:t>
            </a:r>
            <a:r>
              <a:rPr lang="it-IT" sz="2100" dirty="0">
                <a:latin typeface="Times New Roman" pitchFamily="18" charset="0"/>
                <a:cs typeface="Times New Roman" pitchFamily="18" charset="0"/>
              </a:rPr>
              <a:t>esprime </a:t>
            </a:r>
            <a:r>
              <a:rPr lang="it-IT" sz="2100" dirty="0" smtClean="0">
                <a:latin typeface="Times New Roman" pitchFamily="18" charset="0"/>
                <a:cs typeface="Times New Roman" pitchFamily="18" charset="0"/>
              </a:rPr>
              <a:t>un desiderio </a:t>
            </a:r>
            <a:r>
              <a:rPr lang="it-IT" sz="2100" dirty="0">
                <a:latin typeface="Times New Roman" pitchFamily="18" charset="0"/>
                <a:cs typeface="Times New Roman" pitchFamily="18" charset="0"/>
              </a:rPr>
              <a:t>da parte della seconda </a:t>
            </a:r>
            <a:r>
              <a:rPr lang="it-IT" sz="2100" dirty="0" smtClean="0">
                <a:latin typeface="Times New Roman" pitchFamily="18" charset="0"/>
                <a:cs typeface="Times New Roman" pitchFamily="18" charset="0"/>
              </a:rPr>
              <a:t>istanza.) </a:t>
            </a:r>
            <a:r>
              <a:rPr lang="it-IT" sz="2100" dirty="0">
                <a:latin typeface="Times New Roman" pitchFamily="18" charset="0"/>
                <a:cs typeface="Times New Roman" pitchFamily="18" charset="0"/>
              </a:rPr>
              <a:t>Se ci limitassimo a considerare il contributo onirico </a:t>
            </a:r>
            <a:r>
              <a:rPr lang="it-IT" sz="2100" dirty="0" smtClean="0">
                <a:latin typeface="Times New Roman" pitchFamily="18" charset="0"/>
                <a:cs typeface="Times New Roman" pitchFamily="18" charset="0"/>
              </a:rPr>
              <a:t>della seconda </a:t>
            </a:r>
            <a:r>
              <a:rPr lang="it-IT" sz="2100" dirty="0">
                <a:latin typeface="Times New Roman" pitchFamily="18" charset="0"/>
                <a:cs typeface="Times New Roman" pitchFamily="18" charset="0"/>
              </a:rPr>
              <a:t>istanza, non riusciremmo mai a comprendere il </a:t>
            </a:r>
            <a:r>
              <a:rPr lang="it-IT" sz="2100" dirty="0" smtClean="0">
                <a:latin typeface="Times New Roman" pitchFamily="18" charset="0"/>
                <a:cs typeface="Times New Roman" pitchFamily="18" charset="0"/>
              </a:rPr>
              <a:t>sogno. Continuerebbero </a:t>
            </a:r>
            <a:r>
              <a:rPr lang="it-IT" sz="2100" dirty="0">
                <a:latin typeface="Times New Roman" pitchFamily="18" charset="0"/>
                <a:cs typeface="Times New Roman" pitchFamily="18" charset="0"/>
              </a:rPr>
              <a:t>infatti a rimanere irrisolti tutti g1i enigmi già </a:t>
            </a:r>
            <a:r>
              <a:rPr lang="it-IT" sz="2100" dirty="0" smtClean="0">
                <a:latin typeface="Times New Roman" pitchFamily="18" charset="0"/>
                <a:cs typeface="Times New Roman" pitchFamily="18" charset="0"/>
              </a:rPr>
              <a:t>osservati </a:t>
            </a:r>
            <a:r>
              <a:rPr lang="it-IT" sz="2100" dirty="0">
                <a:latin typeface="Times New Roman" pitchFamily="18" charset="0"/>
                <a:cs typeface="Times New Roman" pitchFamily="18" charset="0"/>
              </a:rPr>
              <a:t>dagli studiosi</a:t>
            </a:r>
            <a:r>
              <a:rPr lang="it-IT" sz="2100" dirty="0" smtClean="0">
                <a:latin typeface="Times New Roman" pitchFamily="18" charset="0"/>
                <a:cs typeface="Times New Roman" pitchFamily="18" charset="0"/>
              </a:rPr>
              <a:t>.»</a:t>
            </a:r>
            <a:endParaRPr lang="it-IT" sz="2100" dirty="0">
              <a:latin typeface="Times New Roman" pitchFamily="18" charset="0"/>
              <a:cs typeface="Times New Roman" pitchFamily="18" charset="0"/>
            </a:endParaRPr>
          </a:p>
        </p:txBody>
      </p:sp>
      <p:pic>
        <p:nvPicPr>
          <p:cNvPr id="102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638" y="6437174"/>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27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638" y="6437174"/>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902483" y="203108"/>
            <a:ext cx="3339056" cy="461665"/>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IL LAVORO ONIRICO</a:t>
            </a:r>
          </a:p>
        </p:txBody>
      </p:sp>
      <p:sp>
        <p:nvSpPr>
          <p:cNvPr id="4" name="CasellaDiTesto 3"/>
          <p:cNvSpPr txBox="1"/>
          <p:nvPr/>
        </p:nvSpPr>
        <p:spPr>
          <a:xfrm>
            <a:off x="323529" y="797510"/>
            <a:ext cx="8568951" cy="5262979"/>
          </a:xfrm>
          <a:prstGeom prst="rect">
            <a:avLst/>
          </a:prstGeom>
          <a:noFill/>
        </p:spPr>
        <p:txBody>
          <a:bodyPr wrap="square" rtlCol="0">
            <a:spAutoFit/>
          </a:bodyPr>
          <a:lstStyle/>
          <a:p>
            <a:pPr algn="just"/>
            <a:r>
              <a:rPr lang="it-IT" sz="2400" dirty="0" smtClean="0">
                <a:latin typeface="Times New Roman" pitchFamily="18" charset="0"/>
                <a:cs typeface="Times New Roman" pitchFamily="18" charset="0"/>
              </a:rPr>
              <a:t>«</a:t>
            </a:r>
            <a:r>
              <a:rPr lang="it-IT" sz="2400" b="1" dirty="0" smtClean="0">
                <a:solidFill>
                  <a:srgbClr val="0000FF"/>
                </a:solidFill>
                <a:latin typeface="Times New Roman" pitchFamily="18" charset="0"/>
                <a:cs typeface="Times New Roman" pitchFamily="18" charset="0"/>
              </a:rPr>
              <a:t>Pensieri </a:t>
            </a:r>
            <a:r>
              <a:rPr lang="it-IT" sz="2400" b="1" dirty="0">
                <a:solidFill>
                  <a:srgbClr val="0000FF"/>
                </a:solidFill>
                <a:latin typeface="Times New Roman" pitchFamily="18" charset="0"/>
                <a:cs typeface="Times New Roman" pitchFamily="18" charset="0"/>
              </a:rPr>
              <a:t>onirici e contenuto onirico </a:t>
            </a:r>
            <a:r>
              <a:rPr lang="it-IT" sz="2400" dirty="0">
                <a:latin typeface="Times New Roman" pitchFamily="18" charset="0"/>
                <a:cs typeface="Times New Roman" pitchFamily="18" charset="0"/>
              </a:rPr>
              <a:t>manifesto stanno davanti </a:t>
            </a:r>
            <a:r>
              <a:rPr lang="it-IT" sz="2400" dirty="0" smtClean="0">
                <a:latin typeface="Times New Roman" pitchFamily="18" charset="0"/>
                <a:cs typeface="Times New Roman" pitchFamily="18" charset="0"/>
              </a:rPr>
              <a:t>a noi </a:t>
            </a:r>
            <a:r>
              <a:rPr lang="it-IT" sz="2400" dirty="0">
                <a:latin typeface="Times New Roman" pitchFamily="18" charset="0"/>
                <a:cs typeface="Times New Roman" pitchFamily="18" charset="0"/>
              </a:rPr>
              <a:t>come due esposizioni del medesimo contenuto </a:t>
            </a:r>
            <a:r>
              <a:rPr lang="it-IT" sz="2400" b="1" dirty="0">
                <a:solidFill>
                  <a:srgbClr val="FF0000"/>
                </a:solidFill>
                <a:latin typeface="Times New Roman" pitchFamily="18" charset="0"/>
                <a:cs typeface="Times New Roman" pitchFamily="18" charset="0"/>
              </a:rPr>
              <a:t>in due </a:t>
            </a:r>
            <a:r>
              <a:rPr lang="it-IT" sz="2400" b="1" dirty="0" smtClean="0">
                <a:solidFill>
                  <a:srgbClr val="FF0000"/>
                </a:solidFill>
                <a:latin typeface="Times New Roman" pitchFamily="18" charset="0"/>
                <a:cs typeface="Times New Roman" pitchFamily="18" charset="0"/>
              </a:rPr>
              <a:t>lingue diverse</a:t>
            </a:r>
            <a:r>
              <a:rPr lang="it-IT" sz="2400" dirty="0" smtClean="0">
                <a:latin typeface="Times New Roman" pitchFamily="18" charset="0"/>
                <a:cs typeface="Times New Roman" pitchFamily="18" charset="0"/>
              </a:rPr>
              <a:t>, </a:t>
            </a:r>
            <a:r>
              <a:rPr lang="it-IT" sz="2400" dirty="0">
                <a:latin typeface="Times New Roman" pitchFamily="18" charset="0"/>
                <a:cs typeface="Times New Roman" pitchFamily="18" charset="0"/>
              </a:rPr>
              <a:t>o meglio, il contenuto manifesto ci appare come una </a:t>
            </a:r>
            <a:r>
              <a:rPr lang="it-IT" sz="2400" dirty="0" smtClean="0">
                <a:latin typeface="Times New Roman" pitchFamily="18" charset="0"/>
                <a:cs typeface="Times New Roman" pitchFamily="18" charset="0"/>
              </a:rPr>
              <a:t>traduzione </a:t>
            </a:r>
            <a:r>
              <a:rPr lang="it-IT" sz="2400" dirty="0">
                <a:latin typeface="Times New Roman" pitchFamily="18" charset="0"/>
                <a:cs typeface="Times New Roman" pitchFamily="18" charset="0"/>
              </a:rPr>
              <a:t>dei pensieri del sogno in un altro modo di espressione</a:t>
            </a:r>
            <a:r>
              <a:rPr lang="it-IT" sz="2400" dirty="0" smtClean="0">
                <a:latin typeface="Times New Roman" pitchFamily="18" charset="0"/>
                <a:cs typeface="Times New Roman" pitchFamily="18" charset="0"/>
              </a:rPr>
              <a:t>, di cui </a:t>
            </a:r>
            <a:r>
              <a:rPr lang="it-IT" sz="2400" dirty="0">
                <a:latin typeface="Times New Roman" pitchFamily="18" charset="0"/>
                <a:cs typeface="Times New Roman" pitchFamily="18" charset="0"/>
              </a:rPr>
              <a:t>dobbiamo imparare a conoscere caratteri e regole sintattiche</a:t>
            </a:r>
            <a:r>
              <a:rPr lang="it-IT" sz="2400" dirty="0" smtClean="0">
                <a:latin typeface="Times New Roman" pitchFamily="18" charset="0"/>
                <a:cs typeface="Times New Roman" pitchFamily="18" charset="0"/>
              </a:rPr>
              <a:t>, confrontando l'originale </a:t>
            </a:r>
            <a:r>
              <a:rPr lang="it-IT" sz="2400" dirty="0">
                <a:latin typeface="Times New Roman" pitchFamily="18" charset="0"/>
                <a:cs typeface="Times New Roman" pitchFamily="18" charset="0"/>
              </a:rPr>
              <a:t>e la </a:t>
            </a:r>
            <a:r>
              <a:rPr lang="it-IT" sz="2400" dirty="0" smtClean="0">
                <a:latin typeface="Times New Roman" pitchFamily="18" charset="0"/>
                <a:cs typeface="Times New Roman" pitchFamily="18" charset="0"/>
              </a:rPr>
              <a:t>traduzione.</a:t>
            </a:r>
          </a:p>
          <a:p>
            <a:pPr algn="just"/>
            <a:r>
              <a:rPr lang="it-IT" sz="2400" dirty="0" smtClean="0">
                <a:latin typeface="Times New Roman" pitchFamily="18" charset="0"/>
                <a:cs typeface="Times New Roman" pitchFamily="18" charset="0"/>
              </a:rPr>
              <a:t>Una volta conosciuti, i pensieri del sogno ci </a:t>
            </a:r>
            <a:r>
              <a:rPr lang="it-IT" sz="2400" dirty="0">
                <a:latin typeface="Times New Roman" pitchFamily="18" charset="0"/>
                <a:cs typeface="Times New Roman" pitchFamily="18" charset="0"/>
              </a:rPr>
              <a:t>riescono senz'altro comprensibili. </a:t>
            </a:r>
            <a:endParaRPr lang="it-IT" sz="2400" dirty="0" smtClean="0">
              <a:latin typeface="Times New Roman" pitchFamily="18" charset="0"/>
              <a:cs typeface="Times New Roman" pitchFamily="18" charset="0"/>
            </a:endParaRPr>
          </a:p>
          <a:p>
            <a:pPr algn="just"/>
            <a:r>
              <a:rPr lang="it-IT" sz="2400" dirty="0" smtClean="0">
                <a:latin typeface="Times New Roman" pitchFamily="18" charset="0"/>
                <a:cs typeface="Times New Roman" pitchFamily="18" charset="0"/>
              </a:rPr>
              <a:t>Il contenuto del </a:t>
            </a:r>
            <a:r>
              <a:rPr lang="it-IT" sz="2400" dirty="0">
                <a:latin typeface="Times New Roman" pitchFamily="18" charset="0"/>
                <a:cs typeface="Times New Roman" pitchFamily="18" charset="0"/>
              </a:rPr>
              <a:t>sogno è </a:t>
            </a:r>
            <a:r>
              <a:rPr lang="it-IT" sz="2400" dirty="0" smtClean="0">
                <a:latin typeface="Times New Roman" pitchFamily="18" charset="0"/>
                <a:cs typeface="Times New Roman" pitchFamily="18" charset="0"/>
              </a:rPr>
              <a:t>dato, per  </a:t>
            </a:r>
            <a:r>
              <a:rPr lang="it-IT" sz="2400" dirty="0">
                <a:latin typeface="Times New Roman" pitchFamily="18" charset="0"/>
                <a:cs typeface="Times New Roman" pitchFamily="18" charset="0"/>
              </a:rPr>
              <a:t>cosi dire in una scrittura </a:t>
            </a:r>
            <a:r>
              <a:rPr lang="it-IT" sz="2400" dirty="0" smtClean="0">
                <a:latin typeface="Times New Roman" pitchFamily="18" charset="0"/>
                <a:cs typeface="Times New Roman" pitchFamily="18" charset="0"/>
              </a:rPr>
              <a:t>geroglifica </a:t>
            </a:r>
            <a:r>
              <a:rPr lang="it-IT" sz="2400" dirty="0">
                <a:latin typeface="Times New Roman" pitchFamily="18" charset="0"/>
                <a:cs typeface="Times New Roman" pitchFamily="18" charset="0"/>
              </a:rPr>
              <a:t>i </a:t>
            </a:r>
            <a:r>
              <a:rPr lang="it-IT" sz="2400" dirty="0" smtClean="0">
                <a:latin typeface="Times New Roman" pitchFamily="18" charset="0"/>
                <a:cs typeface="Times New Roman" pitchFamily="18" charset="0"/>
              </a:rPr>
              <a:t>cui </a:t>
            </a:r>
            <a:r>
              <a:rPr lang="it-IT" sz="2400" b="1" dirty="0" smtClean="0">
                <a:solidFill>
                  <a:srgbClr val="FF0000"/>
                </a:solidFill>
                <a:latin typeface="Times New Roman" pitchFamily="18" charset="0"/>
                <a:cs typeface="Times New Roman" pitchFamily="18" charset="0"/>
              </a:rPr>
              <a:t>segni vanno tradotti </a:t>
            </a:r>
            <a:r>
              <a:rPr lang="it-IT" sz="2400" b="1" dirty="0">
                <a:solidFill>
                  <a:srgbClr val="FF0000"/>
                </a:solidFill>
                <a:latin typeface="Times New Roman" pitchFamily="18" charset="0"/>
                <a:cs typeface="Times New Roman" pitchFamily="18" charset="0"/>
              </a:rPr>
              <a:t>uno per uno </a:t>
            </a:r>
            <a:r>
              <a:rPr lang="it-IT" sz="2400" dirty="0">
                <a:latin typeface="Times New Roman" pitchFamily="18" charset="0"/>
                <a:cs typeface="Times New Roman" pitchFamily="18" charset="0"/>
              </a:rPr>
              <a:t>nella lingua dei pensieri del </a:t>
            </a:r>
            <a:r>
              <a:rPr lang="it-IT" sz="2400" dirty="0" smtClean="0">
                <a:latin typeface="Times New Roman" pitchFamily="18" charset="0"/>
                <a:cs typeface="Times New Roman" pitchFamily="18" charset="0"/>
              </a:rPr>
              <a:t>sogno.</a:t>
            </a:r>
            <a:endParaRPr lang="it-IT" sz="2400" dirty="0">
              <a:latin typeface="Times New Roman" pitchFamily="18" charset="0"/>
              <a:cs typeface="Times New Roman" pitchFamily="18" charset="0"/>
            </a:endParaRPr>
          </a:p>
          <a:p>
            <a:pPr algn="just"/>
            <a:r>
              <a:rPr lang="it-IT" sz="2400" b="1" dirty="0" smtClean="0">
                <a:solidFill>
                  <a:srgbClr val="FF0000"/>
                </a:solidFill>
                <a:latin typeface="Times New Roman" pitchFamily="18" charset="0"/>
                <a:cs typeface="Times New Roman" pitchFamily="18" charset="0"/>
              </a:rPr>
              <a:t>Si </a:t>
            </a:r>
            <a:r>
              <a:rPr lang="it-IT" sz="2400" b="1" dirty="0">
                <a:solidFill>
                  <a:srgbClr val="FF0000"/>
                </a:solidFill>
                <a:latin typeface="Times New Roman" pitchFamily="18" charset="0"/>
                <a:cs typeface="Times New Roman" pitchFamily="18" charset="0"/>
              </a:rPr>
              <a:t>cadrebbe </a:t>
            </a:r>
            <a:r>
              <a:rPr lang="it-IT" sz="2400" b="1" dirty="0" smtClean="0">
                <a:solidFill>
                  <a:srgbClr val="FF0000"/>
                </a:solidFill>
                <a:latin typeface="Times New Roman" pitchFamily="18" charset="0"/>
                <a:cs typeface="Times New Roman" pitchFamily="18" charset="0"/>
              </a:rPr>
              <a:t>evidentemente </a:t>
            </a:r>
            <a:r>
              <a:rPr lang="it-IT" sz="2400" b="1" dirty="0">
                <a:solidFill>
                  <a:srgbClr val="FF0000"/>
                </a:solidFill>
                <a:latin typeface="Times New Roman" pitchFamily="18" charset="0"/>
                <a:cs typeface="Times New Roman" pitchFamily="18" charset="0"/>
              </a:rPr>
              <a:t>in errore, se si volesse </a:t>
            </a:r>
            <a:r>
              <a:rPr lang="it-IT" sz="2400" b="1" dirty="0" smtClean="0">
                <a:solidFill>
                  <a:srgbClr val="FF0000"/>
                </a:solidFill>
                <a:latin typeface="Times New Roman" pitchFamily="18" charset="0"/>
                <a:cs typeface="Times New Roman" pitchFamily="18" charset="0"/>
              </a:rPr>
              <a:t>leggere questi segni </a:t>
            </a:r>
            <a:r>
              <a:rPr lang="it-IT" sz="2400" b="1" dirty="0">
                <a:solidFill>
                  <a:srgbClr val="FF0000"/>
                </a:solidFill>
                <a:latin typeface="Times New Roman" pitchFamily="18" charset="0"/>
                <a:cs typeface="Times New Roman" pitchFamily="18" charset="0"/>
              </a:rPr>
              <a:t>secondo il loro valore di immagini, anziché </a:t>
            </a:r>
            <a:r>
              <a:rPr lang="it-IT" sz="2400" b="1" dirty="0" smtClean="0">
                <a:solidFill>
                  <a:srgbClr val="FF0000"/>
                </a:solidFill>
                <a:latin typeface="Times New Roman" pitchFamily="18" charset="0"/>
                <a:cs typeface="Times New Roman" pitchFamily="18" charset="0"/>
              </a:rPr>
              <a:t>secondo la loro relazione </a:t>
            </a:r>
            <a:r>
              <a:rPr lang="it-IT" sz="2400" b="1" u="sng" dirty="0" smtClean="0">
                <a:solidFill>
                  <a:srgbClr val="FF0000"/>
                </a:solidFill>
                <a:latin typeface="Times New Roman" pitchFamily="18" charset="0"/>
                <a:cs typeface="Times New Roman" pitchFamily="18" charset="0"/>
              </a:rPr>
              <a:t>simbolica.</a:t>
            </a:r>
            <a:r>
              <a:rPr lang="it-IT" sz="2400" b="1" dirty="0" smtClean="0">
                <a:solidFill>
                  <a:srgbClr val="FF0000"/>
                </a:solidFill>
                <a:latin typeface="Times New Roman" pitchFamily="18" charset="0"/>
                <a:cs typeface="Times New Roman" pitchFamily="18" charset="0"/>
              </a:rPr>
              <a:t>»</a:t>
            </a:r>
            <a:endParaRPr lang="it-IT"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7043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118730" y="441105"/>
            <a:ext cx="2906566" cy="461665"/>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CONDENSAZIONE</a:t>
            </a:r>
          </a:p>
        </p:txBody>
      </p:sp>
      <p:sp>
        <p:nvSpPr>
          <p:cNvPr id="4" name="CasellaDiTesto 3"/>
          <p:cNvSpPr txBox="1"/>
          <p:nvPr/>
        </p:nvSpPr>
        <p:spPr>
          <a:xfrm>
            <a:off x="494319" y="1443841"/>
            <a:ext cx="8356053" cy="3970318"/>
          </a:xfrm>
          <a:prstGeom prst="rect">
            <a:avLst/>
          </a:prstGeom>
          <a:noFill/>
        </p:spPr>
        <p:txBody>
          <a:bodyPr wrap="square" rtlCol="0">
            <a:spAutoFit/>
          </a:bodyPr>
          <a:lstStyle/>
          <a:p>
            <a:pPr algn="just"/>
            <a:r>
              <a:rPr lang="it-IT" sz="2800" b="1" dirty="0" smtClean="0">
                <a:solidFill>
                  <a:srgbClr val="0000FF"/>
                </a:solidFill>
                <a:latin typeface="Times New Roman" pitchFamily="18" charset="0"/>
                <a:cs typeface="Times New Roman" pitchFamily="18" charset="0"/>
              </a:rPr>
              <a:t>«La </a:t>
            </a:r>
            <a:r>
              <a:rPr lang="it-IT" sz="2800" b="1" dirty="0">
                <a:solidFill>
                  <a:srgbClr val="0000FF"/>
                </a:solidFill>
                <a:latin typeface="Times New Roman" pitchFamily="18" charset="0"/>
                <a:cs typeface="Times New Roman" pitchFamily="18" charset="0"/>
              </a:rPr>
              <a:t>prima cosa </a:t>
            </a:r>
            <a:r>
              <a:rPr lang="it-IT" sz="2800" b="1" dirty="0" smtClean="0">
                <a:solidFill>
                  <a:srgbClr val="0000FF"/>
                </a:solidFill>
                <a:latin typeface="Times New Roman" pitchFamily="18" charset="0"/>
                <a:cs typeface="Times New Roman" pitchFamily="18" charset="0"/>
              </a:rPr>
              <a:t>che appare </a:t>
            </a:r>
            <a:r>
              <a:rPr lang="it-IT" sz="2800" dirty="0">
                <a:latin typeface="Times New Roman" pitchFamily="18" charset="0"/>
                <a:cs typeface="Times New Roman" pitchFamily="18" charset="0"/>
              </a:rPr>
              <a:t>chiara a chi confronti contenuto e </a:t>
            </a:r>
            <a:r>
              <a:rPr lang="it-IT" sz="2800" dirty="0" smtClean="0">
                <a:latin typeface="Times New Roman" pitchFamily="18" charset="0"/>
                <a:cs typeface="Times New Roman" pitchFamily="18" charset="0"/>
              </a:rPr>
              <a:t>pensieri </a:t>
            </a:r>
            <a:r>
              <a:rPr lang="it-IT" sz="2800" dirty="0">
                <a:latin typeface="Times New Roman" pitchFamily="18" charset="0"/>
                <a:cs typeface="Times New Roman" pitchFamily="18" charset="0"/>
              </a:rPr>
              <a:t>del sogno è che è stato fatto </a:t>
            </a:r>
            <a:r>
              <a:rPr lang="it-IT" sz="2800" dirty="0" smtClean="0">
                <a:latin typeface="Times New Roman" pitchFamily="18" charset="0"/>
                <a:cs typeface="Times New Roman" pitchFamily="18" charset="0"/>
              </a:rPr>
              <a:t>un </a:t>
            </a:r>
            <a:r>
              <a:rPr lang="it-IT" sz="2800" b="1" dirty="0">
                <a:solidFill>
                  <a:srgbClr val="FF0000"/>
                </a:solidFill>
                <a:latin typeface="Times New Roman" pitchFamily="18" charset="0"/>
                <a:cs typeface="Times New Roman" pitchFamily="18" charset="0"/>
              </a:rPr>
              <a:t>enorme lavoro di </a:t>
            </a:r>
            <a:r>
              <a:rPr lang="it-IT" sz="2800" b="1" dirty="0" smtClean="0">
                <a:solidFill>
                  <a:srgbClr val="FF0000"/>
                </a:solidFill>
                <a:latin typeface="Times New Roman" pitchFamily="18" charset="0"/>
                <a:cs typeface="Times New Roman" pitchFamily="18" charset="0"/>
              </a:rPr>
              <a:t>condensazione</a:t>
            </a:r>
            <a:r>
              <a:rPr lang="it-IT" sz="2800" dirty="0" smtClean="0">
                <a:latin typeface="Times New Roman" pitchFamily="18" charset="0"/>
                <a:cs typeface="Times New Roman" pitchFamily="18" charset="0"/>
              </a:rPr>
              <a:t>. </a:t>
            </a:r>
            <a:r>
              <a:rPr lang="it-IT" sz="2800" dirty="0">
                <a:latin typeface="Times New Roman" pitchFamily="18" charset="0"/>
                <a:cs typeface="Times New Roman" pitchFamily="18" charset="0"/>
              </a:rPr>
              <a:t>Il sogno è scarno, misero, laconico, in confronto alla </a:t>
            </a:r>
            <a:r>
              <a:rPr lang="it-IT" sz="2800" dirty="0" smtClean="0">
                <a:latin typeface="Times New Roman" pitchFamily="18" charset="0"/>
                <a:cs typeface="Times New Roman" pitchFamily="18" charset="0"/>
              </a:rPr>
              <a:t>mole e alla </a:t>
            </a:r>
            <a:r>
              <a:rPr lang="it-IT" sz="2800" dirty="0">
                <a:latin typeface="Times New Roman" pitchFamily="18" charset="0"/>
                <a:cs typeface="Times New Roman" pitchFamily="18" charset="0"/>
              </a:rPr>
              <a:t>ricchezza dei pensieri del sogno. Il sogno, trascritto, </a:t>
            </a:r>
            <a:r>
              <a:rPr lang="it-IT" sz="2800" dirty="0" smtClean="0">
                <a:latin typeface="Times New Roman" pitchFamily="18" charset="0"/>
                <a:cs typeface="Times New Roman" pitchFamily="18" charset="0"/>
              </a:rPr>
              <a:t>riempie </a:t>
            </a:r>
            <a:r>
              <a:rPr lang="it-IT" sz="2800" dirty="0">
                <a:latin typeface="Times New Roman" pitchFamily="18" charset="0"/>
                <a:cs typeface="Times New Roman" pitchFamily="18" charset="0"/>
              </a:rPr>
              <a:t>mezza pagina; l'analisi che contiene i pensieri del sogno ha </a:t>
            </a:r>
            <a:r>
              <a:rPr lang="it-IT" sz="2800" dirty="0" smtClean="0">
                <a:latin typeface="Times New Roman" pitchFamily="18" charset="0"/>
                <a:cs typeface="Times New Roman" pitchFamily="18" charset="0"/>
              </a:rPr>
              <a:t>bisogno </a:t>
            </a:r>
            <a:r>
              <a:rPr lang="it-IT" sz="2800" dirty="0">
                <a:latin typeface="Times New Roman" pitchFamily="18" charset="0"/>
                <a:cs typeface="Times New Roman" pitchFamily="18" charset="0"/>
              </a:rPr>
              <a:t>di uno spazio sei, otto, dodici volte maggiore. Il rapporto </a:t>
            </a:r>
            <a:r>
              <a:rPr lang="it-IT" sz="2800" dirty="0" smtClean="0">
                <a:latin typeface="Times New Roman" pitchFamily="18" charset="0"/>
                <a:cs typeface="Times New Roman" pitchFamily="18" charset="0"/>
              </a:rPr>
              <a:t>è variabile per </a:t>
            </a:r>
            <a:r>
              <a:rPr lang="it-IT" sz="2800" dirty="0">
                <a:latin typeface="Times New Roman" pitchFamily="18" charset="0"/>
                <a:cs typeface="Times New Roman" pitchFamily="18" charset="0"/>
              </a:rPr>
              <a:t>i diversi sogni; per quel che ho potuto controllare</a:t>
            </a:r>
            <a:r>
              <a:rPr lang="it-IT" sz="2800" dirty="0" smtClean="0">
                <a:latin typeface="Times New Roman" pitchFamily="18" charset="0"/>
                <a:cs typeface="Times New Roman" pitchFamily="18" charset="0"/>
              </a:rPr>
              <a:t>, non muta </a:t>
            </a:r>
            <a:r>
              <a:rPr lang="it-IT" sz="2800" dirty="0">
                <a:latin typeface="Times New Roman" pitchFamily="18" charset="0"/>
                <a:cs typeface="Times New Roman" pitchFamily="18" charset="0"/>
              </a:rPr>
              <a:t>mai di senso</a:t>
            </a:r>
            <a:r>
              <a:rPr lang="it-IT" sz="2800" dirty="0" smtClean="0">
                <a:latin typeface="Times New Roman" pitchFamily="18" charset="0"/>
                <a:cs typeface="Times New Roman" pitchFamily="18" charset="0"/>
              </a:rPr>
              <a:t>.» </a:t>
            </a:r>
            <a:endParaRPr lang="it-IT" sz="28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199569"/>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66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118730" y="203108"/>
            <a:ext cx="2906566" cy="461665"/>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CONDENSAZIONE</a:t>
            </a:r>
            <a:endParaRPr lang="it-IT" sz="2400" dirty="0" smtClean="0">
              <a:solidFill>
                <a:srgbClr val="0000FF"/>
              </a:solidFill>
              <a:latin typeface="Times New Roman" pitchFamily="18" charset="0"/>
              <a:cs typeface="Times New Roman" pitchFamily="18" charset="0"/>
            </a:endParaRPr>
          </a:p>
        </p:txBody>
      </p:sp>
      <p:sp>
        <p:nvSpPr>
          <p:cNvPr id="4" name="CasellaDiTesto 3"/>
          <p:cNvSpPr txBox="1"/>
          <p:nvPr/>
        </p:nvSpPr>
        <p:spPr>
          <a:xfrm>
            <a:off x="539551" y="1012954"/>
            <a:ext cx="8284045" cy="4832092"/>
          </a:xfrm>
          <a:prstGeom prst="rect">
            <a:avLst/>
          </a:prstGeom>
          <a:noFill/>
        </p:spPr>
        <p:txBody>
          <a:bodyPr wrap="square" rtlCol="0">
            <a:spAutoFit/>
          </a:bodyPr>
          <a:lstStyle/>
          <a:p>
            <a:pPr algn="just"/>
            <a:r>
              <a:rPr lang="it-IT" sz="2800" b="1" dirty="0" smtClean="0">
                <a:solidFill>
                  <a:srgbClr val="0000FF"/>
                </a:solidFill>
                <a:latin typeface="Times New Roman" pitchFamily="18" charset="0"/>
                <a:cs typeface="Times New Roman" pitchFamily="18" charset="0"/>
              </a:rPr>
              <a:t>«In </a:t>
            </a:r>
            <a:r>
              <a:rPr lang="it-IT" sz="2800" b="1" dirty="0">
                <a:solidFill>
                  <a:srgbClr val="0000FF"/>
                </a:solidFill>
                <a:latin typeface="Times New Roman" pitchFamily="18" charset="0"/>
                <a:cs typeface="Times New Roman" pitchFamily="18" charset="0"/>
              </a:rPr>
              <a:t>genere si sottovaluta </a:t>
            </a:r>
            <a:r>
              <a:rPr lang="it-IT" sz="2800" dirty="0">
                <a:latin typeface="Times New Roman" pitchFamily="18" charset="0"/>
                <a:cs typeface="Times New Roman" pitchFamily="18" charset="0"/>
              </a:rPr>
              <a:t>la misura </a:t>
            </a:r>
            <a:r>
              <a:rPr lang="it-IT" sz="2800" dirty="0" smtClean="0">
                <a:latin typeface="Times New Roman" pitchFamily="18" charset="0"/>
                <a:cs typeface="Times New Roman" pitchFamily="18" charset="0"/>
              </a:rPr>
              <a:t>della </a:t>
            </a:r>
            <a:r>
              <a:rPr lang="it-IT" sz="2800" b="1" dirty="0" smtClean="0">
                <a:solidFill>
                  <a:srgbClr val="FF0000"/>
                </a:solidFill>
                <a:latin typeface="Times New Roman" pitchFamily="18" charset="0"/>
                <a:cs typeface="Times New Roman" pitchFamily="18" charset="0"/>
              </a:rPr>
              <a:t>compressione</a:t>
            </a:r>
            <a:r>
              <a:rPr lang="it-IT" sz="2800" dirty="0" smtClean="0">
                <a:latin typeface="Times New Roman" pitchFamily="18" charset="0"/>
                <a:cs typeface="Times New Roman" pitchFamily="18" charset="0"/>
              </a:rPr>
              <a:t> avvenuta</a:t>
            </a:r>
            <a:r>
              <a:rPr lang="it-IT" sz="2800" dirty="0">
                <a:latin typeface="Times New Roman" pitchFamily="18" charset="0"/>
                <a:cs typeface="Times New Roman" pitchFamily="18" charset="0"/>
              </a:rPr>
              <a:t>, in quanto si considerano materiale </a:t>
            </a:r>
            <a:r>
              <a:rPr lang="it-IT" sz="2800" dirty="0" smtClean="0">
                <a:latin typeface="Times New Roman" pitchFamily="18" charset="0"/>
                <a:cs typeface="Times New Roman" pitchFamily="18" charset="0"/>
              </a:rPr>
              <a:t>completo </a:t>
            </a:r>
            <a:r>
              <a:rPr lang="it-IT" sz="2800" dirty="0">
                <a:latin typeface="Times New Roman" pitchFamily="18" charset="0"/>
                <a:cs typeface="Times New Roman" pitchFamily="18" charset="0"/>
              </a:rPr>
              <a:t>i pensieri del sogno che vengono portati alla </a:t>
            </a:r>
            <a:r>
              <a:rPr lang="it-IT" sz="2800" dirty="0" smtClean="0">
                <a:latin typeface="Times New Roman" pitchFamily="18" charset="0"/>
                <a:cs typeface="Times New Roman" pitchFamily="18" charset="0"/>
              </a:rPr>
              <a:t>luce,  mentre un ulteriore </a:t>
            </a:r>
            <a:r>
              <a:rPr lang="it-IT" sz="2800" dirty="0">
                <a:latin typeface="Times New Roman" pitchFamily="18" charset="0"/>
                <a:cs typeface="Times New Roman" pitchFamily="18" charset="0"/>
              </a:rPr>
              <a:t>lavoro d'interpretazione può svelarne altri nuovi, </a:t>
            </a:r>
            <a:r>
              <a:rPr lang="it-IT" sz="2800" dirty="0" smtClean="0">
                <a:latin typeface="Times New Roman" pitchFamily="18" charset="0"/>
                <a:cs typeface="Times New Roman" pitchFamily="18" charset="0"/>
              </a:rPr>
              <a:t>celati dietro </a:t>
            </a:r>
            <a:r>
              <a:rPr lang="it-IT" sz="2800" dirty="0">
                <a:latin typeface="Times New Roman" pitchFamily="18" charset="0"/>
                <a:cs typeface="Times New Roman" pitchFamily="18" charset="0"/>
              </a:rPr>
              <a:t>il sogno. Già </a:t>
            </a:r>
            <a:r>
              <a:rPr lang="it-IT" sz="2800" dirty="0" smtClean="0">
                <a:latin typeface="Times New Roman" pitchFamily="18" charset="0"/>
                <a:cs typeface="Times New Roman" pitchFamily="18" charset="0"/>
              </a:rPr>
              <a:t>siamo stati costretti </a:t>
            </a:r>
            <a:r>
              <a:rPr lang="it-IT" sz="2800" dirty="0">
                <a:latin typeface="Times New Roman" pitchFamily="18" charset="0"/>
                <a:cs typeface="Times New Roman" pitchFamily="18" charset="0"/>
              </a:rPr>
              <a:t>a indicare che </a:t>
            </a:r>
            <a:r>
              <a:rPr lang="it-IT" sz="2800" b="1" dirty="0">
                <a:solidFill>
                  <a:srgbClr val="FF0000"/>
                </a:solidFill>
                <a:latin typeface="Times New Roman" pitchFamily="18" charset="0"/>
                <a:cs typeface="Times New Roman" pitchFamily="18" charset="0"/>
              </a:rPr>
              <a:t>non </a:t>
            </a:r>
            <a:r>
              <a:rPr lang="it-IT" sz="2800" b="1" dirty="0" smtClean="0">
                <a:solidFill>
                  <a:srgbClr val="FF0000"/>
                </a:solidFill>
                <a:latin typeface="Times New Roman" pitchFamily="18" charset="0"/>
                <a:cs typeface="Times New Roman" pitchFamily="18" charset="0"/>
              </a:rPr>
              <a:t>si è veramente mai </a:t>
            </a:r>
            <a:r>
              <a:rPr lang="it-IT" sz="2800" b="1" dirty="0">
                <a:solidFill>
                  <a:srgbClr val="FF0000"/>
                </a:solidFill>
                <a:latin typeface="Times New Roman" pitchFamily="18" charset="0"/>
                <a:cs typeface="Times New Roman" pitchFamily="18" charset="0"/>
              </a:rPr>
              <a:t>certi di aver interpretato </a:t>
            </a:r>
            <a:r>
              <a:rPr lang="it-IT" sz="2800" dirty="0">
                <a:latin typeface="Times New Roman" pitchFamily="18" charset="0"/>
                <a:cs typeface="Times New Roman" pitchFamily="18" charset="0"/>
              </a:rPr>
              <a:t>fino in fondo un sogno</a:t>
            </a:r>
            <a:r>
              <a:rPr lang="it-IT" sz="2800" dirty="0" smtClean="0">
                <a:latin typeface="Times New Roman" pitchFamily="18" charset="0"/>
                <a:cs typeface="Times New Roman" pitchFamily="18" charset="0"/>
              </a:rPr>
              <a:t>; persino  </a:t>
            </a:r>
            <a:r>
              <a:rPr lang="it-IT" sz="2800" dirty="0">
                <a:latin typeface="Times New Roman" pitchFamily="18" charset="0"/>
                <a:cs typeface="Times New Roman" pitchFamily="18" charset="0"/>
              </a:rPr>
              <a:t>quando la soluzione appare soddisfacente e priva di </a:t>
            </a:r>
            <a:r>
              <a:rPr lang="it-IT" sz="2800" dirty="0" smtClean="0">
                <a:latin typeface="Times New Roman" pitchFamily="18" charset="0"/>
                <a:cs typeface="Times New Roman" pitchFamily="18" charset="0"/>
              </a:rPr>
              <a:t>lacune, rimane </a:t>
            </a:r>
            <a:r>
              <a:rPr lang="it-IT" sz="2800" dirty="0">
                <a:latin typeface="Times New Roman" pitchFamily="18" charset="0"/>
                <a:cs typeface="Times New Roman" pitchFamily="18" charset="0"/>
              </a:rPr>
              <a:t>pur sempre possibile che nello stesso sogno si </a:t>
            </a:r>
            <a:r>
              <a:rPr lang="it-IT" sz="2800" dirty="0" smtClean="0">
                <a:latin typeface="Times New Roman" pitchFamily="18" charset="0"/>
                <a:cs typeface="Times New Roman" pitchFamily="18" charset="0"/>
              </a:rPr>
              <a:t>manifesti qualche </a:t>
            </a:r>
            <a:r>
              <a:rPr lang="it-IT" sz="2800" dirty="0">
                <a:latin typeface="Times New Roman" pitchFamily="18" charset="0"/>
                <a:cs typeface="Times New Roman" pitchFamily="18" charset="0"/>
              </a:rPr>
              <a:t>altro significato. La quota di condensazione è </a:t>
            </a:r>
            <a:r>
              <a:rPr lang="it-IT" sz="2800" dirty="0" smtClean="0">
                <a:latin typeface="Times New Roman" pitchFamily="18" charset="0"/>
                <a:cs typeface="Times New Roman" pitchFamily="18" charset="0"/>
              </a:rPr>
              <a:t>dunque - </a:t>
            </a:r>
            <a:r>
              <a:rPr lang="it-IT" sz="2800" dirty="0">
                <a:latin typeface="Times New Roman" pitchFamily="18" charset="0"/>
                <a:cs typeface="Times New Roman" pitchFamily="18" charset="0"/>
              </a:rPr>
              <a:t>a stretto rigore - </a:t>
            </a:r>
            <a:r>
              <a:rPr lang="it-IT" sz="2800" b="1" dirty="0">
                <a:solidFill>
                  <a:srgbClr val="FF0000"/>
                </a:solidFill>
                <a:latin typeface="Times New Roman" pitchFamily="18" charset="0"/>
                <a:cs typeface="Times New Roman" pitchFamily="18" charset="0"/>
              </a:rPr>
              <a:t>indeterminabile</a:t>
            </a:r>
            <a:r>
              <a:rPr lang="it-IT" sz="2800" dirty="0" smtClean="0">
                <a:latin typeface="Times New Roman" pitchFamily="18" charset="0"/>
                <a:cs typeface="Times New Roman" pitchFamily="18" charset="0"/>
              </a:rPr>
              <a:t>.»</a:t>
            </a:r>
            <a:endParaRPr lang="it-IT" sz="28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199569"/>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1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314059" y="116632"/>
            <a:ext cx="2515882" cy="461665"/>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SPOSTAMENTO</a:t>
            </a:r>
          </a:p>
        </p:txBody>
      </p:sp>
      <p:sp>
        <p:nvSpPr>
          <p:cNvPr id="4" name="CasellaDiTesto 3"/>
          <p:cNvSpPr txBox="1"/>
          <p:nvPr/>
        </p:nvSpPr>
        <p:spPr>
          <a:xfrm>
            <a:off x="594792" y="466130"/>
            <a:ext cx="8064896" cy="5693866"/>
          </a:xfrm>
          <a:prstGeom prst="rect">
            <a:avLst/>
          </a:prstGeom>
          <a:noFill/>
        </p:spPr>
        <p:txBody>
          <a:bodyPr wrap="square" rtlCol="0">
            <a:spAutoFit/>
          </a:bodyPr>
          <a:lstStyle/>
          <a:p>
            <a:pPr algn="just"/>
            <a:r>
              <a:rPr lang="it-IT" sz="2800" dirty="0" smtClean="0">
                <a:latin typeface="Times New Roman" pitchFamily="18" charset="0"/>
                <a:cs typeface="Times New Roman" pitchFamily="18" charset="0"/>
              </a:rPr>
              <a:t>«</a:t>
            </a:r>
            <a:r>
              <a:rPr lang="it-IT" sz="2800" b="1" dirty="0" smtClean="0">
                <a:solidFill>
                  <a:srgbClr val="0000FF"/>
                </a:solidFill>
                <a:latin typeface="Times New Roman" pitchFamily="18" charset="0"/>
                <a:cs typeface="Times New Roman" pitchFamily="18" charset="0"/>
              </a:rPr>
              <a:t>Raccogliendo </a:t>
            </a:r>
            <a:r>
              <a:rPr lang="it-IT" sz="2800" b="1" dirty="0">
                <a:solidFill>
                  <a:srgbClr val="0000FF"/>
                </a:solidFill>
                <a:latin typeface="Times New Roman" pitchFamily="18" charset="0"/>
                <a:cs typeface="Times New Roman" pitchFamily="18" charset="0"/>
              </a:rPr>
              <a:t>gli esempi di condensazione </a:t>
            </a:r>
            <a:r>
              <a:rPr lang="it-IT" sz="2800" dirty="0">
                <a:latin typeface="Times New Roman" pitchFamily="18" charset="0"/>
                <a:cs typeface="Times New Roman" pitchFamily="18" charset="0"/>
              </a:rPr>
              <a:t>del sogno, doveva di </a:t>
            </a:r>
            <a:r>
              <a:rPr lang="it-IT" sz="2800" dirty="0" smtClean="0">
                <a:latin typeface="Times New Roman" pitchFamily="18" charset="0"/>
                <a:cs typeface="Times New Roman" pitchFamily="18" charset="0"/>
              </a:rPr>
              <a:t>già colpirci un’altra </a:t>
            </a:r>
            <a:r>
              <a:rPr lang="it-IT" sz="2800" dirty="0">
                <a:latin typeface="Times New Roman" pitchFamily="18" charset="0"/>
                <a:cs typeface="Times New Roman" pitchFamily="18" charset="0"/>
              </a:rPr>
              <a:t>e probabilmente non meno importante relazione</a:t>
            </a:r>
            <a:r>
              <a:rPr lang="it-IT" sz="2800" dirty="0" smtClean="0">
                <a:latin typeface="Times New Roman" pitchFamily="18" charset="0"/>
                <a:cs typeface="Times New Roman" pitchFamily="18" charset="0"/>
              </a:rPr>
              <a:t>. Abbiamo </a:t>
            </a:r>
            <a:r>
              <a:rPr lang="it-IT" sz="2800" dirty="0">
                <a:latin typeface="Times New Roman" pitchFamily="18" charset="0"/>
                <a:cs typeface="Times New Roman" pitchFamily="18" charset="0"/>
              </a:rPr>
              <a:t>potuto </a:t>
            </a:r>
            <a:r>
              <a:rPr lang="it-IT" sz="2800" dirty="0" smtClean="0">
                <a:latin typeface="Times New Roman" pitchFamily="18" charset="0"/>
                <a:cs typeface="Times New Roman" pitchFamily="18" charset="0"/>
              </a:rPr>
              <a:t>osservare </a:t>
            </a:r>
            <a:r>
              <a:rPr lang="it-IT" sz="2800" dirty="0">
                <a:latin typeface="Times New Roman" pitchFamily="18" charset="0"/>
                <a:cs typeface="Times New Roman" pitchFamily="18" charset="0"/>
              </a:rPr>
              <a:t>che gli elementi, i quali si </a:t>
            </a:r>
            <a:r>
              <a:rPr lang="it-IT" sz="2800" dirty="0" smtClean="0">
                <a:latin typeface="Times New Roman" pitchFamily="18" charset="0"/>
                <a:cs typeface="Times New Roman" pitchFamily="18" charset="0"/>
              </a:rPr>
              <a:t>impongono nel </a:t>
            </a:r>
            <a:r>
              <a:rPr lang="it-IT" sz="2800" dirty="0">
                <a:latin typeface="Times New Roman" pitchFamily="18" charset="0"/>
                <a:cs typeface="Times New Roman" pitchFamily="18" charset="0"/>
              </a:rPr>
              <a:t>contenuto del sogno come componenti essenziali, non </a:t>
            </a:r>
            <a:r>
              <a:rPr lang="it-IT" sz="2800" dirty="0" smtClean="0">
                <a:latin typeface="Times New Roman" pitchFamily="18" charset="0"/>
                <a:cs typeface="Times New Roman" pitchFamily="18" charset="0"/>
              </a:rPr>
              <a:t>svolgono </a:t>
            </a:r>
            <a:r>
              <a:rPr lang="it-IT" sz="2800" dirty="0">
                <a:latin typeface="Times New Roman" pitchFamily="18" charset="0"/>
                <a:cs typeface="Times New Roman" pitchFamily="18" charset="0"/>
              </a:rPr>
              <a:t>affatto la stessa parte nei pensieri del sogno. Come correlato</a:t>
            </a:r>
            <a:r>
              <a:rPr lang="it-IT" sz="2800" dirty="0" smtClean="0">
                <a:latin typeface="Times New Roman" pitchFamily="18" charset="0"/>
                <a:cs typeface="Times New Roman" pitchFamily="18" charset="0"/>
              </a:rPr>
              <a:t>, possiamo </a:t>
            </a:r>
            <a:r>
              <a:rPr lang="it-IT" sz="2800" dirty="0">
                <a:latin typeface="Times New Roman" pitchFamily="18" charset="0"/>
                <a:cs typeface="Times New Roman" pitchFamily="18" charset="0"/>
              </a:rPr>
              <a:t>enunciare la proposizione anche in senso inverso: ciò </a:t>
            </a:r>
            <a:r>
              <a:rPr lang="it-IT" sz="2800" dirty="0" smtClean="0">
                <a:latin typeface="Times New Roman" pitchFamily="18" charset="0"/>
                <a:cs typeface="Times New Roman" pitchFamily="18" charset="0"/>
              </a:rPr>
              <a:t>che nei </a:t>
            </a:r>
            <a:r>
              <a:rPr lang="it-IT" sz="2800" dirty="0">
                <a:latin typeface="Times New Roman" pitchFamily="18" charset="0"/>
                <a:cs typeface="Times New Roman" pitchFamily="18" charset="0"/>
              </a:rPr>
              <a:t>pensieri del sogno è palesemente contenuto essenziale, </a:t>
            </a:r>
            <a:r>
              <a:rPr lang="it-IT" sz="2800" dirty="0" smtClean="0">
                <a:latin typeface="Times New Roman" pitchFamily="18" charset="0"/>
                <a:cs typeface="Times New Roman" pitchFamily="18" charset="0"/>
              </a:rPr>
              <a:t>non viene necessariamente </a:t>
            </a:r>
            <a:r>
              <a:rPr lang="it-IT" sz="2800" dirty="0">
                <a:latin typeface="Times New Roman" pitchFamily="18" charset="0"/>
                <a:cs typeface="Times New Roman" pitchFamily="18" charset="0"/>
              </a:rPr>
              <a:t>rappresentato nel sogno. </a:t>
            </a:r>
            <a:r>
              <a:rPr lang="it-IT" sz="2800" b="1" dirty="0" smtClean="0">
                <a:solidFill>
                  <a:srgbClr val="FF0000"/>
                </a:solidFill>
                <a:latin typeface="Times New Roman" pitchFamily="18" charset="0"/>
                <a:cs typeface="Times New Roman" pitchFamily="18" charset="0"/>
              </a:rPr>
              <a:t>Il </a:t>
            </a:r>
            <a:r>
              <a:rPr lang="it-IT" sz="2800" b="1" dirty="0">
                <a:solidFill>
                  <a:srgbClr val="FF0000"/>
                </a:solidFill>
                <a:latin typeface="Times New Roman" pitchFamily="18" charset="0"/>
                <a:cs typeface="Times New Roman" pitchFamily="18" charset="0"/>
              </a:rPr>
              <a:t>sogno è per </a:t>
            </a:r>
            <a:r>
              <a:rPr lang="it-IT" sz="2800" b="1" dirty="0" smtClean="0">
                <a:solidFill>
                  <a:srgbClr val="FF0000"/>
                </a:solidFill>
                <a:latin typeface="Times New Roman" pitchFamily="18" charset="0"/>
                <a:cs typeface="Times New Roman" pitchFamily="18" charset="0"/>
              </a:rPr>
              <a:t>cosi dire </a:t>
            </a:r>
            <a:r>
              <a:rPr lang="it-IT" sz="2800" b="1" dirty="0">
                <a:solidFill>
                  <a:srgbClr val="FF0000"/>
                </a:solidFill>
                <a:latin typeface="Times New Roman" pitchFamily="18" charset="0"/>
                <a:cs typeface="Times New Roman" pitchFamily="18" charset="0"/>
              </a:rPr>
              <a:t>diversamente centrato</a:t>
            </a:r>
            <a:r>
              <a:rPr lang="it-IT" sz="2800" dirty="0">
                <a:latin typeface="Times New Roman" pitchFamily="18" charset="0"/>
                <a:cs typeface="Times New Roman" pitchFamily="18" charset="0"/>
              </a:rPr>
              <a:t>: il suo contenuto è imperniato su </a:t>
            </a:r>
            <a:r>
              <a:rPr lang="it-IT" sz="2800" dirty="0" smtClean="0">
                <a:latin typeface="Times New Roman" pitchFamily="18" charset="0"/>
                <a:cs typeface="Times New Roman" pitchFamily="18" charset="0"/>
              </a:rPr>
              <a:t>altri elementi</a:t>
            </a:r>
            <a:r>
              <a:rPr lang="it-IT" sz="2800" dirty="0">
                <a:latin typeface="Times New Roman" pitchFamily="18" charset="0"/>
                <a:cs typeface="Times New Roman" pitchFamily="18" charset="0"/>
              </a:rPr>
              <a:t>, diversi dai pensieri del sogno. Cosi per </a:t>
            </a:r>
            <a:r>
              <a:rPr lang="it-IT" sz="2800" dirty="0" smtClean="0">
                <a:latin typeface="Times New Roman" pitchFamily="18" charset="0"/>
                <a:cs typeface="Times New Roman" pitchFamily="18" charset="0"/>
              </a:rPr>
              <a:t>esempio (...)»</a:t>
            </a:r>
            <a:endParaRPr lang="it-IT" sz="28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251" y="6264101"/>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9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59875" y="3573016"/>
            <a:ext cx="6179769" cy="2677656"/>
          </a:xfrm>
          <a:prstGeom prst="rect">
            <a:avLst/>
          </a:prstGeom>
          <a:noFill/>
        </p:spPr>
        <p:txBody>
          <a:bodyPr wrap="none" rtlCol="0">
            <a:spAutoFit/>
          </a:bodyPr>
          <a:lstStyle/>
          <a:p>
            <a:pPr algn="ctr"/>
            <a:r>
              <a:rPr lang="it-IT" sz="2800" dirty="0" smtClean="0"/>
              <a:t>BUONA LETTURA.</a:t>
            </a:r>
          </a:p>
          <a:p>
            <a:pPr algn="ctr"/>
            <a:r>
              <a:rPr lang="it-IT" sz="2800" dirty="0" smtClean="0"/>
              <a:t>UNA POCO DI PAZIENZA ALL’INIZIO</a:t>
            </a:r>
          </a:p>
          <a:p>
            <a:pPr algn="ctr"/>
            <a:r>
              <a:rPr lang="it-IT" sz="2800" dirty="0" smtClean="0"/>
              <a:t> TROVERETE POI</a:t>
            </a:r>
          </a:p>
          <a:p>
            <a:pPr algn="ctr"/>
            <a:r>
              <a:rPr lang="it-IT" sz="2800" dirty="0" smtClean="0"/>
              <a:t>TUTTO FACILE</a:t>
            </a:r>
          </a:p>
          <a:p>
            <a:pPr algn="ctr"/>
            <a:endParaRPr lang="it-IT" sz="2800" dirty="0" smtClean="0"/>
          </a:p>
          <a:p>
            <a:pPr algn="ctr"/>
            <a:r>
              <a:rPr lang="it-IT" sz="2800" dirty="0"/>
              <a:t>A</a:t>
            </a:r>
            <a:r>
              <a:rPr lang="it-IT" sz="2800" dirty="0" smtClean="0"/>
              <a:t>LESSANDRO</a:t>
            </a:r>
            <a:endParaRPr lang="it-IT" sz="2800" dirty="0"/>
          </a:p>
        </p:txBody>
      </p:sp>
      <p:sp>
        <p:nvSpPr>
          <p:cNvPr id="3" name="CasellaDiTesto 2"/>
          <p:cNvSpPr txBox="1"/>
          <p:nvPr/>
        </p:nvSpPr>
        <p:spPr>
          <a:xfrm>
            <a:off x="682836" y="332656"/>
            <a:ext cx="7733848" cy="2677656"/>
          </a:xfrm>
          <a:prstGeom prst="rect">
            <a:avLst/>
          </a:prstGeom>
          <a:noFill/>
        </p:spPr>
        <p:txBody>
          <a:bodyPr wrap="none" rtlCol="0">
            <a:spAutoFit/>
          </a:bodyPr>
          <a:lstStyle/>
          <a:p>
            <a:pPr algn="ctr"/>
            <a:r>
              <a:rPr lang="it-IT" sz="2400" b="1" dirty="0" smtClean="0">
                <a:solidFill>
                  <a:srgbClr val="0000FF"/>
                </a:solidFill>
              </a:rPr>
              <a:t>ANCHE IN QUESTA DISPENSA</a:t>
            </a:r>
          </a:p>
          <a:p>
            <a:pPr algn="ctr"/>
            <a:r>
              <a:rPr lang="it-IT" sz="2400" b="1" dirty="0" smtClean="0">
                <a:solidFill>
                  <a:srgbClr val="0000FF"/>
                </a:solidFill>
              </a:rPr>
              <a:t> I TESTI VERRANNO PRESENTATI NON A PAGINA COMPLETA </a:t>
            </a:r>
          </a:p>
          <a:p>
            <a:pPr algn="ctr"/>
            <a:r>
              <a:rPr lang="it-IT" sz="2400" b="1" dirty="0" smtClean="0">
                <a:solidFill>
                  <a:srgbClr val="0000FF"/>
                </a:solidFill>
              </a:rPr>
              <a:t>MA PER SINGOLI PARAGRAFI.</a:t>
            </a:r>
          </a:p>
          <a:p>
            <a:pPr algn="ctr"/>
            <a:r>
              <a:rPr lang="it-IT" sz="2400" b="1" dirty="0" smtClean="0">
                <a:solidFill>
                  <a:srgbClr val="0000FF"/>
                </a:solidFill>
              </a:rPr>
              <a:t>SARETE VOI A RICHIAMARE IL PARAGRAFO SUCCESSIVO</a:t>
            </a:r>
          </a:p>
          <a:p>
            <a:pPr algn="ctr"/>
            <a:r>
              <a:rPr lang="it-IT" sz="2400" b="1" dirty="0" smtClean="0">
                <a:solidFill>
                  <a:srgbClr val="0000FF"/>
                </a:solidFill>
              </a:rPr>
              <a:t>CON UN CLIK DEL MAUS</a:t>
            </a:r>
          </a:p>
          <a:p>
            <a:pPr algn="ctr"/>
            <a:r>
              <a:rPr lang="it-IT" sz="2400" b="1" dirty="0" smtClean="0">
                <a:solidFill>
                  <a:srgbClr val="0000FF"/>
                </a:solidFill>
              </a:rPr>
              <a:t>CIO’ RENDERA’ PIU’ PIACEVOLE LA LETTURA</a:t>
            </a:r>
          </a:p>
          <a:p>
            <a:pPr algn="ctr"/>
            <a:r>
              <a:rPr lang="it-IT" sz="2400" b="1" dirty="0" smtClean="0">
                <a:solidFill>
                  <a:srgbClr val="FF0000"/>
                </a:solidFill>
              </a:rPr>
              <a:t>PROVATE ORA SU QUESTA PAGINA</a:t>
            </a:r>
            <a:endParaRPr lang="it-IT" sz="2400" b="1" dirty="0">
              <a:solidFill>
                <a:srgbClr val="FF0000"/>
              </a:solidFill>
            </a:endParaRPr>
          </a:p>
        </p:txBody>
      </p:sp>
    </p:spTree>
    <p:extLst>
      <p:ext uri="{BB962C8B-B14F-4D97-AF65-F5344CB8AC3E}">
        <p14:creationId xmlns:p14="http://schemas.microsoft.com/office/powerpoint/2010/main" val="369298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334969" y="91264"/>
            <a:ext cx="2515882" cy="461665"/>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SPOSTAMENTO</a:t>
            </a:r>
          </a:p>
        </p:txBody>
      </p:sp>
      <p:sp>
        <p:nvSpPr>
          <p:cNvPr id="5" name="CasellaDiTesto 4"/>
          <p:cNvSpPr txBox="1"/>
          <p:nvPr/>
        </p:nvSpPr>
        <p:spPr>
          <a:xfrm>
            <a:off x="253954" y="552929"/>
            <a:ext cx="8568952" cy="5693866"/>
          </a:xfrm>
          <a:prstGeom prst="rect">
            <a:avLst/>
          </a:prstGeom>
          <a:noFill/>
        </p:spPr>
        <p:txBody>
          <a:bodyPr wrap="square" rtlCol="0">
            <a:spAutoFit/>
          </a:bodyPr>
          <a:lstStyle/>
          <a:p>
            <a:pPr algn="just"/>
            <a:r>
              <a:rPr lang="it-IT" sz="2600" dirty="0" smtClean="0">
                <a:latin typeface="Times New Roman" pitchFamily="18" charset="0"/>
                <a:cs typeface="Times New Roman" pitchFamily="18" charset="0"/>
              </a:rPr>
              <a:t>«</a:t>
            </a:r>
            <a:r>
              <a:rPr lang="it-IT" sz="2600" b="1" dirty="0" smtClean="0">
                <a:solidFill>
                  <a:srgbClr val="0000FF"/>
                </a:solidFill>
                <a:latin typeface="Times New Roman" pitchFamily="18" charset="0"/>
                <a:cs typeface="Times New Roman" pitchFamily="18" charset="0"/>
              </a:rPr>
              <a:t>Viene </a:t>
            </a:r>
            <a:r>
              <a:rPr lang="it-IT" sz="2600" b="1" dirty="0">
                <a:solidFill>
                  <a:srgbClr val="0000FF"/>
                </a:solidFill>
                <a:latin typeface="Times New Roman" pitchFamily="18" charset="0"/>
                <a:cs typeface="Times New Roman" pitchFamily="18" charset="0"/>
              </a:rPr>
              <a:t>ora fatto di pensare </a:t>
            </a:r>
            <a:r>
              <a:rPr lang="it-IT" sz="2600" dirty="0">
                <a:latin typeface="Times New Roman" pitchFamily="18" charset="0"/>
                <a:cs typeface="Times New Roman" pitchFamily="18" charset="0"/>
              </a:rPr>
              <a:t>che nel lavoro onirico si </a:t>
            </a:r>
            <a:r>
              <a:rPr lang="it-IT" sz="2600" dirty="0" smtClean="0">
                <a:latin typeface="Times New Roman" pitchFamily="18" charset="0"/>
                <a:cs typeface="Times New Roman" pitchFamily="18" charset="0"/>
              </a:rPr>
              <a:t>manifesti </a:t>
            </a:r>
            <a:r>
              <a:rPr lang="it-IT" sz="2600" b="1" dirty="0" smtClean="0">
                <a:solidFill>
                  <a:srgbClr val="FF0000"/>
                </a:solidFill>
                <a:latin typeface="Times New Roman" pitchFamily="18" charset="0"/>
                <a:cs typeface="Times New Roman" pitchFamily="18" charset="0"/>
              </a:rPr>
              <a:t>una </a:t>
            </a:r>
            <a:r>
              <a:rPr lang="it-IT" sz="2600" b="1" dirty="0">
                <a:solidFill>
                  <a:srgbClr val="FF0000"/>
                </a:solidFill>
                <a:latin typeface="Times New Roman" pitchFamily="18" charset="0"/>
                <a:cs typeface="Times New Roman" pitchFamily="18" charset="0"/>
              </a:rPr>
              <a:t>forza psichica </a:t>
            </a:r>
            <a:r>
              <a:rPr lang="it-IT" sz="2600" dirty="0">
                <a:latin typeface="Times New Roman" pitchFamily="18" charset="0"/>
                <a:cs typeface="Times New Roman" pitchFamily="18" charset="0"/>
              </a:rPr>
              <a:t>che da un </a:t>
            </a:r>
            <a:r>
              <a:rPr lang="it-IT" sz="2600" dirty="0" smtClean="0">
                <a:latin typeface="Times New Roman" pitchFamily="18" charset="0"/>
                <a:cs typeface="Times New Roman" pitchFamily="18" charset="0"/>
              </a:rPr>
              <a:t>lato </a:t>
            </a:r>
            <a:r>
              <a:rPr lang="it-IT" sz="2600" dirty="0">
                <a:latin typeface="Times New Roman" pitchFamily="18" charset="0"/>
                <a:cs typeface="Times New Roman" pitchFamily="18" charset="0"/>
              </a:rPr>
              <a:t>spoglia della loro intensità </a:t>
            </a:r>
            <a:r>
              <a:rPr lang="it-IT" sz="2600" dirty="0" smtClean="0">
                <a:latin typeface="Times New Roman" pitchFamily="18" charset="0"/>
                <a:cs typeface="Times New Roman" pitchFamily="18" charset="0"/>
              </a:rPr>
              <a:t>gli elementi </a:t>
            </a:r>
            <a:r>
              <a:rPr lang="it-IT" sz="2600" dirty="0">
                <a:latin typeface="Times New Roman" pitchFamily="18" charset="0"/>
                <a:cs typeface="Times New Roman" pitchFamily="18" charset="0"/>
              </a:rPr>
              <a:t>dotati di alto valore psichico e dall'altro crea, dagli </a:t>
            </a:r>
            <a:r>
              <a:rPr lang="it-IT" sz="2600" dirty="0" smtClean="0">
                <a:latin typeface="Times New Roman" pitchFamily="18" charset="0"/>
                <a:cs typeface="Times New Roman" pitchFamily="18" charset="0"/>
              </a:rPr>
              <a:t>elementi </a:t>
            </a:r>
            <a:r>
              <a:rPr lang="it-IT" sz="2600" dirty="0">
                <a:latin typeface="Times New Roman" pitchFamily="18" charset="0"/>
                <a:cs typeface="Times New Roman" pitchFamily="18" charset="0"/>
              </a:rPr>
              <a:t>di minor valore, mediante la </a:t>
            </a:r>
            <a:r>
              <a:rPr lang="it-IT" sz="2600" b="1" dirty="0" err="1">
                <a:solidFill>
                  <a:srgbClr val="FF0000"/>
                </a:solidFill>
                <a:latin typeface="Times New Roman" pitchFamily="18" charset="0"/>
                <a:cs typeface="Times New Roman" pitchFamily="18" charset="0"/>
              </a:rPr>
              <a:t>sovradeterminazione</a:t>
            </a:r>
            <a:r>
              <a:rPr lang="it-IT" sz="2600" dirty="0">
                <a:latin typeface="Times New Roman" pitchFamily="18" charset="0"/>
                <a:cs typeface="Times New Roman" pitchFamily="18" charset="0"/>
              </a:rPr>
              <a:t>, nuovi </a:t>
            </a:r>
            <a:r>
              <a:rPr lang="it-IT" sz="2600" dirty="0" smtClean="0">
                <a:latin typeface="Times New Roman" pitchFamily="18" charset="0"/>
                <a:cs typeface="Times New Roman" pitchFamily="18" charset="0"/>
              </a:rPr>
              <a:t>valori </a:t>
            </a:r>
            <a:r>
              <a:rPr lang="it-IT" sz="2600" dirty="0">
                <a:latin typeface="Times New Roman" pitchFamily="18" charset="0"/>
                <a:cs typeface="Times New Roman" pitchFamily="18" charset="0"/>
              </a:rPr>
              <a:t>che giungono poi nel contenuto del sogno. Se le cose </a:t>
            </a:r>
            <a:r>
              <a:rPr lang="it-IT" sz="2600" dirty="0" smtClean="0">
                <a:latin typeface="Times New Roman" pitchFamily="18" charset="0"/>
                <a:cs typeface="Times New Roman" pitchFamily="18" charset="0"/>
              </a:rPr>
              <a:t>stanno in </a:t>
            </a:r>
            <a:r>
              <a:rPr lang="it-IT" sz="2600" dirty="0">
                <a:latin typeface="Times New Roman" pitchFamily="18" charset="0"/>
                <a:cs typeface="Times New Roman" pitchFamily="18" charset="0"/>
              </a:rPr>
              <a:t>questo modo, nella formazione del sogno hanno luogo una </a:t>
            </a:r>
            <a:r>
              <a:rPr lang="it-IT" sz="2600" b="1" dirty="0" smtClean="0">
                <a:solidFill>
                  <a:srgbClr val="FF0000"/>
                </a:solidFill>
                <a:latin typeface="Times New Roman" pitchFamily="18" charset="0"/>
                <a:cs typeface="Times New Roman" pitchFamily="18" charset="0"/>
              </a:rPr>
              <a:t>traslazione </a:t>
            </a:r>
            <a:r>
              <a:rPr lang="it-IT" sz="2600" b="1" dirty="0">
                <a:solidFill>
                  <a:srgbClr val="FF0000"/>
                </a:solidFill>
                <a:latin typeface="Times New Roman" pitchFamily="18" charset="0"/>
                <a:cs typeface="Times New Roman" pitchFamily="18" charset="0"/>
              </a:rPr>
              <a:t>e uno spostamento</a:t>
            </a:r>
            <a:r>
              <a:rPr lang="it-IT" sz="2600" dirty="0">
                <a:latin typeface="Times New Roman" pitchFamily="18" charset="0"/>
                <a:cs typeface="Times New Roman" pitchFamily="18" charset="0"/>
              </a:rPr>
              <a:t> </a:t>
            </a:r>
            <a:r>
              <a:rPr lang="it-IT" sz="2600" b="1" dirty="0">
                <a:solidFill>
                  <a:srgbClr val="FF0000"/>
                </a:solidFill>
                <a:latin typeface="Times New Roman" pitchFamily="18" charset="0"/>
                <a:cs typeface="Times New Roman" pitchFamily="18" charset="0"/>
              </a:rPr>
              <a:t>delle intensità psichiche dei singoli </a:t>
            </a:r>
            <a:r>
              <a:rPr lang="it-IT" sz="2600" b="1" dirty="0" smtClean="0">
                <a:solidFill>
                  <a:srgbClr val="FF0000"/>
                </a:solidFill>
                <a:latin typeface="Times New Roman" pitchFamily="18" charset="0"/>
                <a:cs typeface="Times New Roman" pitchFamily="18" charset="0"/>
              </a:rPr>
              <a:t>elementi</a:t>
            </a:r>
            <a:r>
              <a:rPr lang="it-IT" sz="2600" dirty="0">
                <a:latin typeface="Times New Roman" pitchFamily="18" charset="0"/>
                <a:cs typeface="Times New Roman" pitchFamily="18" charset="0"/>
              </a:rPr>
              <a:t>, donde deriva la differenza di testo esistente tra </a:t>
            </a:r>
            <a:r>
              <a:rPr lang="it-IT" sz="2600" dirty="0" smtClean="0">
                <a:latin typeface="Times New Roman" pitchFamily="18" charset="0"/>
                <a:cs typeface="Times New Roman" pitchFamily="18" charset="0"/>
              </a:rPr>
              <a:t>contenuto e </a:t>
            </a:r>
            <a:r>
              <a:rPr lang="it-IT" sz="2600" dirty="0">
                <a:latin typeface="Times New Roman" pitchFamily="18" charset="0"/>
                <a:cs typeface="Times New Roman" pitchFamily="18" charset="0"/>
              </a:rPr>
              <a:t>pensieri del sogno. Il processo che qui supponiamo è </a:t>
            </a:r>
            <a:r>
              <a:rPr lang="it-IT" sz="2600" dirty="0" smtClean="0">
                <a:latin typeface="Times New Roman" pitchFamily="18" charset="0"/>
                <a:cs typeface="Times New Roman" pitchFamily="18" charset="0"/>
              </a:rPr>
              <a:t>addirittura la </a:t>
            </a:r>
            <a:r>
              <a:rPr lang="it-IT" sz="2600" dirty="0">
                <a:latin typeface="Times New Roman" pitchFamily="18" charset="0"/>
                <a:cs typeface="Times New Roman" pitchFamily="18" charset="0"/>
              </a:rPr>
              <a:t>parte essenziale del lavoro onirico: esso merita il nome di </a:t>
            </a:r>
            <a:r>
              <a:rPr lang="it-IT" sz="2600" b="1" dirty="0" smtClean="0">
                <a:solidFill>
                  <a:srgbClr val="FF0000"/>
                </a:solidFill>
                <a:latin typeface="Times New Roman" pitchFamily="18" charset="0"/>
                <a:cs typeface="Times New Roman" pitchFamily="18" charset="0"/>
              </a:rPr>
              <a:t>spostamento onirico</a:t>
            </a:r>
            <a:r>
              <a:rPr lang="it-IT" sz="2600" dirty="0">
                <a:latin typeface="Times New Roman" pitchFamily="18" charset="0"/>
                <a:cs typeface="Times New Roman" pitchFamily="18" charset="0"/>
              </a:rPr>
              <a:t>. </a:t>
            </a:r>
            <a:r>
              <a:rPr lang="it-IT" sz="2600" b="1" dirty="0">
                <a:solidFill>
                  <a:srgbClr val="FF0000"/>
                </a:solidFill>
                <a:latin typeface="Times New Roman" pitchFamily="18" charset="0"/>
                <a:cs typeface="Times New Roman" pitchFamily="18" charset="0"/>
              </a:rPr>
              <a:t>Spostamento e condensazione sono i due </a:t>
            </a:r>
            <a:r>
              <a:rPr lang="it-IT" sz="2600" b="1" dirty="0" smtClean="0">
                <a:solidFill>
                  <a:srgbClr val="FF0000"/>
                </a:solidFill>
                <a:latin typeface="Times New Roman" pitchFamily="18" charset="0"/>
                <a:cs typeface="Times New Roman" pitchFamily="18" charset="0"/>
              </a:rPr>
              <a:t>artefici alla </a:t>
            </a:r>
            <a:r>
              <a:rPr lang="it-IT" sz="2600" b="1" dirty="0">
                <a:solidFill>
                  <a:srgbClr val="FF0000"/>
                </a:solidFill>
                <a:latin typeface="Times New Roman" pitchFamily="18" charset="0"/>
                <a:cs typeface="Times New Roman" pitchFamily="18" charset="0"/>
              </a:rPr>
              <a:t>cui attività possiamo principalmente attribuire la </a:t>
            </a:r>
            <a:r>
              <a:rPr lang="it-IT" sz="2600" b="1" dirty="0" smtClean="0">
                <a:solidFill>
                  <a:srgbClr val="FF0000"/>
                </a:solidFill>
                <a:latin typeface="Times New Roman" pitchFamily="18" charset="0"/>
                <a:cs typeface="Times New Roman" pitchFamily="18" charset="0"/>
              </a:rPr>
              <a:t>configurazione </a:t>
            </a:r>
            <a:r>
              <a:rPr lang="it-IT" sz="2600" b="1" dirty="0">
                <a:solidFill>
                  <a:srgbClr val="FF0000"/>
                </a:solidFill>
                <a:latin typeface="Times New Roman" pitchFamily="18" charset="0"/>
                <a:cs typeface="Times New Roman" pitchFamily="18" charset="0"/>
              </a:rPr>
              <a:t>del sogno</a:t>
            </a:r>
            <a:r>
              <a:rPr lang="it-IT" sz="2600" b="1" dirty="0" smtClean="0">
                <a:solidFill>
                  <a:srgbClr val="FF0000"/>
                </a:solidFill>
                <a:latin typeface="Times New Roman" pitchFamily="18" charset="0"/>
                <a:cs typeface="Times New Roman" pitchFamily="18" charset="0"/>
              </a:rPr>
              <a:t>.»</a:t>
            </a:r>
            <a:endParaRPr lang="it-IT" sz="2600" b="1" dirty="0">
              <a:solidFill>
                <a:srgbClr val="FF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251" y="6264101"/>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6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05619" y="332656"/>
            <a:ext cx="8496944" cy="6494085"/>
          </a:xfrm>
          <a:prstGeom prst="rect">
            <a:avLst/>
          </a:prstGeom>
          <a:noFill/>
        </p:spPr>
        <p:txBody>
          <a:bodyPr wrap="square" rtlCol="0">
            <a:spAutoFit/>
          </a:bodyPr>
          <a:lstStyle/>
          <a:p>
            <a:pPr algn="just"/>
            <a:r>
              <a:rPr lang="it-IT" sz="2500" dirty="0" smtClean="0">
                <a:latin typeface="Times New Roman" pitchFamily="18" charset="0"/>
                <a:cs typeface="Times New Roman" pitchFamily="18" charset="0"/>
              </a:rPr>
              <a:t>«</a:t>
            </a:r>
            <a:r>
              <a:rPr lang="it-IT" sz="2500" b="1" dirty="0" smtClean="0">
                <a:solidFill>
                  <a:srgbClr val="0000FF"/>
                </a:solidFill>
                <a:latin typeface="Times New Roman" pitchFamily="18" charset="0"/>
                <a:cs typeface="Times New Roman" pitchFamily="18" charset="0"/>
              </a:rPr>
              <a:t>Ma </a:t>
            </a:r>
            <a:r>
              <a:rPr lang="it-IT" sz="2500" b="1" dirty="0">
                <a:solidFill>
                  <a:srgbClr val="0000FF"/>
                </a:solidFill>
                <a:latin typeface="Times New Roman" pitchFamily="18" charset="0"/>
                <a:cs typeface="Times New Roman" pitchFamily="18" charset="0"/>
              </a:rPr>
              <a:t>la deformazione onirica </a:t>
            </a:r>
            <a:r>
              <a:rPr lang="it-IT" sz="2500" dirty="0">
                <a:latin typeface="Times New Roman" pitchFamily="18" charset="0"/>
                <a:cs typeface="Times New Roman" pitchFamily="18" charset="0"/>
              </a:rPr>
              <a:t>ci è ormai nota; l'abbiamo </a:t>
            </a:r>
            <a:r>
              <a:rPr lang="it-IT" sz="2500" dirty="0" smtClean="0">
                <a:latin typeface="Times New Roman" pitchFamily="18" charset="0"/>
                <a:cs typeface="Times New Roman" pitchFamily="18" charset="0"/>
              </a:rPr>
              <a:t>ricondotta alla </a:t>
            </a:r>
            <a:r>
              <a:rPr lang="it-IT" sz="2500" b="1" dirty="0">
                <a:solidFill>
                  <a:srgbClr val="FF0000"/>
                </a:solidFill>
                <a:latin typeface="Times New Roman" pitchFamily="18" charset="0"/>
                <a:cs typeface="Times New Roman" pitchFamily="18" charset="0"/>
              </a:rPr>
              <a:t>censura,</a:t>
            </a:r>
            <a:r>
              <a:rPr lang="it-IT" sz="2500" dirty="0">
                <a:latin typeface="Times New Roman" pitchFamily="18" charset="0"/>
                <a:cs typeface="Times New Roman" pitchFamily="18" charset="0"/>
              </a:rPr>
              <a:t> esercitata, nella vita del pensiero, da un'istanza </a:t>
            </a:r>
            <a:r>
              <a:rPr lang="it-IT" sz="2500" dirty="0" smtClean="0">
                <a:latin typeface="Times New Roman" pitchFamily="18" charset="0"/>
                <a:cs typeface="Times New Roman" pitchFamily="18" charset="0"/>
              </a:rPr>
              <a:t>psichica </a:t>
            </a:r>
            <a:r>
              <a:rPr lang="it-IT" sz="2500" dirty="0">
                <a:latin typeface="Times New Roman" pitchFamily="18" charset="0"/>
                <a:cs typeface="Times New Roman" pitchFamily="18" charset="0"/>
              </a:rPr>
              <a:t>nei confronti dell'altra. Lo spostamento onirico è uno </a:t>
            </a:r>
            <a:r>
              <a:rPr lang="it-IT" sz="2500" dirty="0" smtClean="0">
                <a:latin typeface="Times New Roman" pitchFamily="18" charset="0"/>
                <a:cs typeface="Times New Roman" pitchFamily="18" charset="0"/>
              </a:rPr>
              <a:t>dei mezzi </a:t>
            </a:r>
            <a:r>
              <a:rPr lang="it-IT" sz="2500" dirty="0">
                <a:latin typeface="Times New Roman" pitchFamily="18" charset="0"/>
                <a:cs typeface="Times New Roman" pitchFamily="18" charset="0"/>
              </a:rPr>
              <a:t>capitali per raggiungere </a:t>
            </a:r>
            <a:r>
              <a:rPr lang="it-IT" sz="2500" dirty="0" smtClean="0">
                <a:latin typeface="Times New Roman" pitchFamily="18" charset="0"/>
                <a:cs typeface="Times New Roman" pitchFamily="18" charset="0"/>
              </a:rPr>
              <a:t>questa deformazione. </a:t>
            </a:r>
            <a:r>
              <a:rPr lang="it-IT" sz="2500" i="1" dirty="0" err="1" smtClean="0">
                <a:latin typeface="Times New Roman" pitchFamily="18" charset="0"/>
                <a:cs typeface="Times New Roman" pitchFamily="18" charset="0"/>
              </a:rPr>
              <a:t>Is</a:t>
            </a:r>
            <a:r>
              <a:rPr lang="it-IT" sz="2500" i="1" dirty="0" smtClean="0">
                <a:latin typeface="Times New Roman" pitchFamily="18" charset="0"/>
                <a:cs typeface="Times New Roman" pitchFamily="18" charset="0"/>
              </a:rPr>
              <a:t> </a:t>
            </a:r>
            <a:r>
              <a:rPr lang="it-IT" sz="2500" i="1" dirty="0" err="1" smtClean="0">
                <a:latin typeface="Times New Roman" pitchFamily="18" charset="0"/>
                <a:cs typeface="Times New Roman" pitchFamily="18" charset="0"/>
              </a:rPr>
              <a:t>fecit</a:t>
            </a:r>
            <a:r>
              <a:rPr lang="it-IT" sz="2500" i="1" dirty="0">
                <a:latin typeface="Times New Roman" pitchFamily="18" charset="0"/>
                <a:cs typeface="Times New Roman" pitchFamily="18" charset="0"/>
              </a:rPr>
              <a:t>, </a:t>
            </a:r>
            <a:r>
              <a:rPr lang="it-IT" sz="2500" i="1" dirty="0" smtClean="0">
                <a:latin typeface="Times New Roman" pitchFamily="18" charset="0"/>
                <a:cs typeface="Times New Roman" pitchFamily="18" charset="0"/>
              </a:rPr>
              <a:t>cui </a:t>
            </a:r>
            <a:r>
              <a:rPr lang="it-IT" sz="2500" i="1" dirty="0" err="1" smtClean="0">
                <a:latin typeface="Times New Roman" pitchFamily="18" charset="0"/>
                <a:cs typeface="Times New Roman" pitchFamily="18" charset="0"/>
              </a:rPr>
              <a:t>profuit</a:t>
            </a:r>
            <a:r>
              <a:rPr lang="it-IT" sz="2500" dirty="0" smtClean="0">
                <a:latin typeface="Times New Roman" pitchFamily="18" charset="0"/>
                <a:cs typeface="Times New Roman" pitchFamily="18" charset="0"/>
              </a:rPr>
              <a:t>. </a:t>
            </a:r>
            <a:r>
              <a:rPr lang="it-IT" sz="2500" dirty="0">
                <a:latin typeface="Times New Roman" pitchFamily="18" charset="0"/>
                <a:cs typeface="Times New Roman" pitchFamily="18" charset="0"/>
              </a:rPr>
              <a:t>Possiamo supporre che lo spostamento onirico si attui </a:t>
            </a:r>
            <a:r>
              <a:rPr lang="it-IT" sz="2500" dirty="0" smtClean="0">
                <a:latin typeface="Times New Roman" pitchFamily="18" charset="0"/>
                <a:cs typeface="Times New Roman" pitchFamily="18" charset="0"/>
              </a:rPr>
              <a:t>per influsso </a:t>
            </a:r>
            <a:r>
              <a:rPr lang="it-IT" sz="2500" dirty="0">
                <a:latin typeface="Times New Roman" pitchFamily="18" charset="0"/>
                <a:cs typeface="Times New Roman" pitchFamily="18" charset="0"/>
              </a:rPr>
              <a:t>di quella censura, la difesa </a:t>
            </a:r>
            <a:r>
              <a:rPr lang="it-IT" sz="2500" dirty="0" smtClean="0">
                <a:latin typeface="Times New Roman" pitchFamily="18" charset="0"/>
                <a:cs typeface="Times New Roman" pitchFamily="18" charset="0"/>
              </a:rPr>
              <a:t>endopsichica. In </a:t>
            </a:r>
            <a:r>
              <a:rPr lang="it-IT" sz="2500" dirty="0">
                <a:latin typeface="Times New Roman" pitchFamily="18" charset="0"/>
                <a:cs typeface="Times New Roman" pitchFamily="18" charset="0"/>
              </a:rPr>
              <a:t>che modo </a:t>
            </a:r>
            <a:r>
              <a:rPr lang="it-IT" sz="2500" dirty="0" smtClean="0">
                <a:latin typeface="Times New Roman" pitchFamily="18" charset="0"/>
                <a:cs typeface="Times New Roman" pitchFamily="18" charset="0"/>
              </a:rPr>
              <a:t>si innestino l’uno </a:t>
            </a:r>
            <a:r>
              <a:rPr lang="it-IT" sz="2500" dirty="0">
                <a:latin typeface="Times New Roman" pitchFamily="18" charset="0"/>
                <a:cs typeface="Times New Roman" pitchFamily="18" charset="0"/>
              </a:rPr>
              <a:t>nell'altro i momenti dello </a:t>
            </a:r>
            <a:r>
              <a:rPr lang="it-IT" sz="2500" dirty="0" smtClean="0">
                <a:latin typeface="Times New Roman" pitchFamily="18" charset="0"/>
                <a:cs typeface="Times New Roman" pitchFamily="18" charset="0"/>
              </a:rPr>
              <a:t>spostamento</a:t>
            </a:r>
            <a:r>
              <a:rPr lang="it-IT" sz="2500" dirty="0">
                <a:latin typeface="Times New Roman" pitchFamily="18" charset="0"/>
                <a:cs typeface="Times New Roman" pitchFamily="18" charset="0"/>
              </a:rPr>
              <a:t>, della condensazione e della </a:t>
            </a:r>
            <a:r>
              <a:rPr lang="it-IT" sz="2500" dirty="0" err="1">
                <a:latin typeface="Times New Roman" pitchFamily="18" charset="0"/>
                <a:cs typeface="Times New Roman" pitchFamily="18" charset="0"/>
              </a:rPr>
              <a:t>sovradeterminazione</a:t>
            </a:r>
            <a:r>
              <a:rPr lang="it-IT" sz="2500" dirty="0">
                <a:latin typeface="Times New Roman" pitchFamily="18" charset="0"/>
                <a:cs typeface="Times New Roman" pitchFamily="18" charset="0"/>
              </a:rPr>
              <a:t> nella </a:t>
            </a:r>
            <a:r>
              <a:rPr lang="it-IT" sz="2500" dirty="0" smtClean="0">
                <a:latin typeface="Times New Roman" pitchFamily="18" charset="0"/>
                <a:cs typeface="Times New Roman" pitchFamily="18" charset="0"/>
              </a:rPr>
              <a:t>formazione </a:t>
            </a:r>
            <a:r>
              <a:rPr lang="it-IT" sz="2500" dirty="0">
                <a:latin typeface="Times New Roman" pitchFamily="18" charset="0"/>
                <a:cs typeface="Times New Roman" pitchFamily="18" charset="0"/>
              </a:rPr>
              <a:t>del sogno, quale venga a essere un fattore </a:t>
            </a:r>
            <a:r>
              <a:rPr lang="it-IT" sz="2500" dirty="0" smtClean="0">
                <a:latin typeface="Times New Roman" pitchFamily="18" charset="0"/>
                <a:cs typeface="Times New Roman" pitchFamily="18" charset="0"/>
              </a:rPr>
              <a:t>sovrapposto agli </a:t>
            </a:r>
            <a:r>
              <a:rPr lang="it-IT" sz="2500" dirty="0">
                <a:latin typeface="Times New Roman" pitchFamily="18" charset="0"/>
                <a:cs typeface="Times New Roman" pitchFamily="18" charset="0"/>
              </a:rPr>
              <a:t>altri e quale un fattore secondario, tutto ciò è riservato </a:t>
            </a:r>
            <a:r>
              <a:rPr lang="it-IT" sz="2500" dirty="0" smtClean="0">
                <a:latin typeface="Times New Roman" pitchFamily="18" charset="0"/>
                <a:cs typeface="Times New Roman" pitchFamily="18" charset="0"/>
              </a:rPr>
              <a:t>a successive indagini. Per </a:t>
            </a:r>
            <a:r>
              <a:rPr lang="it-IT" sz="2500" dirty="0">
                <a:latin typeface="Times New Roman" pitchFamily="18" charset="0"/>
                <a:cs typeface="Times New Roman" pitchFamily="18" charset="0"/>
              </a:rPr>
              <a:t>ora possiamo indicare, come seconda </a:t>
            </a:r>
            <a:r>
              <a:rPr lang="it-IT" sz="2500" dirty="0" smtClean="0">
                <a:latin typeface="Times New Roman" pitchFamily="18" charset="0"/>
                <a:cs typeface="Times New Roman" pitchFamily="18" charset="0"/>
              </a:rPr>
              <a:t>condizione </a:t>
            </a:r>
            <a:r>
              <a:rPr lang="it-IT" sz="2500" dirty="0">
                <a:latin typeface="Times New Roman" pitchFamily="18" charset="0"/>
                <a:cs typeface="Times New Roman" pitchFamily="18" charset="0"/>
              </a:rPr>
              <a:t>cui debbono sottostare gli elementi che giungono nel sogno</a:t>
            </a:r>
            <a:r>
              <a:rPr lang="it-IT" sz="2500" dirty="0" smtClean="0">
                <a:latin typeface="Times New Roman" pitchFamily="18" charset="0"/>
                <a:cs typeface="Times New Roman" pitchFamily="18" charset="0"/>
              </a:rPr>
              <a:t>, il </a:t>
            </a:r>
            <a:r>
              <a:rPr lang="it-IT" sz="2500" dirty="0">
                <a:latin typeface="Times New Roman" pitchFamily="18" charset="0"/>
                <a:cs typeface="Times New Roman" pitchFamily="18" charset="0"/>
              </a:rPr>
              <a:t>fatto che essi vengano sottratti alla censura della </a:t>
            </a:r>
            <a:r>
              <a:rPr lang="it-IT" sz="2500" dirty="0" smtClean="0">
                <a:latin typeface="Times New Roman" pitchFamily="18" charset="0"/>
                <a:cs typeface="Times New Roman" pitchFamily="18" charset="0"/>
              </a:rPr>
              <a:t>resistenza</a:t>
            </a:r>
            <a:r>
              <a:rPr lang="it-IT" sz="2500" dirty="0">
                <a:latin typeface="Times New Roman" pitchFamily="18" charset="0"/>
                <a:cs typeface="Times New Roman" pitchFamily="18" charset="0"/>
              </a:rPr>
              <a:t>. </a:t>
            </a:r>
            <a:r>
              <a:rPr lang="it-IT" sz="2500" b="1" dirty="0" smtClean="0">
                <a:solidFill>
                  <a:srgbClr val="FF0000"/>
                </a:solidFill>
                <a:latin typeface="Times New Roman" pitchFamily="18" charset="0"/>
                <a:cs typeface="Times New Roman" pitchFamily="18" charset="0"/>
              </a:rPr>
              <a:t>E perciò </a:t>
            </a:r>
            <a:r>
              <a:rPr lang="it-IT" sz="2500" b="1" dirty="0">
                <a:solidFill>
                  <a:srgbClr val="FF0000"/>
                </a:solidFill>
                <a:latin typeface="Times New Roman" pitchFamily="18" charset="0"/>
                <a:cs typeface="Times New Roman" pitchFamily="18" charset="0"/>
              </a:rPr>
              <a:t>nell'interpretazione del sogno terremo conto d'ora in </a:t>
            </a:r>
            <a:r>
              <a:rPr lang="it-IT" sz="2500" b="1" dirty="0" smtClean="0">
                <a:solidFill>
                  <a:srgbClr val="FF0000"/>
                </a:solidFill>
                <a:latin typeface="Times New Roman" pitchFamily="18" charset="0"/>
                <a:cs typeface="Times New Roman" pitchFamily="18" charset="0"/>
              </a:rPr>
              <a:t>poi dello </a:t>
            </a:r>
            <a:r>
              <a:rPr lang="it-IT" sz="2500" b="1" dirty="0">
                <a:solidFill>
                  <a:srgbClr val="FF0000"/>
                </a:solidFill>
                <a:latin typeface="Times New Roman" pitchFamily="18" charset="0"/>
                <a:cs typeface="Times New Roman" pitchFamily="18" charset="0"/>
              </a:rPr>
              <a:t>spostamento come di un fatto </a:t>
            </a:r>
            <a:r>
              <a:rPr lang="it-IT" sz="2500" b="1" dirty="0" smtClean="0">
                <a:solidFill>
                  <a:srgbClr val="FF0000"/>
                </a:solidFill>
                <a:latin typeface="Times New Roman" pitchFamily="18" charset="0"/>
                <a:cs typeface="Times New Roman" pitchFamily="18" charset="0"/>
              </a:rPr>
              <a:t>incontestabile.»</a:t>
            </a:r>
            <a:endParaRPr lang="it-IT" sz="2500" b="1" dirty="0">
              <a:solidFill>
                <a:srgbClr val="FF0000"/>
              </a:solidFill>
              <a:latin typeface="Times New Roman" pitchFamily="18" charset="0"/>
              <a:cs typeface="Times New Roman" pitchFamily="18" charset="0"/>
            </a:endParaRPr>
          </a:p>
        </p:txBody>
      </p:sp>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638" y="6437174"/>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8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5510" y="260648"/>
            <a:ext cx="7534755" cy="523220"/>
          </a:xfrm>
          <a:prstGeom prst="rect">
            <a:avLst/>
          </a:prstGeom>
          <a:noFill/>
        </p:spPr>
        <p:txBody>
          <a:bodyPr wrap="none" rtlCol="0">
            <a:spAutoFit/>
          </a:bodyPr>
          <a:lstStyle/>
          <a:p>
            <a:r>
              <a:rPr lang="it-I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RAPPRESENTAZIONE PER SIMBOLI NEL SOGNO</a:t>
            </a:r>
            <a:endParaRPr lang="it-I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asellaDiTesto 2"/>
          <p:cNvSpPr txBox="1"/>
          <p:nvPr/>
        </p:nvSpPr>
        <p:spPr>
          <a:xfrm>
            <a:off x="179512" y="783868"/>
            <a:ext cx="8784976" cy="5693866"/>
          </a:xfrm>
          <a:prstGeom prst="rect">
            <a:avLst/>
          </a:prstGeom>
          <a:noFill/>
        </p:spPr>
        <p:txBody>
          <a:bodyPr wrap="square" rtlCol="0">
            <a:spAutoFit/>
          </a:bodyPr>
          <a:lstStyle/>
          <a:p>
            <a:pPr algn="just"/>
            <a:r>
              <a:rPr lang="it-IT" sz="2600" b="1" dirty="0" smtClean="0">
                <a:solidFill>
                  <a:srgbClr val="0000FF"/>
                </a:solidFill>
                <a:latin typeface="Times New Roman" pitchFamily="18" charset="0"/>
                <a:cs typeface="Times New Roman" pitchFamily="18" charset="0"/>
              </a:rPr>
              <a:t>«Il progredire dell’esperienza psicoanalitica </a:t>
            </a:r>
            <a:r>
              <a:rPr lang="it-IT" sz="2600" dirty="0" smtClean="0">
                <a:latin typeface="Times New Roman" pitchFamily="18" charset="0"/>
                <a:cs typeface="Times New Roman" pitchFamily="18" charset="0"/>
              </a:rPr>
              <a:t>ci ha consentito di trovare pazienti che rivelano una sorprendente comprensione immediata </a:t>
            </a:r>
            <a:r>
              <a:rPr lang="it-IT" sz="2600" dirty="0">
                <a:latin typeface="Times New Roman" pitchFamily="18" charset="0"/>
                <a:cs typeface="Times New Roman" pitchFamily="18" charset="0"/>
              </a:rPr>
              <a:t>del simbolismo onirico. spesso si trattava di soggetti </a:t>
            </a:r>
            <a:r>
              <a:rPr lang="it-IT" sz="2600" dirty="0" smtClean="0">
                <a:latin typeface="Times New Roman" pitchFamily="18" charset="0"/>
                <a:cs typeface="Times New Roman" pitchFamily="18" charset="0"/>
              </a:rPr>
              <a:t>affetti </a:t>
            </a:r>
            <a:r>
              <a:rPr lang="it-IT" sz="2600" dirty="0">
                <a:latin typeface="Times New Roman" pitchFamily="18" charset="0"/>
                <a:cs typeface="Times New Roman" pitchFamily="18" charset="0"/>
              </a:rPr>
              <a:t>da demenza precoce, </a:t>
            </a:r>
            <a:r>
              <a:rPr lang="it-IT" sz="2600" b="1" dirty="0">
                <a:solidFill>
                  <a:srgbClr val="FF0000"/>
                </a:solidFill>
                <a:latin typeface="Times New Roman" pitchFamily="18" charset="0"/>
                <a:cs typeface="Times New Roman" pitchFamily="18" charset="0"/>
              </a:rPr>
              <a:t>tanto che per un certo tempo </a:t>
            </a:r>
            <a:r>
              <a:rPr lang="it-IT" sz="2600" b="1" dirty="0" smtClean="0">
                <a:solidFill>
                  <a:srgbClr val="FF0000"/>
                </a:solidFill>
                <a:latin typeface="Times New Roman" pitchFamily="18" charset="0"/>
                <a:cs typeface="Times New Roman" pitchFamily="18" charset="0"/>
              </a:rPr>
              <a:t>esistette la </a:t>
            </a:r>
            <a:r>
              <a:rPr lang="it-IT" sz="2600" b="1" dirty="0">
                <a:solidFill>
                  <a:srgbClr val="FF0000"/>
                </a:solidFill>
                <a:latin typeface="Times New Roman" pitchFamily="18" charset="0"/>
                <a:cs typeface="Times New Roman" pitchFamily="18" charset="0"/>
              </a:rPr>
              <a:t>tendenza a sospettare affetti da questa malattia tutti i </a:t>
            </a:r>
            <a:r>
              <a:rPr lang="it-IT" sz="2600" b="1" dirty="0" smtClean="0">
                <a:solidFill>
                  <a:srgbClr val="FF0000"/>
                </a:solidFill>
                <a:latin typeface="Times New Roman" pitchFamily="18" charset="0"/>
                <a:cs typeface="Times New Roman" pitchFamily="18" charset="0"/>
              </a:rPr>
              <a:t>sognatori che </a:t>
            </a:r>
            <a:r>
              <a:rPr lang="it-IT" sz="2600" b="1" dirty="0">
                <a:solidFill>
                  <a:srgbClr val="FF0000"/>
                </a:solidFill>
                <a:latin typeface="Times New Roman" pitchFamily="18" charset="0"/>
                <a:cs typeface="Times New Roman" pitchFamily="18" charset="0"/>
              </a:rPr>
              <a:t>dimostrassero tale comprensione dei simboli</a:t>
            </a:r>
            <a:r>
              <a:rPr lang="it-IT" sz="2600" dirty="0">
                <a:latin typeface="Times New Roman" pitchFamily="18" charset="0"/>
                <a:cs typeface="Times New Roman" pitchFamily="18" charset="0"/>
              </a:rPr>
              <a:t>. Ma </a:t>
            </a:r>
            <a:r>
              <a:rPr lang="it-IT" sz="2600" dirty="0" smtClean="0">
                <a:latin typeface="Times New Roman" pitchFamily="18" charset="0"/>
                <a:cs typeface="Times New Roman" pitchFamily="18" charset="0"/>
              </a:rPr>
              <a:t>non è cosi, si </a:t>
            </a:r>
            <a:r>
              <a:rPr lang="it-IT" sz="2600" dirty="0">
                <a:latin typeface="Times New Roman" pitchFamily="18" charset="0"/>
                <a:cs typeface="Times New Roman" pitchFamily="18" charset="0"/>
              </a:rPr>
              <a:t>tratta di una dote o caratteristica personale, </a:t>
            </a:r>
            <a:r>
              <a:rPr lang="it-IT" sz="2600" b="1" dirty="0">
                <a:solidFill>
                  <a:srgbClr val="FF0000"/>
                </a:solidFill>
                <a:latin typeface="Times New Roman" pitchFamily="18" charset="0"/>
                <a:cs typeface="Times New Roman" pitchFamily="18" charset="0"/>
              </a:rPr>
              <a:t>senza evidente </a:t>
            </a:r>
            <a:r>
              <a:rPr lang="it-IT" sz="2600" b="1" dirty="0" smtClean="0">
                <a:solidFill>
                  <a:srgbClr val="FF0000"/>
                </a:solidFill>
                <a:latin typeface="Times New Roman" pitchFamily="18" charset="0"/>
                <a:cs typeface="Times New Roman" pitchFamily="18" charset="0"/>
              </a:rPr>
              <a:t>significato </a:t>
            </a:r>
            <a:r>
              <a:rPr lang="it-IT" sz="2600" b="1" dirty="0">
                <a:solidFill>
                  <a:srgbClr val="FF0000"/>
                </a:solidFill>
                <a:latin typeface="Times New Roman" pitchFamily="18" charset="0"/>
                <a:cs typeface="Times New Roman" pitchFamily="18" charset="0"/>
              </a:rPr>
              <a:t>patologico</a:t>
            </a:r>
            <a:r>
              <a:rPr lang="it-IT" sz="2600" dirty="0">
                <a:latin typeface="Times New Roman" pitchFamily="18" charset="0"/>
                <a:cs typeface="Times New Roman" pitchFamily="18" charset="0"/>
              </a:rPr>
              <a:t>. [1925.] Una volta presa </a:t>
            </a:r>
            <a:r>
              <a:rPr lang="it-IT" sz="2600" dirty="0" smtClean="0">
                <a:latin typeface="Times New Roman" pitchFamily="18" charset="0"/>
                <a:cs typeface="Times New Roman" pitchFamily="18" charset="0"/>
              </a:rPr>
              <a:t>confidenza </a:t>
            </a:r>
            <a:r>
              <a:rPr lang="it-IT" sz="2600" dirty="0">
                <a:latin typeface="Times New Roman" pitchFamily="18" charset="0"/>
                <a:cs typeface="Times New Roman" pitchFamily="18" charset="0"/>
              </a:rPr>
              <a:t>con </a:t>
            </a:r>
            <a:r>
              <a:rPr lang="it-IT" sz="2600" dirty="0" smtClean="0">
                <a:latin typeface="Times New Roman" pitchFamily="18" charset="0"/>
                <a:cs typeface="Times New Roman" pitchFamily="18" charset="0"/>
              </a:rPr>
              <a:t>l'uso abbondante </a:t>
            </a:r>
            <a:r>
              <a:rPr lang="it-IT" sz="2600" dirty="0">
                <a:latin typeface="Times New Roman" pitchFamily="18" charset="0"/>
                <a:cs typeface="Times New Roman" pitchFamily="18" charset="0"/>
              </a:rPr>
              <a:t>del </a:t>
            </a:r>
            <a:r>
              <a:rPr lang="it-IT" sz="2600" dirty="0" smtClean="0">
                <a:latin typeface="Times New Roman" pitchFamily="18" charset="0"/>
                <a:cs typeface="Times New Roman" pitchFamily="18" charset="0"/>
              </a:rPr>
              <a:t>simbolismo per </a:t>
            </a:r>
            <a:r>
              <a:rPr lang="it-IT" sz="2600" dirty="0">
                <a:latin typeface="Times New Roman" pitchFamily="18" charset="0"/>
                <a:cs typeface="Times New Roman" pitchFamily="18" charset="0"/>
              </a:rPr>
              <a:t>la rappresentazione onirica di materiale sessuale, </a:t>
            </a:r>
            <a:r>
              <a:rPr lang="it-IT" sz="2600" b="1" dirty="0">
                <a:solidFill>
                  <a:srgbClr val="FF0000"/>
                </a:solidFill>
                <a:latin typeface="Times New Roman" pitchFamily="18" charset="0"/>
                <a:cs typeface="Times New Roman" pitchFamily="18" charset="0"/>
              </a:rPr>
              <a:t>bisogna </a:t>
            </a:r>
            <a:r>
              <a:rPr lang="it-IT" sz="2600" b="1" dirty="0" smtClean="0">
                <a:solidFill>
                  <a:srgbClr val="FF0000"/>
                </a:solidFill>
                <a:latin typeface="Times New Roman" pitchFamily="18" charset="0"/>
                <a:cs typeface="Times New Roman" pitchFamily="18" charset="0"/>
              </a:rPr>
              <a:t>chiedersi </a:t>
            </a:r>
            <a:r>
              <a:rPr lang="it-IT" sz="2600" b="1" dirty="0">
                <a:solidFill>
                  <a:srgbClr val="FF0000"/>
                </a:solidFill>
                <a:latin typeface="Times New Roman" pitchFamily="18" charset="0"/>
                <a:cs typeface="Times New Roman" pitchFamily="18" charset="0"/>
              </a:rPr>
              <a:t>se molti di questi simboli non si presentano come </a:t>
            </a:r>
            <a:r>
              <a:rPr lang="it-IT" sz="2600" b="1" dirty="0" smtClean="0">
                <a:solidFill>
                  <a:srgbClr val="FF0000"/>
                </a:solidFill>
                <a:latin typeface="Times New Roman" pitchFamily="18" charset="0"/>
                <a:cs typeface="Times New Roman" pitchFamily="18" charset="0"/>
              </a:rPr>
              <a:t>«i segni» della </a:t>
            </a:r>
            <a:r>
              <a:rPr lang="it-IT" sz="2600" b="1" dirty="0">
                <a:solidFill>
                  <a:srgbClr val="FF0000"/>
                </a:solidFill>
                <a:latin typeface="Times New Roman" pitchFamily="18" charset="0"/>
                <a:cs typeface="Times New Roman" pitchFamily="18" charset="0"/>
              </a:rPr>
              <a:t>stenografia, con un significato fissato una volta per sempre</a:t>
            </a:r>
            <a:r>
              <a:rPr lang="it-IT" sz="2600" b="1" dirty="0" smtClean="0">
                <a:solidFill>
                  <a:srgbClr val="FF0000"/>
                </a:solidFill>
                <a:latin typeface="Times New Roman" pitchFamily="18" charset="0"/>
                <a:cs typeface="Times New Roman" pitchFamily="18" charset="0"/>
              </a:rPr>
              <a:t>, e </a:t>
            </a:r>
            <a:r>
              <a:rPr lang="it-IT" sz="2600" b="1" dirty="0">
                <a:solidFill>
                  <a:srgbClr val="FF0000"/>
                </a:solidFill>
                <a:latin typeface="Times New Roman" pitchFamily="18" charset="0"/>
                <a:cs typeface="Times New Roman" pitchFamily="18" charset="0"/>
              </a:rPr>
              <a:t>ci si sente tentati di abbozzare un nuovo </a:t>
            </a:r>
            <a:r>
              <a:rPr lang="it-IT" sz="2600" b="1" dirty="0" smtClean="0">
                <a:solidFill>
                  <a:srgbClr val="FF0000"/>
                </a:solidFill>
                <a:latin typeface="Times New Roman" pitchFamily="18" charset="0"/>
                <a:cs typeface="Times New Roman" pitchFamily="18" charset="0"/>
              </a:rPr>
              <a:t>«libro </a:t>
            </a:r>
            <a:r>
              <a:rPr lang="it-IT" sz="2600" b="1" dirty="0">
                <a:solidFill>
                  <a:srgbClr val="FF0000"/>
                </a:solidFill>
                <a:latin typeface="Times New Roman" pitchFamily="18" charset="0"/>
                <a:cs typeface="Times New Roman" pitchFamily="18" charset="0"/>
              </a:rPr>
              <a:t>dei </a:t>
            </a:r>
            <a:r>
              <a:rPr lang="it-IT" sz="2600" b="1" dirty="0" smtClean="0">
                <a:solidFill>
                  <a:srgbClr val="FF0000"/>
                </a:solidFill>
                <a:latin typeface="Times New Roman" pitchFamily="18" charset="0"/>
                <a:cs typeface="Times New Roman" pitchFamily="18" charset="0"/>
              </a:rPr>
              <a:t>sogni», secondo </a:t>
            </a:r>
            <a:r>
              <a:rPr lang="it-IT" sz="2600" b="1" dirty="0">
                <a:solidFill>
                  <a:srgbClr val="FF0000"/>
                </a:solidFill>
                <a:latin typeface="Times New Roman" pitchFamily="18" charset="0"/>
                <a:cs typeface="Times New Roman" pitchFamily="18" charset="0"/>
              </a:rPr>
              <a:t>il metodo cifrato</a:t>
            </a:r>
            <a:r>
              <a:rPr lang="it-IT" sz="2600" b="1" dirty="0" smtClean="0">
                <a:solidFill>
                  <a:srgbClr val="FF0000"/>
                </a:solidFill>
                <a:latin typeface="Times New Roman" pitchFamily="18" charset="0"/>
                <a:cs typeface="Times New Roman" pitchFamily="18" charset="0"/>
              </a:rPr>
              <a:t>.»</a:t>
            </a:r>
            <a:endParaRPr lang="it-IT" sz="2600" b="1" dirty="0">
              <a:solidFill>
                <a:srgbClr val="FF0000"/>
              </a:solidFill>
              <a:latin typeface="Times New Roman" pitchFamily="18" charset="0"/>
              <a:cs typeface="Times New Roman" pitchFamily="18" charset="0"/>
            </a:endParaRPr>
          </a:p>
        </p:txBody>
      </p:sp>
      <p:sp>
        <p:nvSpPr>
          <p:cNvPr id="4" name="Freccia a destra 3"/>
          <p:cNvSpPr/>
          <p:nvPr/>
        </p:nvSpPr>
        <p:spPr>
          <a:xfrm>
            <a:off x="8100392" y="6356576"/>
            <a:ext cx="690376"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469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57250" y="1012954"/>
            <a:ext cx="8229500" cy="4832092"/>
          </a:xfrm>
          <a:prstGeom prst="rect">
            <a:avLst/>
          </a:prstGeom>
          <a:noFill/>
        </p:spPr>
        <p:txBody>
          <a:bodyPr wrap="square" rtlCol="0">
            <a:spAutoFit/>
          </a:bodyPr>
          <a:lstStyle/>
          <a:p>
            <a:pPr algn="just"/>
            <a:r>
              <a:rPr lang="it-IT" sz="2800" b="1" dirty="0" smtClean="0">
                <a:solidFill>
                  <a:srgbClr val="0000FF"/>
                </a:solidFill>
                <a:latin typeface="Times New Roman" pitchFamily="18" charset="0"/>
                <a:cs typeface="Times New Roman" pitchFamily="18" charset="0"/>
              </a:rPr>
              <a:t>«A </a:t>
            </a:r>
            <a:r>
              <a:rPr lang="it-IT" sz="2800" b="1" dirty="0">
                <a:solidFill>
                  <a:srgbClr val="0000FF"/>
                </a:solidFill>
                <a:latin typeface="Times New Roman" pitchFamily="18" charset="0"/>
                <a:cs typeface="Times New Roman" pitchFamily="18" charset="0"/>
              </a:rPr>
              <a:t>questo proposito va osservato</a:t>
            </a:r>
            <a:r>
              <a:rPr lang="it-IT" sz="2800" dirty="0">
                <a:latin typeface="Times New Roman" pitchFamily="18" charset="0"/>
                <a:cs typeface="Times New Roman" pitchFamily="18" charset="0"/>
              </a:rPr>
              <a:t>: </a:t>
            </a:r>
            <a:r>
              <a:rPr lang="it-IT" sz="2800" dirty="0" smtClean="0">
                <a:latin typeface="Times New Roman" pitchFamily="18" charset="0"/>
                <a:cs typeface="Times New Roman" pitchFamily="18" charset="0"/>
              </a:rPr>
              <a:t>tale simbolismo </a:t>
            </a:r>
            <a:r>
              <a:rPr lang="it-IT" sz="2800" dirty="0">
                <a:latin typeface="Times New Roman" pitchFamily="18" charset="0"/>
                <a:cs typeface="Times New Roman" pitchFamily="18" charset="0"/>
              </a:rPr>
              <a:t>non appartiene in modo esclusivo </a:t>
            </a:r>
            <a:r>
              <a:rPr lang="it-IT" sz="2800" dirty="0" smtClean="0">
                <a:latin typeface="Times New Roman" pitchFamily="18" charset="0"/>
                <a:cs typeface="Times New Roman" pitchFamily="18" charset="0"/>
              </a:rPr>
              <a:t>al </a:t>
            </a:r>
            <a:r>
              <a:rPr lang="it-IT" sz="2800" dirty="0">
                <a:latin typeface="Times New Roman" pitchFamily="18" charset="0"/>
                <a:cs typeface="Times New Roman" pitchFamily="18" charset="0"/>
              </a:rPr>
              <a:t>sogno, ma alla </a:t>
            </a:r>
            <a:r>
              <a:rPr lang="it-IT" sz="2800" dirty="0" smtClean="0">
                <a:latin typeface="Times New Roman" pitchFamily="18" charset="0"/>
                <a:cs typeface="Times New Roman" pitchFamily="18" charset="0"/>
              </a:rPr>
              <a:t>rappresentazione </a:t>
            </a:r>
            <a:r>
              <a:rPr lang="it-IT" sz="2800" b="1" u="sng" dirty="0">
                <a:solidFill>
                  <a:srgbClr val="FF0000"/>
                </a:solidFill>
                <a:latin typeface="Times New Roman" pitchFamily="18" charset="0"/>
                <a:cs typeface="Times New Roman" pitchFamily="18" charset="0"/>
              </a:rPr>
              <a:t>inconscia</a:t>
            </a:r>
            <a:r>
              <a:rPr lang="it-IT" sz="2800" dirty="0">
                <a:latin typeface="Times New Roman" pitchFamily="18" charset="0"/>
                <a:cs typeface="Times New Roman" pitchFamily="18" charset="0"/>
              </a:rPr>
              <a:t>, </a:t>
            </a:r>
            <a:r>
              <a:rPr lang="it-IT" sz="2800" b="1" dirty="0">
                <a:solidFill>
                  <a:srgbClr val="FF0000"/>
                </a:solidFill>
                <a:latin typeface="Times New Roman" pitchFamily="18" charset="0"/>
                <a:cs typeface="Times New Roman" pitchFamily="18" charset="0"/>
              </a:rPr>
              <a:t>soprattutto del popolo, e lo si ritrova, </a:t>
            </a:r>
            <a:r>
              <a:rPr lang="it-IT" sz="2800" b="1" dirty="0" smtClean="0">
                <a:solidFill>
                  <a:srgbClr val="FF0000"/>
                </a:solidFill>
                <a:latin typeface="Times New Roman" pitchFamily="18" charset="0"/>
                <a:cs typeface="Times New Roman" pitchFamily="18" charset="0"/>
              </a:rPr>
              <a:t>più compiuto </a:t>
            </a:r>
            <a:r>
              <a:rPr lang="it-IT" sz="2800" b="1" dirty="0">
                <a:solidFill>
                  <a:srgbClr val="FF0000"/>
                </a:solidFill>
                <a:latin typeface="Times New Roman" pitchFamily="18" charset="0"/>
                <a:cs typeface="Times New Roman" pitchFamily="18" charset="0"/>
              </a:rPr>
              <a:t>che nel sogno, nel folklore, nei miti, nelle leggende, </a:t>
            </a:r>
            <a:r>
              <a:rPr lang="it-IT" sz="2800" b="1" dirty="0" smtClean="0">
                <a:solidFill>
                  <a:srgbClr val="FF0000"/>
                </a:solidFill>
                <a:latin typeface="Times New Roman" pitchFamily="18" charset="0"/>
                <a:cs typeface="Times New Roman" pitchFamily="18" charset="0"/>
              </a:rPr>
              <a:t>nelle locuzioni</a:t>
            </a:r>
            <a:r>
              <a:rPr lang="it-IT" sz="2800" b="1" dirty="0">
                <a:solidFill>
                  <a:srgbClr val="FF0000"/>
                </a:solidFill>
                <a:latin typeface="Times New Roman" pitchFamily="18" charset="0"/>
                <a:cs typeface="Times New Roman" pitchFamily="18" charset="0"/>
              </a:rPr>
              <a:t>, nella sapienza dei proverbi e nelle battute </a:t>
            </a:r>
            <a:r>
              <a:rPr lang="it-IT" sz="2800" b="1" dirty="0" smtClean="0">
                <a:solidFill>
                  <a:srgbClr val="FF0000"/>
                </a:solidFill>
                <a:latin typeface="Times New Roman" pitchFamily="18" charset="0"/>
                <a:cs typeface="Times New Roman" pitchFamily="18" charset="0"/>
              </a:rPr>
              <a:t>popolari correnti</a:t>
            </a:r>
            <a:r>
              <a:rPr lang="it-IT" sz="2800" b="1" dirty="0">
                <a:solidFill>
                  <a:srgbClr val="FF0000"/>
                </a:solidFill>
                <a:latin typeface="Times New Roman" pitchFamily="18" charset="0"/>
                <a:cs typeface="Times New Roman" pitchFamily="18" charset="0"/>
              </a:rPr>
              <a:t>.</a:t>
            </a:r>
            <a:r>
              <a:rPr lang="it-IT" sz="2800" dirty="0">
                <a:latin typeface="Times New Roman" pitchFamily="18" charset="0"/>
                <a:cs typeface="Times New Roman" pitchFamily="18" charset="0"/>
              </a:rPr>
              <a:t> </a:t>
            </a:r>
            <a:r>
              <a:rPr lang="it-IT" sz="2800" dirty="0" smtClean="0">
                <a:latin typeface="Times New Roman" pitchFamily="18" charset="0"/>
                <a:cs typeface="Times New Roman" pitchFamily="18" charset="0"/>
              </a:rPr>
              <a:t>[1909</a:t>
            </a:r>
            <a:r>
              <a:rPr lang="it-IT" sz="2800" dirty="0">
                <a:latin typeface="Times New Roman" pitchFamily="18" charset="0"/>
                <a:cs typeface="Times New Roman" pitchFamily="18" charset="0"/>
              </a:rPr>
              <a:t>.] </a:t>
            </a:r>
            <a:r>
              <a:rPr lang="it-IT" sz="2800" dirty="0" smtClean="0">
                <a:latin typeface="Times New Roman" pitchFamily="18" charset="0"/>
                <a:cs typeface="Times New Roman" pitchFamily="18" charset="0"/>
              </a:rPr>
              <a:t>Dovremmo </a:t>
            </a:r>
            <a:r>
              <a:rPr lang="it-IT" sz="2800" dirty="0">
                <a:latin typeface="Times New Roman" pitchFamily="18" charset="0"/>
                <a:cs typeface="Times New Roman" pitchFamily="18" charset="0"/>
              </a:rPr>
              <a:t>dunque oltrepassare di molto il compito </a:t>
            </a:r>
            <a:r>
              <a:rPr lang="it-IT" sz="2800" dirty="0" smtClean="0">
                <a:latin typeface="Times New Roman" pitchFamily="18" charset="0"/>
                <a:cs typeface="Times New Roman" pitchFamily="18" charset="0"/>
              </a:rPr>
              <a:t>dell’interpretazione </a:t>
            </a:r>
            <a:r>
              <a:rPr lang="it-IT" sz="2800" dirty="0">
                <a:latin typeface="Times New Roman" pitchFamily="18" charset="0"/>
                <a:cs typeface="Times New Roman" pitchFamily="18" charset="0"/>
              </a:rPr>
              <a:t>del sogno, se volessimo rendere giustizia al </a:t>
            </a:r>
            <a:r>
              <a:rPr lang="it-IT" sz="2800" b="1" dirty="0" smtClean="0">
                <a:solidFill>
                  <a:srgbClr val="FF0000"/>
                </a:solidFill>
                <a:latin typeface="Times New Roman" pitchFamily="18" charset="0"/>
                <a:cs typeface="Times New Roman" pitchFamily="18" charset="0"/>
              </a:rPr>
              <a:t>significato del </a:t>
            </a:r>
            <a:r>
              <a:rPr lang="it-IT" sz="2800" b="1" dirty="0">
                <a:solidFill>
                  <a:srgbClr val="FF0000"/>
                </a:solidFill>
                <a:latin typeface="Times New Roman" pitchFamily="18" charset="0"/>
                <a:cs typeface="Times New Roman" pitchFamily="18" charset="0"/>
              </a:rPr>
              <a:t>simbolo </a:t>
            </a:r>
            <a:r>
              <a:rPr lang="it-IT" sz="2800" dirty="0">
                <a:latin typeface="Times New Roman" pitchFamily="18" charset="0"/>
                <a:cs typeface="Times New Roman" pitchFamily="18" charset="0"/>
              </a:rPr>
              <a:t>e discutere i numerosi problemi, ancora in gran </a:t>
            </a:r>
            <a:r>
              <a:rPr lang="it-IT" sz="2800" dirty="0" smtClean="0">
                <a:latin typeface="Times New Roman" pitchFamily="18" charset="0"/>
                <a:cs typeface="Times New Roman" pitchFamily="18" charset="0"/>
              </a:rPr>
              <a:t>parte irrisolti</a:t>
            </a:r>
            <a:r>
              <a:rPr lang="it-IT" sz="2800" dirty="0">
                <a:latin typeface="Times New Roman" pitchFamily="18" charset="0"/>
                <a:cs typeface="Times New Roman" pitchFamily="18" charset="0"/>
              </a:rPr>
              <a:t>, che si collegano a questo </a:t>
            </a:r>
            <a:r>
              <a:rPr lang="it-IT" sz="2800" dirty="0" smtClean="0">
                <a:latin typeface="Times New Roman" pitchFamily="18" charset="0"/>
                <a:cs typeface="Times New Roman" pitchFamily="18" charset="0"/>
              </a:rPr>
              <a:t>concetto.»</a:t>
            </a:r>
            <a:endParaRPr lang="it-IT" sz="2800" dirty="0">
              <a:latin typeface="Times New Roman" pitchFamily="18" charset="0"/>
              <a:cs typeface="Times New Roman" pitchFamily="18" charset="0"/>
            </a:endParaRPr>
          </a:p>
        </p:txBody>
      </p:sp>
      <p:sp>
        <p:nvSpPr>
          <p:cNvPr id="3" name="CasellaDiTesto 2"/>
          <p:cNvSpPr txBox="1"/>
          <p:nvPr/>
        </p:nvSpPr>
        <p:spPr>
          <a:xfrm>
            <a:off x="885510" y="260648"/>
            <a:ext cx="7534755" cy="523220"/>
          </a:xfrm>
          <a:prstGeom prst="rect">
            <a:avLst/>
          </a:prstGeom>
          <a:noFill/>
        </p:spPr>
        <p:txBody>
          <a:bodyPr wrap="none" rtlCol="0">
            <a:spAutoFit/>
          </a:bodyPr>
          <a:lstStyle/>
          <a:p>
            <a:r>
              <a:rPr lang="it-I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RAPPRESENTAZIONE PER SIMBOLI NEL SOGNO</a:t>
            </a:r>
            <a:endParaRPr lang="it-I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Freccia a destra 3"/>
          <p:cNvSpPr/>
          <p:nvPr/>
        </p:nvSpPr>
        <p:spPr>
          <a:xfrm>
            <a:off x="8100392" y="6356576"/>
            <a:ext cx="690376"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328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908720"/>
            <a:ext cx="8735207" cy="4401205"/>
          </a:xfrm>
          <a:prstGeom prst="rect">
            <a:avLst/>
          </a:prstGeom>
          <a:noFill/>
        </p:spPr>
        <p:txBody>
          <a:bodyPr wrap="square" rtlCol="0">
            <a:spAutoFit/>
          </a:bodyPr>
          <a:lstStyle/>
          <a:p>
            <a:pPr algn="just"/>
            <a:r>
              <a:rPr lang="it-IT" sz="2800" b="1" dirty="0" smtClean="0">
                <a:solidFill>
                  <a:srgbClr val="0000FF"/>
                </a:solidFill>
                <a:latin typeface="Times New Roman" pitchFamily="18" charset="0"/>
                <a:cs typeface="Times New Roman" pitchFamily="18" charset="0"/>
              </a:rPr>
              <a:t>«Qui </a:t>
            </a:r>
            <a:r>
              <a:rPr lang="it-IT" sz="2800" b="1" dirty="0">
                <a:solidFill>
                  <a:srgbClr val="0000FF"/>
                </a:solidFill>
                <a:latin typeface="Times New Roman" pitchFamily="18" charset="0"/>
                <a:cs typeface="Times New Roman" pitchFamily="18" charset="0"/>
              </a:rPr>
              <a:t>intendiamo </a:t>
            </a:r>
            <a:r>
              <a:rPr lang="it-IT" sz="2800" b="1" dirty="0" smtClean="0">
                <a:solidFill>
                  <a:srgbClr val="0000FF"/>
                </a:solidFill>
                <a:latin typeface="Times New Roman" pitchFamily="18" charset="0"/>
                <a:cs typeface="Times New Roman" pitchFamily="18" charset="0"/>
              </a:rPr>
              <a:t>limitarci </a:t>
            </a:r>
            <a:r>
              <a:rPr lang="it-IT" sz="2800" b="1" dirty="0">
                <a:solidFill>
                  <a:srgbClr val="0000FF"/>
                </a:solidFill>
                <a:latin typeface="Times New Roman" pitchFamily="18" charset="0"/>
                <a:cs typeface="Times New Roman" pitchFamily="18" charset="0"/>
              </a:rPr>
              <a:t>a dire </a:t>
            </a:r>
            <a:r>
              <a:rPr lang="it-IT" sz="2800" dirty="0">
                <a:latin typeface="Times New Roman" pitchFamily="18" charset="0"/>
                <a:cs typeface="Times New Roman" pitchFamily="18" charset="0"/>
              </a:rPr>
              <a:t>che la rappresentazione per simboli appartiene alle </a:t>
            </a:r>
            <a:r>
              <a:rPr lang="it-IT" sz="2800" dirty="0" smtClean="0">
                <a:latin typeface="Times New Roman" pitchFamily="18" charset="0"/>
                <a:cs typeface="Times New Roman" pitchFamily="18" charset="0"/>
              </a:rPr>
              <a:t>rappresentazioni </a:t>
            </a:r>
            <a:r>
              <a:rPr lang="it-IT" sz="2800" dirty="0">
                <a:latin typeface="Times New Roman" pitchFamily="18" charset="0"/>
                <a:cs typeface="Times New Roman" pitchFamily="18" charset="0"/>
              </a:rPr>
              <a:t>indirette, ma che indizi di vario tipo ci </a:t>
            </a:r>
            <a:r>
              <a:rPr lang="it-IT" sz="2800" b="1" dirty="0">
                <a:solidFill>
                  <a:srgbClr val="FF0000"/>
                </a:solidFill>
                <a:latin typeface="Times New Roman" pitchFamily="18" charset="0"/>
                <a:cs typeface="Times New Roman" pitchFamily="18" charset="0"/>
              </a:rPr>
              <a:t>mettono </a:t>
            </a:r>
            <a:r>
              <a:rPr lang="it-IT" sz="2800" b="1" dirty="0" smtClean="0">
                <a:solidFill>
                  <a:srgbClr val="FF0000"/>
                </a:solidFill>
                <a:latin typeface="Times New Roman" pitchFamily="18" charset="0"/>
                <a:cs typeface="Times New Roman" pitchFamily="18" charset="0"/>
              </a:rPr>
              <a:t>in guardia </a:t>
            </a:r>
            <a:r>
              <a:rPr lang="it-IT" sz="2800" b="1" dirty="0">
                <a:solidFill>
                  <a:srgbClr val="FF0000"/>
                </a:solidFill>
                <a:latin typeface="Times New Roman" pitchFamily="18" charset="0"/>
                <a:cs typeface="Times New Roman" pitchFamily="18" charset="0"/>
              </a:rPr>
              <a:t>dal riunire in un fascio, senza far distinzione, la </a:t>
            </a:r>
            <a:r>
              <a:rPr lang="it-IT" sz="2800" b="1" dirty="0" smtClean="0">
                <a:solidFill>
                  <a:srgbClr val="FF0000"/>
                </a:solidFill>
                <a:latin typeface="Times New Roman" pitchFamily="18" charset="0"/>
                <a:cs typeface="Times New Roman" pitchFamily="18" charset="0"/>
              </a:rPr>
              <a:t>rappresentazione </a:t>
            </a:r>
            <a:r>
              <a:rPr lang="it-IT" sz="2800" b="1" dirty="0">
                <a:solidFill>
                  <a:srgbClr val="FF0000"/>
                </a:solidFill>
                <a:latin typeface="Times New Roman" pitchFamily="18" charset="0"/>
                <a:cs typeface="Times New Roman" pitchFamily="18" charset="0"/>
              </a:rPr>
              <a:t>per simboli e altri tipi di rappresentazione indiretta</a:t>
            </a:r>
            <a:r>
              <a:rPr lang="it-IT" sz="2800" dirty="0">
                <a:latin typeface="Times New Roman" pitchFamily="18" charset="0"/>
                <a:cs typeface="Times New Roman" pitchFamily="18" charset="0"/>
              </a:rPr>
              <a:t>, pur </a:t>
            </a:r>
            <a:r>
              <a:rPr lang="it-IT" sz="2800" dirty="0" smtClean="0">
                <a:latin typeface="Times New Roman" pitchFamily="18" charset="0"/>
                <a:cs typeface="Times New Roman" pitchFamily="18" charset="0"/>
              </a:rPr>
              <a:t>non riuscendo </a:t>
            </a:r>
            <a:r>
              <a:rPr lang="it-IT" sz="2800" dirty="0">
                <a:latin typeface="Times New Roman" pitchFamily="18" charset="0"/>
                <a:cs typeface="Times New Roman" pitchFamily="18" charset="0"/>
              </a:rPr>
              <a:t>ancora a cogliere con chiarezza concettuale le loro </a:t>
            </a:r>
            <a:r>
              <a:rPr lang="it-IT" sz="2800" dirty="0" smtClean="0">
                <a:latin typeface="Times New Roman" pitchFamily="18" charset="0"/>
                <a:cs typeface="Times New Roman" pitchFamily="18" charset="0"/>
              </a:rPr>
              <a:t>caratteristiche </a:t>
            </a:r>
            <a:r>
              <a:rPr lang="it-IT" sz="2800" dirty="0">
                <a:latin typeface="Times New Roman" pitchFamily="18" charset="0"/>
                <a:cs typeface="Times New Roman" pitchFamily="18" charset="0"/>
              </a:rPr>
              <a:t>distintive. In una serie di casi, l'elemento comune tra </a:t>
            </a:r>
            <a:r>
              <a:rPr lang="it-IT" sz="2800" dirty="0" smtClean="0">
                <a:latin typeface="Times New Roman" pitchFamily="18" charset="0"/>
                <a:cs typeface="Times New Roman" pitchFamily="18" charset="0"/>
              </a:rPr>
              <a:t>il simbolo </a:t>
            </a:r>
            <a:r>
              <a:rPr lang="it-IT" sz="2800" dirty="0">
                <a:latin typeface="Times New Roman" pitchFamily="18" charset="0"/>
                <a:cs typeface="Times New Roman" pitchFamily="18" charset="0"/>
              </a:rPr>
              <a:t>e </a:t>
            </a:r>
            <a:r>
              <a:rPr lang="it-IT" sz="2800" dirty="0" smtClean="0">
                <a:latin typeface="Times New Roman" pitchFamily="18" charset="0"/>
                <a:cs typeface="Times New Roman" pitchFamily="18" charset="0"/>
              </a:rPr>
              <a:t>l'oggetto </a:t>
            </a:r>
            <a:r>
              <a:rPr lang="it-IT" sz="2800" dirty="0">
                <a:latin typeface="Times New Roman" pitchFamily="18" charset="0"/>
                <a:cs typeface="Times New Roman" pitchFamily="18" charset="0"/>
              </a:rPr>
              <a:t>vero e proprio di cui fa le veci è palese, in </a:t>
            </a:r>
            <a:r>
              <a:rPr lang="it-IT" sz="2800" dirty="0" smtClean="0">
                <a:latin typeface="Times New Roman" pitchFamily="18" charset="0"/>
                <a:cs typeface="Times New Roman" pitchFamily="18" charset="0"/>
              </a:rPr>
              <a:t>altri è </a:t>
            </a:r>
            <a:r>
              <a:rPr lang="it-IT" sz="2800" dirty="0">
                <a:latin typeface="Times New Roman" pitchFamily="18" charset="0"/>
                <a:cs typeface="Times New Roman" pitchFamily="18" charset="0"/>
              </a:rPr>
              <a:t>celato; </a:t>
            </a:r>
            <a:r>
              <a:rPr lang="it-IT" sz="2800" b="1" dirty="0">
                <a:solidFill>
                  <a:srgbClr val="FF0000"/>
                </a:solidFill>
                <a:latin typeface="Times New Roman" pitchFamily="18" charset="0"/>
                <a:cs typeface="Times New Roman" pitchFamily="18" charset="0"/>
              </a:rPr>
              <a:t>la scelta del simbolo appare allora enigmatica</a:t>
            </a:r>
            <a:r>
              <a:rPr lang="it-IT" sz="2800" dirty="0" smtClean="0">
                <a:latin typeface="Times New Roman" pitchFamily="18" charset="0"/>
                <a:cs typeface="Times New Roman" pitchFamily="18" charset="0"/>
              </a:rPr>
              <a:t>.» </a:t>
            </a:r>
            <a:endParaRPr lang="it-IT" sz="2800" dirty="0">
              <a:latin typeface="Times New Roman" pitchFamily="18" charset="0"/>
              <a:cs typeface="Times New Roman" pitchFamily="18" charset="0"/>
            </a:endParaRPr>
          </a:p>
        </p:txBody>
      </p:sp>
      <p:sp>
        <p:nvSpPr>
          <p:cNvPr id="3" name="CasellaDiTesto 2"/>
          <p:cNvSpPr txBox="1"/>
          <p:nvPr/>
        </p:nvSpPr>
        <p:spPr>
          <a:xfrm>
            <a:off x="885510" y="0"/>
            <a:ext cx="7534755" cy="523220"/>
          </a:xfrm>
          <a:prstGeom prst="rect">
            <a:avLst/>
          </a:prstGeom>
          <a:noFill/>
        </p:spPr>
        <p:txBody>
          <a:bodyPr wrap="none" rtlCol="0">
            <a:spAutoFit/>
          </a:bodyPr>
          <a:lstStyle/>
          <a:p>
            <a:r>
              <a:rPr lang="it-I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RAPPRESENTAZIONE PER SIMBOLI NEL SOGNO</a:t>
            </a:r>
            <a:endParaRPr lang="it-I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Freccia a destra 3"/>
          <p:cNvSpPr/>
          <p:nvPr/>
        </p:nvSpPr>
        <p:spPr>
          <a:xfrm>
            <a:off x="8100392" y="6356576"/>
            <a:ext cx="690376"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1848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764704"/>
            <a:ext cx="8496944" cy="5693866"/>
          </a:xfrm>
          <a:prstGeom prst="rect">
            <a:avLst/>
          </a:prstGeom>
          <a:noFill/>
        </p:spPr>
        <p:txBody>
          <a:bodyPr wrap="square" rtlCol="0">
            <a:spAutoFit/>
          </a:bodyPr>
          <a:lstStyle/>
          <a:p>
            <a:pPr algn="just"/>
            <a:r>
              <a:rPr lang="it-IT" sz="2800" dirty="0" smtClean="0">
                <a:latin typeface="Times New Roman" pitchFamily="18" charset="0"/>
                <a:cs typeface="Times New Roman" pitchFamily="18" charset="0"/>
              </a:rPr>
              <a:t>«Sono </a:t>
            </a:r>
            <a:r>
              <a:rPr lang="it-IT" sz="2800" dirty="0">
                <a:latin typeface="Times New Roman" pitchFamily="18" charset="0"/>
                <a:cs typeface="Times New Roman" pitchFamily="18" charset="0"/>
              </a:rPr>
              <a:t>appunto questi i casi che debbono poter chiarire il senso ultimo del rapporto simbolico ed essi indicano </a:t>
            </a:r>
            <a:r>
              <a:rPr lang="it-IT" sz="2800" b="1" u="sng" dirty="0">
                <a:solidFill>
                  <a:srgbClr val="FF0000"/>
                </a:solidFill>
                <a:latin typeface="Times New Roman" pitchFamily="18" charset="0"/>
                <a:cs typeface="Times New Roman" pitchFamily="18" charset="0"/>
              </a:rPr>
              <a:t>che questo rapporto è di natura genetica</a:t>
            </a:r>
            <a:r>
              <a:rPr lang="it-IT" sz="2800" b="1" u="sng" dirty="0" smtClean="0">
                <a:solidFill>
                  <a:srgbClr val="FF0000"/>
                </a:solidFill>
                <a:latin typeface="Times New Roman" pitchFamily="18" charset="0"/>
                <a:cs typeface="Times New Roman" pitchFamily="18" charset="0"/>
              </a:rPr>
              <a:t>. </a:t>
            </a:r>
            <a:r>
              <a:rPr lang="it-IT" sz="2800" b="1" dirty="0" smtClean="0">
                <a:solidFill>
                  <a:srgbClr val="FF0000"/>
                </a:solidFill>
                <a:latin typeface="Times New Roman" pitchFamily="18" charset="0"/>
                <a:cs typeface="Times New Roman" pitchFamily="18" charset="0"/>
              </a:rPr>
              <a:t>Ciò </a:t>
            </a:r>
            <a:r>
              <a:rPr lang="it-IT" sz="2800" b="1" dirty="0">
                <a:solidFill>
                  <a:srgbClr val="FF0000"/>
                </a:solidFill>
                <a:latin typeface="Times New Roman" pitchFamily="18" charset="0"/>
                <a:cs typeface="Times New Roman" pitchFamily="18" charset="0"/>
              </a:rPr>
              <a:t>che oggi è legato simbolicamente, in </a:t>
            </a:r>
            <a:r>
              <a:rPr lang="it-IT" sz="2800" b="1" dirty="0" smtClean="0">
                <a:solidFill>
                  <a:srgbClr val="FF0000"/>
                </a:solidFill>
                <a:latin typeface="Times New Roman" pitchFamily="18" charset="0"/>
                <a:cs typeface="Times New Roman" pitchFamily="18" charset="0"/>
              </a:rPr>
              <a:t>epoche remote </a:t>
            </a:r>
            <a:r>
              <a:rPr lang="it-IT" sz="2800" b="1" dirty="0">
                <a:solidFill>
                  <a:srgbClr val="FF0000"/>
                </a:solidFill>
                <a:latin typeface="Times New Roman" pitchFamily="18" charset="0"/>
                <a:cs typeface="Times New Roman" pitchFamily="18" charset="0"/>
              </a:rPr>
              <a:t>era probabilmente legato da identità concettuale e </a:t>
            </a:r>
            <a:r>
              <a:rPr lang="it-IT" sz="2800" b="1" dirty="0" smtClean="0">
                <a:solidFill>
                  <a:srgbClr val="FF0000"/>
                </a:solidFill>
                <a:latin typeface="Times New Roman" pitchFamily="18" charset="0"/>
                <a:cs typeface="Times New Roman" pitchFamily="18" charset="0"/>
              </a:rPr>
              <a:t>linguistica</a:t>
            </a:r>
            <a:r>
              <a:rPr lang="it-IT" sz="2800" dirty="0" smtClean="0">
                <a:latin typeface="Times New Roman" pitchFamily="18" charset="0"/>
                <a:cs typeface="Times New Roman" pitchFamily="18" charset="0"/>
              </a:rPr>
              <a:t>.    Il </a:t>
            </a:r>
            <a:r>
              <a:rPr lang="it-IT" sz="2800" dirty="0">
                <a:latin typeface="Times New Roman" pitchFamily="18" charset="0"/>
                <a:cs typeface="Times New Roman" pitchFamily="18" charset="0"/>
              </a:rPr>
              <a:t>rapporto simbolico sembra un residuo e un </a:t>
            </a:r>
            <a:r>
              <a:rPr lang="it-IT" sz="2800" dirty="0" smtClean="0">
                <a:latin typeface="Times New Roman" pitchFamily="18" charset="0"/>
                <a:cs typeface="Times New Roman" pitchFamily="18" charset="0"/>
              </a:rPr>
              <a:t>contrassegno dell'identità </a:t>
            </a:r>
            <a:r>
              <a:rPr lang="it-IT" sz="2800" dirty="0">
                <a:latin typeface="Times New Roman" pitchFamily="18" charset="0"/>
                <a:cs typeface="Times New Roman" pitchFamily="18" charset="0"/>
              </a:rPr>
              <a:t>di una volta. Si può qui osservare che la </a:t>
            </a:r>
            <a:r>
              <a:rPr lang="it-IT" sz="2800" dirty="0" smtClean="0">
                <a:latin typeface="Times New Roman" pitchFamily="18" charset="0"/>
                <a:cs typeface="Times New Roman" pitchFamily="18" charset="0"/>
              </a:rPr>
              <a:t>comunione simbolica </a:t>
            </a:r>
            <a:r>
              <a:rPr lang="it-IT" sz="2800" dirty="0">
                <a:latin typeface="Times New Roman" pitchFamily="18" charset="0"/>
                <a:cs typeface="Times New Roman" pitchFamily="18" charset="0"/>
              </a:rPr>
              <a:t>in numerosi casi va oltre quella linguistica, come ha </a:t>
            </a:r>
            <a:r>
              <a:rPr lang="it-IT" sz="2800" dirty="0" smtClean="0">
                <a:latin typeface="Times New Roman" pitchFamily="18" charset="0"/>
                <a:cs typeface="Times New Roman" pitchFamily="18" charset="0"/>
              </a:rPr>
              <a:t>già affermato    Schubert.   </a:t>
            </a:r>
            <a:r>
              <a:rPr lang="it-IT" sz="2800" b="1" dirty="0">
                <a:solidFill>
                  <a:srgbClr val="FF0000"/>
                </a:solidFill>
                <a:latin typeface="Times New Roman" pitchFamily="18" charset="0"/>
                <a:cs typeface="Times New Roman" pitchFamily="18" charset="0"/>
              </a:rPr>
              <a:t>Un certo numero di simboli è antico </a:t>
            </a:r>
            <a:r>
              <a:rPr lang="it-IT" sz="2800" b="1" dirty="0" smtClean="0">
                <a:solidFill>
                  <a:srgbClr val="FF0000"/>
                </a:solidFill>
                <a:latin typeface="Times New Roman" pitchFamily="18" charset="0"/>
                <a:cs typeface="Times New Roman" pitchFamily="18" charset="0"/>
              </a:rPr>
              <a:t>quanto la </a:t>
            </a:r>
            <a:r>
              <a:rPr lang="it-IT" sz="2800" b="1" dirty="0">
                <a:solidFill>
                  <a:srgbClr val="FF0000"/>
                </a:solidFill>
                <a:latin typeface="Times New Roman" pitchFamily="18" charset="0"/>
                <a:cs typeface="Times New Roman" pitchFamily="18" charset="0"/>
              </a:rPr>
              <a:t>formazione della lingua in generale,</a:t>
            </a:r>
            <a:r>
              <a:rPr lang="it-IT" sz="2800" dirty="0">
                <a:latin typeface="Times New Roman" pitchFamily="18" charset="0"/>
                <a:cs typeface="Times New Roman" pitchFamily="18" charset="0"/>
              </a:rPr>
              <a:t> altri invece vengono </a:t>
            </a:r>
            <a:r>
              <a:rPr lang="it-IT" sz="2800" dirty="0" smtClean="0">
                <a:latin typeface="Times New Roman" pitchFamily="18" charset="0"/>
                <a:cs typeface="Times New Roman" pitchFamily="18" charset="0"/>
              </a:rPr>
              <a:t>formati ex novo </a:t>
            </a:r>
            <a:r>
              <a:rPr lang="it-IT" sz="2800" dirty="0">
                <a:latin typeface="Times New Roman" pitchFamily="18" charset="0"/>
                <a:cs typeface="Times New Roman" pitchFamily="18" charset="0"/>
              </a:rPr>
              <a:t>giorno per giorno (per esempio il </a:t>
            </a:r>
            <a:r>
              <a:rPr lang="it-IT" sz="2800" dirty="0" smtClean="0">
                <a:latin typeface="Times New Roman" pitchFamily="18" charset="0"/>
                <a:cs typeface="Times New Roman" pitchFamily="18" charset="0"/>
              </a:rPr>
              <a:t>dirigibile</a:t>
            </a:r>
            <a:r>
              <a:rPr lang="it-IT" sz="2800" dirty="0">
                <a:latin typeface="Times New Roman" pitchFamily="18" charset="0"/>
                <a:cs typeface="Times New Roman" pitchFamily="18" charset="0"/>
              </a:rPr>
              <a:t>, lo </a:t>
            </a:r>
            <a:r>
              <a:rPr lang="it-IT" sz="2800" dirty="0" smtClean="0">
                <a:latin typeface="Times New Roman" pitchFamily="18" charset="0"/>
                <a:cs typeface="Times New Roman" pitchFamily="18" charset="0"/>
              </a:rPr>
              <a:t>Zeppelin</a:t>
            </a:r>
            <a:r>
              <a:rPr lang="it-IT" sz="2800" dirty="0">
                <a:latin typeface="Times New Roman" pitchFamily="18" charset="0"/>
                <a:cs typeface="Times New Roman" pitchFamily="18" charset="0"/>
              </a:rPr>
              <a:t>). </a:t>
            </a:r>
            <a:r>
              <a:rPr lang="it-IT" sz="2800" dirty="0" smtClean="0">
                <a:latin typeface="Times New Roman" pitchFamily="18" charset="0"/>
                <a:cs typeface="Times New Roman" pitchFamily="18" charset="0"/>
              </a:rPr>
              <a:t>[1914]»</a:t>
            </a:r>
            <a:endParaRPr lang="it-IT" sz="2800" dirty="0">
              <a:latin typeface="Times New Roman" pitchFamily="18" charset="0"/>
              <a:cs typeface="Times New Roman" pitchFamily="18" charset="0"/>
            </a:endParaRPr>
          </a:p>
        </p:txBody>
      </p:sp>
      <p:sp>
        <p:nvSpPr>
          <p:cNvPr id="3" name="CasellaDiTesto 2"/>
          <p:cNvSpPr txBox="1"/>
          <p:nvPr/>
        </p:nvSpPr>
        <p:spPr>
          <a:xfrm>
            <a:off x="804622" y="97468"/>
            <a:ext cx="7534755" cy="523220"/>
          </a:xfrm>
          <a:prstGeom prst="rect">
            <a:avLst/>
          </a:prstGeom>
          <a:noFill/>
        </p:spPr>
        <p:txBody>
          <a:bodyPr wrap="none" rtlCol="0">
            <a:spAutoFit/>
          </a:bodyPr>
          <a:lstStyle/>
          <a:p>
            <a:r>
              <a:rPr lang="it-I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RAPPRESENTAZIONE PER SIMBOLI NEL SOGNO</a:t>
            </a:r>
            <a:endParaRPr lang="it-I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2" y="3036824"/>
            <a:ext cx="3286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293096"/>
            <a:ext cx="3286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ccia a destra 5"/>
          <p:cNvSpPr/>
          <p:nvPr/>
        </p:nvSpPr>
        <p:spPr>
          <a:xfrm>
            <a:off x="8100392" y="6356576"/>
            <a:ext cx="690376"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9189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5515" y="764703"/>
            <a:ext cx="8712968" cy="5632311"/>
          </a:xfrm>
          <a:prstGeom prst="rect">
            <a:avLst/>
          </a:prstGeom>
          <a:noFill/>
        </p:spPr>
        <p:txBody>
          <a:bodyPr wrap="square" rtlCol="0">
            <a:spAutoFit/>
          </a:bodyPr>
          <a:lstStyle/>
          <a:p>
            <a:pPr algn="just"/>
            <a:r>
              <a:rPr lang="it-IT" sz="2400" b="1" dirty="0" smtClean="0">
                <a:solidFill>
                  <a:srgbClr val="0000FF"/>
                </a:solidFill>
                <a:latin typeface="Times New Roman" pitchFamily="18" charset="0"/>
                <a:cs typeface="Times New Roman" pitchFamily="18" charset="0"/>
              </a:rPr>
              <a:t>«Ora</a:t>
            </a:r>
            <a:r>
              <a:rPr lang="it-IT" sz="2400" b="1" dirty="0">
                <a:solidFill>
                  <a:srgbClr val="0000FF"/>
                </a:solidFill>
                <a:latin typeface="Times New Roman" pitchFamily="18" charset="0"/>
                <a:cs typeface="Times New Roman" pitchFamily="18" charset="0"/>
              </a:rPr>
              <a:t>, il sogno si serve di questo simbolismo </a:t>
            </a:r>
            <a:r>
              <a:rPr lang="it-IT" sz="2400" dirty="0">
                <a:latin typeface="Times New Roman" pitchFamily="18" charset="0"/>
                <a:cs typeface="Times New Roman" pitchFamily="18" charset="0"/>
              </a:rPr>
              <a:t>per la </a:t>
            </a:r>
            <a:r>
              <a:rPr lang="it-IT" sz="2400" dirty="0" smtClean="0">
                <a:latin typeface="Times New Roman" pitchFamily="18" charset="0"/>
                <a:cs typeface="Times New Roman" pitchFamily="18" charset="0"/>
              </a:rPr>
              <a:t>rappresentazione mascherata </a:t>
            </a:r>
            <a:r>
              <a:rPr lang="it-IT" sz="2400" dirty="0">
                <a:latin typeface="Times New Roman" pitchFamily="18" charset="0"/>
                <a:cs typeface="Times New Roman" pitchFamily="18" charset="0"/>
              </a:rPr>
              <a:t>dei suoi pensieri latenti. Tra i simboli utilizzati in </a:t>
            </a:r>
            <a:r>
              <a:rPr lang="it-IT" sz="2400" dirty="0" smtClean="0">
                <a:latin typeface="Times New Roman" pitchFamily="18" charset="0"/>
                <a:cs typeface="Times New Roman" pitchFamily="18" charset="0"/>
              </a:rPr>
              <a:t>questo </a:t>
            </a:r>
            <a:r>
              <a:rPr lang="it-IT" sz="2400" dirty="0">
                <a:latin typeface="Times New Roman" pitchFamily="18" charset="0"/>
                <a:cs typeface="Times New Roman" pitchFamily="18" charset="0"/>
              </a:rPr>
              <a:t>modo ve ne sono certo molti, che regolarmente o quasi </a:t>
            </a:r>
            <a:r>
              <a:rPr lang="it-IT" sz="2400" dirty="0" smtClean="0">
                <a:latin typeface="Times New Roman" pitchFamily="18" charset="0"/>
                <a:cs typeface="Times New Roman" pitchFamily="18" charset="0"/>
              </a:rPr>
              <a:t>significano </a:t>
            </a:r>
            <a:r>
              <a:rPr lang="it-IT" sz="2400" dirty="0">
                <a:latin typeface="Times New Roman" pitchFamily="18" charset="0"/>
                <a:cs typeface="Times New Roman" pitchFamily="18" charset="0"/>
              </a:rPr>
              <a:t>la stessa cosa. </a:t>
            </a:r>
            <a:r>
              <a:rPr lang="it-IT" sz="2400" b="1" dirty="0">
                <a:solidFill>
                  <a:srgbClr val="FF0000"/>
                </a:solidFill>
                <a:latin typeface="Times New Roman" pitchFamily="18" charset="0"/>
                <a:cs typeface="Times New Roman" pitchFamily="18" charset="0"/>
              </a:rPr>
              <a:t>Non si deve tuttavia dimenticare la </a:t>
            </a:r>
            <a:r>
              <a:rPr lang="it-IT" sz="2400" b="1" dirty="0" smtClean="0">
                <a:solidFill>
                  <a:srgbClr val="FF0000"/>
                </a:solidFill>
                <a:latin typeface="Times New Roman" pitchFamily="18" charset="0"/>
                <a:cs typeface="Times New Roman" pitchFamily="18" charset="0"/>
              </a:rPr>
              <a:t>singolare plasticità </a:t>
            </a:r>
            <a:r>
              <a:rPr lang="it-IT" sz="2400" b="1" dirty="0">
                <a:solidFill>
                  <a:srgbClr val="FF0000"/>
                </a:solidFill>
                <a:latin typeface="Times New Roman" pitchFamily="18" charset="0"/>
                <a:cs typeface="Times New Roman" pitchFamily="18" charset="0"/>
              </a:rPr>
              <a:t>del materiale psichico</a:t>
            </a:r>
            <a:r>
              <a:rPr lang="it-IT" sz="2400" dirty="0">
                <a:latin typeface="Times New Roman" pitchFamily="18" charset="0"/>
                <a:cs typeface="Times New Roman" pitchFamily="18" charset="0"/>
              </a:rPr>
              <a:t>. </a:t>
            </a:r>
            <a:r>
              <a:rPr lang="it-IT" sz="2400" u="sng" dirty="0">
                <a:latin typeface="Times New Roman" pitchFamily="18" charset="0"/>
                <a:cs typeface="Times New Roman" pitchFamily="18" charset="0"/>
              </a:rPr>
              <a:t>Abbastanza spesso un simbolo </a:t>
            </a:r>
            <a:r>
              <a:rPr lang="it-IT" sz="2400" u="sng" dirty="0" smtClean="0">
                <a:latin typeface="Times New Roman" pitchFamily="18" charset="0"/>
                <a:cs typeface="Times New Roman" pitchFamily="18" charset="0"/>
              </a:rPr>
              <a:t>non va </a:t>
            </a:r>
            <a:r>
              <a:rPr lang="it-IT" sz="2400" u="sng" dirty="0">
                <a:latin typeface="Times New Roman" pitchFamily="18" charset="0"/>
                <a:cs typeface="Times New Roman" pitchFamily="18" charset="0"/>
              </a:rPr>
              <a:t>interpretato nel contenuto del sogno in modo simbolico, ma </a:t>
            </a:r>
            <a:r>
              <a:rPr lang="it-IT" sz="2400" u="sng" dirty="0" smtClean="0">
                <a:latin typeface="Times New Roman" pitchFamily="18" charset="0"/>
                <a:cs typeface="Times New Roman" pitchFamily="18" charset="0"/>
              </a:rPr>
              <a:t>nel suo </a:t>
            </a:r>
            <a:r>
              <a:rPr lang="it-IT" sz="2400" u="sng" dirty="0">
                <a:latin typeface="Times New Roman" pitchFamily="18" charset="0"/>
                <a:cs typeface="Times New Roman" pitchFamily="18" charset="0"/>
              </a:rPr>
              <a:t>significato letterale;</a:t>
            </a:r>
            <a:r>
              <a:rPr lang="it-IT" sz="2400" dirty="0">
                <a:latin typeface="Times New Roman" pitchFamily="18" charset="0"/>
                <a:cs typeface="Times New Roman" pitchFamily="18" charset="0"/>
              </a:rPr>
              <a:t> altre volte un sognatore, che dispone </a:t>
            </a:r>
            <a:r>
              <a:rPr lang="it-IT" sz="2400" dirty="0" smtClean="0">
                <a:latin typeface="Times New Roman" pitchFamily="18" charset="0"/>
                <a:cs typeface="Times New Roman" pitchFamily="18" charset="0"/>
              </a:rPr>
              <a:t>di uno </a:t>
            </a:r>
            <a:r>
              <a:rPr lang="it-IT" sz="2400" dirty="0">
                <a:latin typeface="Times New Roman" pitchFamily="18" charset="0"/>
                <a:cs typeface="Times New Roman" pitchFamily="18" charset="0"/>
              </a:rPr>
              <a:t>speciale materiale mnestico, può arrogarsi il diritto di </a:t>
            </a:r>
            <a:r>
              <a:rPr lang="it-IT" sz="2400" dirty="0" smtClean="0">
                <a:latin typeface="Times New Roman" pitchFamily="18" charset="0"/>
                <a:cs typeface="Times New Roman" pitchFamily="18" charset="0"/>
              </a:rPr>
              <a:t>usare come </a:t>
            </a:r>
            <a:r>
              <a:rPr lang="it-IT" sz="2400" dirty="0">
                <a:latin typeface="Times New Roman" pitchFamily="18" charset="0"/>
                <a:cs typeface="Times New Roman" pitchFamily="18" charset="0"/>
              </a:rPr>
              <a:t>simboli sessuali tutto il possibile, anche ciò che di solito </a:t>
            </a:r>
            <a:r>
              <a:rPr lang="it-IT" sz="2400" dirty="0" smtClean="0">
                <a:latin typeface="Times New Roman" pitchFamily="18" charset="0"/>
                <a:cs typeface="Times New Roman" pitchFamily="18" charset="0"/>
              </a:rPr>
              <a:t>non viene </a:t>
            </a:r>
            <a:r>
              <a:rPr lang="it-IT" sz="2400" dirty="0">
                <a:latin typeface="Times New Roman" pitchFamily="18" charset="0"/>
                <a:cs typeface="Times New Roman" pitchFamily="18" charset="0"/>
              </a:rPr>
              <a:t>usato a questo scopo. Disponendo, per la </a:t>
            </a:r>
            <a:r>
              <a:rPr lang="it-IT" sz="2400" dirty="0" smtClean="0">
                <a:latin typeface="Times New Roman" pitchFamily="18" charset="0"/>
                <a:cs typeface="Times New Roman" pitchFamily="18" charset="0"/>
              </a:rPr>
              <a:t>rappresentazione di </a:t>
            </a:r>
            <a:r>
              <a:rPr lang="it-IT" sz="2400" dirty="0">
                <a:latin typeface="Times New Roman" pitchFamily="18" charset="0"/>
                <a:cs typeface="Times New Roman" pitchFamily="18" charset="0"/>
              </a:rPr>
              <a:t>un contenuto, di una scelta tra </a:t>
            </a:r>
            <a:r>
              <a:rPr lang="it-IT" sz="2400" dirty="0" smtClean="0">
                <a:latin typeface="Times New Roman" pitchFamily="18" charset="0"/>
                <a:cs typeface="Times New Roman" pitchFamily="18" charset="0"/>
              </a:rPr>
              <a:t>più </a:t>
            </a:r>
            <a:r>
              <a:rPr lang="it-IT" sz="2400" dirty="0">
                <a:latin typeface="Times New Roman" pitchFamily="18" charset="0"/>
                <a:cs typeface="Times New Roman" pitchFamily="18" charset="0"/>
              </a:rPr>
              <a:t>simboli, egli si deciderà </a:t>
            </a:r>
            <a:r>
              <a:rPr lang="it-IT" sz="2400" dirty="0" smtClean="0">
                <a:latin typeface="Times New Roman" pitchFamily="18" charset="0"/>
                <a:cs typeface="Times New Roman" pitchFamily="18" charset="0"/>
              </a:rPr>
              <a:t>per quel </a:t>
            </a:r>
            <a:r>
              <a:rPr lang="it-IT" sz="2400" dirty="0">
                <a:latin typeface="Times New Roman" pitchFamily="18" charset="0"/>
                <a:cs typeface="Times New Roman" pitchFamily="18" charset="0"/>
              </a:rPr>
              <a:t>simbolo che presenta </a:t>
            </a:r>
            <a:r>
              <a:rPr lang="it-IT" sz="2400" dirty="0" smtClean="0">
                <a:latin typeface="Times New Roman" pitchFamily="18" charset="0"/>
                <a:cs typeface="Times New Roman" pitchFamily="18" charset="0"/>
              </a:rPr>
              <a:t>altresì </a:t>
            </a:r>
            <a:r>
              <a:rPr lang="it-IT" sz="2400" dirty="0">
                <a:latin typeface="Times New Roman" pitchFamily="18" charset="0"/>
                <a:cs typeface="Times New Roman" pitchFamily="18" charset="0"/>
              </a:rPr>
              <a:t>rapporti oggettivi con il suo </a:t>
            </a:r>
            <a:r>
              <a:rPr lang="it-IT" sz="2400" dirty="0" smtClean="0">
                <a:latin typeface="Times New Roman" pitchFamily="18" charset="0"/>
                <a:cs typeface="Times New Roman" pitchFamily="18" charset="0"/>
              </a:rPr>
              <a:t>rimanente </a:t>
            </a:r>
            <a:r>
              <a:rPr lang="it-IT" sz="2400" dirty="0">
                <a:latin typeface="Times New Roman" pitchFamily="18" charset="0"/>
                <a:cs typeface="Times New Roman" pitchFamily="18" charset="0"/>
              </a:rPr>
              <a:t>materiale ideativo, </a:t>
            </a:r>
            <a:r>
              <a:rPr lang="it-IT" sz="2400" b="1" u="sng" dirty="0">
                <a:solidFill>
                  <a:srgbClr val="FF0000"/>
                </a:solidFill>
                <a:latin typeface="Times New Roman" pitchFamily="18" charset="0"/>
                <a:cs typeface="Times New Roman" pitchFamily="18" charset="0"/>
              </a:rPr>
              <a:t>il simbolo dunque che permette </a:t>
            </a:r>
            <a:r>
              <a:rPr lang="it-IT" sz="2400" b="1" u="sng" dirty="0" smtClean="0">
                <a:solidFill>
                  <a:srgbClr val="FF0000"/>
                </a:solidFill>
                <a:latin typeface="Times New Roman" pitchFamily="18" charset="0"/>
                <a:cs typeface="Times New Roman" pitchFamily="18" charset="0"/>
              </a:rPr>
              <a:t>una motivazione </a:t>
            </a:r>
            <a:r>
              <a:rPr lang="it-IT" sz="2400" b="1" u="sng" dirty="0">
                <a:solidFill>
                  <a:srgbClr val="FF0000"/>
                </a:solidFill>
                <a:latin typeface="Times New Roman" pitchFamily="18" charset="0"/>
                <a:cs typeface="Times New Roman" pitchFamily="18" charset="0"/>
              </a:rPr>
              <a:t>individuale accanto a quella valida in modo tipico</a:t>
            </a:r>
            <a:r>
              <a:rPr lang="it-IT" sz="2400" b="1" dirty="0" smtClean="0">
                <a:solidFill>
                  <a:srgbClr val="FF0000"/>
                </a:solidFill>
                <a:latin typeface="Times New Roman" pitchFamily="18" charset="0"/>
                <a:cs typeface="Times New Roman" pitchFamily="18" charset="0"/>
              </a:rPr>
              <a:t>. </a:t>
            </a:r>
            <a:r>
              <a:rPr lang="it-IT" sz="2400" dirty="0" smtClean="0">
                <a:latin typeface="Times New Roman" pitchFamily="18" charset="0"/>
                <a:cs typeface="Times New Roman" pitchFamily="18" charset="0"/>
              </a:rPr>
              <a:t>[1909; </a:t>
            </a:r>
            <a:r>
              <a:rPr lang="it-IT" sz="2400" dirty="0">
                <a:latin typeface="Times New Roman" pitchFamily="18" charset="0"/>
                <a:cs typeface="Times New Roman" pitchFamily="18" charset="0"/>
              </a:rPr>
              <a:t>ultima frase </a:t>
            </a:r>
            <a:r>
              <a:rPr lang="it-IT" sz="2400" dirty="0" smtClean="0">
                <a:latin typeface="Times New Roman" pitchFamily="18" charset="0"/>
                <a:cs typeface="Times New Roman" pitchFamily="18" charset="0"/>
              </a:rPr>
              <a:t>1914.]»</a:t>
            </a:r>
            <a:endParaRPr lang="it-IT" sz="2400" dirty="0">
              <a:latin typeface="Times New Roman" pitchFamily="18" charset="0"/>
              <a:cs typeface="Times New Roman" pitchFamily="18" charset="0"/>
            </a:endParaRPr>
          </a:p>
        </p:txBody>
      </p:sp>
      <p:sp>
        <p:nvSpPr>
          <p:cNvPr id="3" name="CasellaDiTesto 2"/>
          <p:cNvSpPr txBox="1"/>
          <p:nvPr/>
        </p:nvSpPr>
        <p:spPr>
          <a:xfrm>
            <a:off x="804622" y="97468"/>
            <a:ext cx="7534755" cy="523220"/>
          </a:xfrm>
          <a:prstGeom prst="rect">
            <a:avLst/>
          </a:prstGeom>
          <a:noFill/>
        </p:spPr>
        <p:txBody>
          <a:bodyPr wrap="none" rtlCol="0">
            <a:spAutoFit/>
          </a:bodyPr>
          <a:lstStyle/>
          <a:p>
            <a:r>
              <a:rPr lang="it-I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RAPPRESENTAZIONE PER SIMBOLI NEL SOGNO</a:t>
            </a:r>
            <a:endParaRPr lang="it-I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Freccia a destra 3"/>
          <p:cNvSpPr/>
          <p:nvPr/>
        </p:nvSpPr>
        <p:spPr>
          <a:xfrm>
            <a:off x="8100392" y="6356576"/>
            <a:ext cx="690376"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296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616465"/>
            <a:ext cx="8568952" cy="6001643"/>
          </a:xfrm>
          <a:prstGeom prst="rect">
            <a:avLst/>
          </a:prstGeom>
          <a:noFill/>
        </p:spPr>
        <p:txBody>
          <a:bodyPr wrap="square" rtlCol="0">
            <a:spAutoFit/>
          </a:bodyPr>
          <a:lstStyle/>
          <a:p>
            <a:pPr algn="just"/>
            <a:r>
              <a:rPr lang="it-IT" sz="2400" b="1" dirty="0" smtClean="0">
                <a:solidFill>
                  <a:srgbClr val="0000FF"/>
                </a:solidFill>
                <a:latin typeface="Times New Roman" pitchFamily="18" charset="0"/>
                <a:cs typeface="Times New Roman" pitchFamily="18" charset="0"/>
              </a:rPr>
              <a:t>«Anche se le indagini recenti </a:t>
            </a:r>
            <a:r>
              <a:rPr lang="it-IT" sz="2400" dirty="0" smtClean="0">
                <a:latin typeface="Times New Roman" pitchFamily="18" charset="0"/>
                <a:cs typeface="Times New Roman" pitchFamily="18" charset="0"/>
              </a:rPr>
              <a:t>sul sogno, da </a:t>
            </a:r>
            <a:r>
              <a:rPr lang="it-IT" sz="2400" dirty="0" err="1" smtClean="0">
                <a:latin typeface="Times New Roman" pitchFamily="18" charset="0"/>
                <a:cs typeface="Times New Roman" pitchFamily="18" charset="0"/>
              </a:rPr>
              <a:t>Scherner</a:t>
            </a:r>
            <a:r>
              <a:rPr lang="it-IT" sz="2400" dirty="0" smtClean="0">
                <a:latin typeface="Times New Roman" pitchFamily="18" charset="0"/>
                <a:cs typeface="Times New Roman" pitchFamily="18" charset="0"/>
              </a:rPr>
              <a:t> in poi, hanno reso inevitabile il riconoscimento del simbolismo onirico – persino </a:t>
            </a:r>
            <a:r>
              <a:rPr lang="it-IT" sz="2400" dirty="0" err="1" smtClean="0">
                <a:latin typeface="Times New Roman" pitchFamily="18" charset="0"/>
                <a:cs typeface="Times New Roman" pitchFamily="18" charset="0"/>
              </a:rPr>
              <a:t>Havelock</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Ellis</a:t>
            </a:r>
            <a:r>
              <a:rPr lang="it-IT" sz="2400" dirty="0" smtClean="0">
                <a:latin typeface="Times New Roman" pitchFamily="18" charset="0"/>
                <a:cs typeface="Times New Roman" pitchFamily="18" charset="0"/>
              </a:rPr>
              <a:t> confessa che non è possibile porre in dubbio che i</a:t>
            </a:r>
          </a:p>
          <a:p>
            <a:pPr algn="just"/>
            <a:r>
              <a:rPr lang="it-IT" sz="2400" dirty="0" smtClean="0">
                <a:latin typeface="Times New Roman" pitchFamily="18" charset="0"/>
                <a:cs typeface="Times New Roman" pitchFamily="18" charset="0"/>
              </a:rPr>
              <a:t>nostri sogni siano colmi di simbolismo - bisogna pur ammettere</a:t>
            </a:r>
          </a:p>
          <a:p>
            <a:pPr algn="just"/>
            <a:r>
              <a:rPr lang="it-IT" sz="2400" dirty="0" smtClean="0">
                <a:latin typeface="Times New Roman" pitchFamily="18" charset="0"/>
                <a:cs typeface="Times New Roman" pitchFamily="18" charset="0"/>
              </a:rPr>
              <a:t>che l'esistenza dei simboli nel sogno rende il compito dell’interpretazione, </a:t>
            </a:r>
            <a:r>
              <a:rPr lang="it-IT" sz="2400" b="1" dirty="0" smtClean="0">
                <a:solidFill>
                  <a:srgbClr val="FF0000"/>
                </a:solidFill>
                <a:latin typeface="Times New Roman" pitchFamily="18" charset="0"/>
                <a:cs typeface="Times New Roman" pitchFamily="18" charset="0"/>
              </a:rPr>
              <a:t>oltre che più facile, anche più difficile</a:t>
            </a:r>
            <a:r>
              <a:rPr lang="it-IT" sz="2400" dirty="0" smtClean="0">
                <a:latin typeface="Times New Roman" pitchFamily="18" charset="0"/>
                <a:cs typeface="Times New Roman" pitchFamily="18" charset="0"/>
              </a:rPr>
              <a:t>. La tecnica d'interpretazione basata sulle libere associazioni di chi sogna di solito non  ci </a:t>
            </a:r>
            <a:r>
              <a:rPr lang="it-IT" sz="2400" dirty="0">
                <a:latin typeface="Times New Roman" pitchFamily="18" charset="0"/>
                <a:cs typeface="Times New Roman" pitchFamily="18" charset="0"/>
              </a:rPr>
              <a:t>è di alcun aiuto di fronte agli elementi simbolici del </a:t>
            </a:r>
            <a:r>
              <a:rPr lang="it-IT" sz="2400" dirty="0" smtClean="0">
                <a:latin typeface="Times New Roman" pitchFamily="18" charset="0"/>
                <a:cs typeface="Times New Roman" pitchFamily="18" charset="0"/>
              </a:rPr>
              <a:t>contenuto onirico</a:t>
            </a:r>
            <a:r>
              <a:rPr lang="it-IT" sz="2400" dirty="0">
                <a:latin typeface="Times New Roman" pitchFamily="18" charset="0"/>
                <a:cs typeface="Times New Roman" pitchFamily="18" charset="0"/>
              </a:rPr>
              <a:t>; </a:t>
            </a:r>
            <a:r>
              <a:rPr lang="it-IT" sz="2400" b="1" dirty="0">
                <a:solidFill>
                  <a:srgbClr val="FF0000"/>
                </a:solidFill>
                <a:latin typeface="Times New Roman" pitchFamily="18" charset="0"/>
                <a:cs typeface="Times New Roman" pitchFamily="18" charset="0"/>
              </a:rPr>
              <a:t>un ritorno all'arbitrio dell'interprete, nel modo praticato </a:t>
            </a:r>
            <a:r>
              <a:rPr lang="it-IT" sz="2400" b="1" dirty="0" smtClean="0">
                <a:solidFill>
                  <a:srgbClr val="FF0000"/>
                </a:solidFill>
                <a:latin typeface="Times New Roman" pitchFamily="18" charset="0"/>
                <a:cs typeface="Times New Roman" pitchFamily="18" charset="0"/>
              </a:rPr>
              <a:t>nell’antichità</a:t>
            </a:r>
            <a:r>
              <a:rPr lang="it-IT" sz="2400" dirty="0" smtClean="0">
                <a:latin typeface="Times New Roman" pitchFamily="18" charset="0"/>
                <a:cs typeface="Times New Roman" pitchFamily="18" charset="0"/>
              </a:rPr>
              <a:t> </a:t>
            </a:r>
            <a:r>
              <a:rPr lang="it-IT" sz="2400" dirty="0">
                <a:latin typeface="Times New Roman" pitchFamily="18" charset="0"/>
                <a:cs typeface="Times New Roman" pitchFamily="18" charset="0"/>
              </a:rPr>
              <a:t>come sembra rinascere nelle rozze interpretazioni ai </a:t>
            </a:r>
            <a:r>
              <a:rPr lang="it-IT" sz="2400" dirty="0" smtClean="0">
                <a:latin typeface="Times New Roman" pitchFamily="18" charset="0"/>
                <a:cs typeface="Times New Roman" pitchFamily="18" charset="0"/>
              </a:rPr>
              <a:t>di </a:t>
            </a:r>
            <a:r>
              <a:rPr lang="it-IT" sz="2400" dirty="0" err="1" smtClean="0">
                <a:latin typeface="Times New Roman" pitchFamily="18" charset="0"/>
                <a:cs typeface="Times New Roman" pitchFamily="18" charset="0"/>
              </a:rPr>
              <a:t>Stekel</a:t>
            </a:r>
            <a:r>
              <a:rPr lang="it-IT" sz="2400" dirty="0">
                <a:latin typeface="Times New Roman" pitchFamily="18" charset="0"/>
                <a:cs typeface="Times New Roman" pitchFamily="18" charset="0"/>
              </a:rPr>
              <a:t>, </a:t>
            </a:r>
            <a:r>
              <a:rPr lang="it-IT" sz="2400" b="1" dirty="0">
                <a:solidFill>
                  <a:srgbClr val="FF0000"/>
                </a:solidFill>
                <a:latin typeface="Times New Roman" pitchFamily="18" charset="0"/>
                <a:cs typeface="Times New Roman" pitchFamily="18" charset="0"/>
              </a:rPr>
              <a:t>è escluso per motivi di critica scientifica</a:t>
            </a:r>
            <a:r>
              <a:rPr lang="it-IT" sz="2400" dirty="0" smtClean="0">
                <a:latin typeface="Times New Roman" pitchFamily="18" charset="0"/>
                <a:cs typeface="Times New Roman" pitchFamily="18" charset="0"/>
              </a:rPr>
              <a:t>. Cosi </a:t>
            </a:r>
            <a:r>
              <a:rPr lang="it-IT" sz="2400" dirty="0">
                <a:latin typeface="Times New Roman" pitchFamily="18" charset="0"/>
                <a:cs typeface="Times New Roman" pitchFamily="18" charset="0"/>
              </a:rPr>
              <a:t>gli elementi </a:t>
            </a:r>
            <a:r>
              <a:rPr lang="it-IT" sz="2400" dirty="0" smtClean="0">
                <a:latin typeface="Times New Roman" pitchFamily="18" charset="0"/>
                <a:cs typeface="Times New Roman" pitchFamily="18" charset="0"/>
              </a:rPr>
              <a:t>del </a:t>
            </a:r>
            <a:r>
              <a:rPr lang="it-IT" sz="2400" dirty="0">
                <a:latin typeface="Times New Roman" pitchFamily="18" charset="0"/>
                <a:cs typeface="Times New Roman" pitchFamily="18" charset="0"/>
              </a:rPr>
              <a:t>contenuto onirico che devono essere considerati </a:t>
            </a:r>
            <a:r>
              <a:rPr lang="it-IT" sz="2400" dirty="0" smtClean="0">
                <a:latin typeface="Times New Roman" pitchFamily="18" charset="0"/>
                <a:cs typeface="Times New Roman" pitchFamily="18" charset="0"/>
              </a:rPr>
              <a:t>simbolicamente ci </a:t>
            </a:r>
            <a:r>
              <a:rPr lang="it-IT" sz="2400" dirty="0">
                <a:latin typeface="Times New Roman" pitchFamily="18" charset="0"/>
                <a:cs typeface="Times New Roman" pitchFamily="18" charset="0"/>
              </a:rPr>
              <a:t>costringono a </a:t>
            </a:r>
            <a:r>
              <a:rPr lang="it-IT" sz="2400" b="1" dirty="0">
                <a:solidFill>
                  <a:srgbClr val="FF0000"/>
                </a:solidFill>
                <a:latin typeface="Times New Roman" pitchFamily="18" charset="0"/>
                <a:cs typeface="Times New Roman" pitchFamily="18" charset="0"/>
              </a:rPr>
              <a:t>una </a:t>
            </a:r>
            <a:r>
              <a:rPr lang="it-IT" sz="2400" b="1" dirty="0" smtClean="0">
                <a:solidFill>
                  <a:srgbClr val="FF0000"/>
                </a:solidFill>
                <a:latin typeface="Times New Roman" pitchFamily="18" charset="0"/>
                <a:cs typeface="Times New Roman" pitchFamily="18" charset="0"/>
              </a:rPr>
              <a:t>tecnica </a:t>
            </a:r>
            <a:r>
              <a:rPr lang="it-IT" sz="2400" b="1" dirty="0">
                <a:solidFill>
                  <a:srgbClr val="FF0000"/>
                </a:solidFill>
                <a:latin typeface="Times New Roman" pitchFamily="18" charset="0"/>
                <a:cs typeface="Times New Roman" pitchFamily="18" charset="0"/>
              </a:rPr>
              <a:t>combinata</a:t>
            </a:r>
            <a:r>
              <a:rPr lang="it-IT" sz="2400" dirty="0">
                <a:latin typeface="Times New Roman" pitchFamily="18" charset="0"/>
                <a:cs typeface="Times New Roman" pitchFamily="18" charset="0"/>
              </a:rPr>
              <a:t>, che da un </a:t>
            </a:r>
            <a:r>
              <a:rPr lang="it-IT" sz="2400" dirty="0" smtClean="0">
                <a:latin typeface="Times New Roman" pitchFamily="18" charset="0"/>
                <a:cs typeface="Times New Roman" pitchFamily="18" charset="0"/>
              </a:rPr>
              <a:t>lato </a:t>
            </a:r>
            <a:r>
              <a:rPr lang="it-IT" sz="2400" dirty="0">
                <a:latin typeface="Times New Roman" pitchFamily="18" charset="0"/>
                <a:cs typeface="Times New Roman" pitchFamily="18" charset="0"/>
              </a:rPr>
              <a:t>si basa </a:t>
            </a:r>
            <a:r>
              <a:rPr lang="it-IT" sz="2400" dirty="0" smtClean="0">
                <a:latin typeface="Times New Roman" pitchFamily="18" charset="0"/>
                <a:cs typeface="Times New Roman" pitchFamily="18" charset="0"/>
              </a:rPr>
              <a:t>sulle associazioni </a:t>
            </a:r>
            <a:r>
              <a:rPr lang="it-IT" sz="2400" dirty="0">
                <a:latin typeface="Times New Roman" pitchFamily="18" charset="0"/>
                <a:cs typeface="Times New Roman" pitchFamily="18" charset="0"/>
              </a:rPr>
              <a:t>di chi sogna, dall'altro inserisce ciò che </a:t>
            </a:r>
            <a:r>
              <a:rPr lang="it-IT" sz="2400" dirty="0" smtClean="0">
                <a:latin typeface="Times New Roman" pitchFamily="18" charset="0"/>
                <a:cs typeface="Times New Roman" pitchFamily="18" charset="0"/>
              </a:rPr>
              <a:t>manca, attingendo </a:t>
            </a:r>
            <a:r>
              <a:rPr lang="it-IT" sz="2400" dirty="0">
                <a:latin typeface="Times New Roman" pitchFamily="18" charset="0"/>
                <a:cs typeface="Times New Roman" pitchFamily="18" charset="0"/>
              </a:rPr>
              <a:t>all'intelligenza dei </a:t>
            </a:r>
            <a:r>
              <a:rPr lang="it-IT" sz="2400" dirty="0" smtClean="0">
                <a:latin typeface="Times New Roman" pitchFamily="18" charset="0"/>
                <a:cs typeface="Times New Roman" pitchFamily="18" charset="0"/>
              </a:rPr>
              <a:t>simboli </a:t>
            </a:r>
            <a:r>
              <a:rPr lang="it-IT" sz="2400" dirty="0">
                <a:latin typeface="Times New Roman" pitchFamily="18" charset="0"/>
                <a:cs typeface="Times New Roman" pitchFamily="18" charset="0"/>
              </a:rPr>
              <a:t>di chi </a:t>
            </a:r>
            <a:r>
              <a:rPr lang="it-IT" sz="2400" dirty="0" smtClean="0">
                <a:latin typeface="Times New Roman" pitchFamily="18" charset="0"/>
                <a:cs typeface="Times New Roman" pitchFamily="18" charset="0"/>
              </a:rPr>
              <a:t>interpreta.»</a:t>
            </a:r>
            <a:endParaRPr lang="it-IT" sz="2400" dirty="0">
              <a:latin typeface="Times New Roman" pitchFamily="18" charset="0"/>
              <a:cs typeface="Times New Roman" pitchFamily="18" charset="0"/>
            </a:endParaRPr>
          </a:p>
        </p:txBody>
      </p:sp>
      <p:sp>
        <p:nvSpPr>
          <p:cNvPr id="3" name="CasellaDiTesto 2"/>
          <p:cNvSpPr txBox="1"/>
          <p:nvPr/>
        </p:nvSpPr>
        <p:spPr>
          <a:xfrm>
            <a:off x="804622" y="97468"/>
            <a:ext cx="7534755" cy="523220"/>
          </a:xfrm>
          <a:prstGeom prst="rect">
            <a:avLst/>
          </a:prstGeom>
          <a:noFill/>
        </p:spPr>
        <p:txBody>
          <a:bodyPr wrap="none" rtlCol="0">
            <a:spAutoFit/>
          </a:bodyPr>
          <a:lstStyle/>
          <a:p>
            <a:r>
              <a:rPr lang="it-I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RAPPRESENTAZIONE PER SIMBOLI NEL SOGNO</a:t>
            </a:r>
            <a:endParaRPr lang="it-I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Freccia a destra 3"/>
          <p:cNvSpPr/>
          <p:nvPr/>
        </p:nvSpPr>
        <p:spPr>
          <a:xfrm>
            <a:off x="8100392" y="6356576"/>
            <a:ext cx="690376"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889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4504" y="620688"/>
            <a:ext cx="8856984" cy="6093976"/>
          </a:xfrm>
          <a:prstGeom prst="rect">
            <a:avLst/>
          </a:prstGeom>
          <a:noFill/>
        </p:spPr>
        <p:txBody>
          <a:bodyPr wrap="square" rtlCol="0">
            <a:spAutoFit/>
          </a:bodyPr>
          <a:lstStyle/>
          <a:p>
            <a:pPr algn="just"/>
            <a:r>
              <a:rPr lang="it-IT" sz="2600" b="1" dirty="0" smtClean="0">
                <a:solidFill>
                  <a:srgbClr val="0000FF"/>
                </a:solidFill>
                <a:latin typeface="Times New Roman" pitchFamily="18" charset="0"/>
                <a:cs typeface="Times New Roman" pitchFamily="18" charset="0"/>
              </a:rPr>
              <a:t>«Per infirmare il rimprovero </a:t>
            </a:r>
            <a:r>
              <a:rPr lang="it-IT" sz="2600" dirty="0">
                <a:latin typeface="Times New Roman" pitchFamily="18" charset="0"/>
                <a:cs typeface="Times New Roman" pitchFamily="18" charset="0"/>
              </a:rPr>
              <a:t>di arbitrio interpretativo, </a:t>
            </a:r>
            <a:r>
              <a:rPr lang="it-IT" sz="2600" dirty="0" smtClean="0">
                <a:latin typeface="Times New Roman" pitchFamily="18" charset="0"/>
                <a:cs typeface="Times New Roman" pitchFamily="18" charset="0"/>
              </a:rPr>
              <a:t> debbono, concorrere prudenza critica </a:t>
            </a:r>
            <a:r>
              <a:rPr lang="it-IT" sz="2600" dirty="0">
                <a:latin typeface="Times New Roman" pitchFamily="18" charset="0"/>
                <a:cs typeface="Times New Roman" pitchFamily="18" charset="0"/>
              </a:rPr>
              <a:t>nella soluzione dei </a:t>
            </a:r>
            <a:r>
              <a:rPr lang="it-IT" sz="2600" dirty="0" smtClean="0">
                <a:latin typeface="Times New Roman" pitchFamily="18" charset="0"/>
                <a:cs typeface="Times New Roman" pitchFamily="18" charset="0"/>
              </a:rPr>
              <a:t>simboli </a:t>
            </a:r>
            <a:r>
              <a:rPr lang="it-IT" sz="2600" dirty="0">
                <a:latin typeface="Times New Roman" pitchFamily="18" charset="0"/>
                <a:cs typeface="Times New Roman" pitchFamily="18" charset="0"/>
              </a:rPr>
              <a:t>e studio accurato di questi </a:t>
            </a:r>
            <a:r>
              <a:rPr lang="it-IT" sz="2600" dirty="0" smtClean="0">
                <a:latin typeface="Times New Roman" pitchFamily="18" charset="0"/>
                <a:cs typeface="Times New Roman" pitchFamily="18" charset="0"/>
              </a:rPr>
              <a:t>su esempi </a:t>
            </a:r>
            <a:r>
              <a:rPr lang="it-IT" sz="2600" dirty="0">
                <a:latin typeface="Times New Roman" pitchFamily="18" charset="0"/>
                <a:cs typeface="Times New Roman" pitchFamily="18" charset="0"/>
              </a:rPr>
              <a:t>particolarmente trasparenti. Le incertezze tuttora </a:t>
            </a:r>
            <a:r>
              <a:rPr lang="it-IT" sz="2600" dirty="0" smtClean="0">
                <a:latin typeface="Times New Roman" pitchFamily="18" charset="0"/>
                <a:cs typeface="Times New Roman" pitchFamily="18" charset="0"/>
              </a:rPr>
              <a:t>esistenti nella </a:t>
            </a:r>
            <a:r>
              <a:rPr lang="it-IT" sz="2600" dirty="0">
                <a:latin typeface="Times New Roman" pitchFamily="18" charset="0"/>
                <a:cs typeface="Times New Roman" pitchFamily="18" charset="0"/>
              </a:rPr>
              <a:t>nostra attività di interpreti del sogno </a:t>
            </a:r>
            <a:r>
              <a:rPr lang="it-IT" sz="2600" dirty="0" smtClean="0">
                <a:latin typeface="Times New Roman" pitchFamily="18" charset="0"/>
                <a:cs typeface="Times New Roman" pitchFamily="18" charset="0"/>
              </a:rPr>
              <a:t>derivano </a:t>
            </a:r>
            <a:r>
              <a:rPr lang="it-IT" sz="2600" dirty="0">
                <a:latin typeface="Times New Roman" pitchFamily="18" charset="0"/>
                <a:cs typeface="Times New Roman" pitchFamily="18" charset="0"/>
              </a:rPr>
              <a:t>in parte </a:t>
            </a:r>
            <a:r>
              <a:rPr lang="it-IT" sz="2600" dirty="0" smtClean="0">
                <a:latin typeface="Times New Roman" pitchFamily="18" charset="0"/>
                <a:cs typeface="Times New Roman" pitchFamily="18" charset="0"/>
              </a:rPr>
              <a:t>dalle nostre </a:t>
            </a:r>
            <a:r>
              <a:rPr lang="it-IT" sz="2600" dirty="0">
                <a:latin typeface="Times New Roman" pitchFamily="18" charset="0"/>
                <a:cs typeface="Times New Roman" pitchFamily="18" charset="0"/>
              </a:rPr>
              <a:t>incomplete </a:t>
            </a:r>
            <a:r>
              <a:rPr lang="it-IT" sz="2600" dirty="0" smtClean="0">
                <a:latin typeface="Times New Roman" pitchFamily="18" charset="0"/>
                <a:cs typeface="Times New Roman" pitchFamily="18" charset="0"/>
              </a:rPr>
              <a:t>conoscenze </a:t>
            </a:r>
            <a:r>
              <a:rPr lang="it-IT" sz="2600" dirty="0">
                <a:latin typeface="Times New Roman" pitchFamily="18" charset="0"/>
                <a:cs typeface="Times New Roman" pitchFamily="18" charset="0"/>
              </a:rPr>
              <a:t>che potranno essere </a:t>
            </a:r>
            <a:r>
              <a:rPr lang="it-IT" sz="2600" dirty="0" smtClean="0">
                <a:latin typeface="Times New Roman" pitchFamily="18" charset="0"/>
                <a:cs typeface="Times New Roman" pitchFamily="18" charset="0"/>
              </a:rPr>
              <a:t>progressivamente ampliate </a:t>
            </a:r>
            <a:r>
              <a:rPr lang="it-IT" sz="2600" dirty="0">
                <a:latin typeface="Times New Roman" pitchFamily="18" charset="0"/>
                <a:cs typeface="Times New Roman" pitchFamily="18" charset="0"/>
              </a:rPr>
              <a:t>con un ulteriore approfondimento, e in parte </a:t>
            </a:r>
            <a:r>
              <a:rPr lang="it-IT" sz="2600" dirty="0" smtClean="0">
                <a:latin typeface="Times New Roman" pitchFamily="18" charset="0"/>
                <a:cs typeface="Times New Roman" pitchFamily="18" charset="0"/>
              </a:rPr>
              <a:t>dipendono appunto da certe qualità dei simboli onirici. </a:t>
            </a:r>
            <a:r>
              <a:rPr lang="it-IT" sz="2600" b="1" dirty="0" smtClean="0">
                <a:solidFill>
                  <a:srgbClr val="FF0000"/>
                </a:solidFill>
                <a:latin typeface="Times New Roman" pitchFamily="18" charset="0"/>
                <a:cs typeface="Times New Roman" pitchFamily="18" charset="0"/>
              </a:rPr>
              <a:t>Questi sono spesso plurisignificanti </a:t>
            </a:r>
            <a:r>
              <a:rPr lang="it-IT" sz="2600" b="1" dirty="0">
                <a:solidFill>
                  <a:srgbClr val="FF0000"/>
                </a:solidFill>
                <a:latin typeface="Times New Roman" pitchFamily="18" charset="0"/>
                <a:cs typeface="Times New Roman" pitchFamily="18" charset="0"/>
              </a:rPr>
              <a:t>e ambigui, di modo </a:t>
            </a:r>
            <a:r>
              <a:rPr lang="it-IT" sz="2600" b="1" dirty="0" smtClean="0">
                <a:solidFill>
                  <a:srgbClr val="FF0000"/>
                </a:solidFill>
                <a:latin typeface="Times New Roman" pitchFamily="18" charset="0"/>
                <a:cs typeface="Times New Roman" pitchFamily="18" charset="0"/>
              </a:rPr>
              <a:t>che </a:t>
            </a:r>
            <a:r>
              <a:rPr lang="it-IT" sz="2600" b="1" dirty="0">
                <a:solidFill>
                  <a:srgbClr val="FF0000"/>
                </a:solidFill>
                <a:latin typeface="Times New Roman" pitchFamily="18" charset="0"/>
                <a:cs typeface="Times New Roman" pitchFamily="18" charset="0"/>
              </a:rPr>
              <a:t>come nella scrittura </a:t>
            </a:r>
            <a:r>
              <a:rPr lang="it-IT" sz="2600" b="1" dirty="0" smtClean="0">
                <a:solidFill>
                  <a:srgbClr val="FF0000"/>
                </a:solidFill>
                <a:latin typeface="Times New Roman" pitchFamily="18" charset="0"/>
                <a:cs typeface="Times New Roman" pitchFamily="18" charset="0"/>
              </a:rPr>
              <a:t>cinese </a:t>
            </a:r>
            <a:r>
              <a:rPr lang="it-IT" sz="2600" b="1" dirty="0">
                <a:solidFill>
                  <a:srgbClr val="FF0000"/>
                </a:solidFill>
                <a:latin typeface="Times New Roman" pitchFamily="18" charset="0"/>
                <a:cs typeface="Times New Roman" pitchFamily="18" charset="0"/>
              </a:rPr>
              <a:t>soltanto il contesto ci consente di </a:t>
            </a:r>
            <a:r>
              <a:rPr lang="it-IT" sz="2600" b="1" dirty="0" smtClean="0">
                <a:solidFill>
                  <a:srgbClr val="FF0000"/>
                </a:solidFill>
                <a:latin typeface="Times New Roman" pitchFamily="18" charset="0"/>
                <a:cs typeface="Times New Roman" pitchFamily="18" charset="0"/>
              </a:rPr>
              <a:t>volta </a:t>
            </a:r>
            <a:r>
              <a:rPr lang="it-IT" sz="2600" b="1" dirty="0">
                <a:solidFill>
                  <a:srgbClr val="FF0000"/>
                </a:solidFill>
                <a:latin typeface="Times New Roman" pitchFamily="18" charset="0"/>
                <a:cs typeface="Times New Roman" pitchFamily="18" charset="0"/>
              </a:rPr>
              <a:t>in volta </a:t>
            </a:r>
            <a:r>
              <a:rPr lang="it-IT" sz="2600" b="1" dirty="0" smtClean="0">
                <a:solidFill>
                  <a:srgbClr val="FF0000"/>
                </a:solidFill>
                <a:latin typeface="Times New Roman" pitchFamily="18" charset="0"/>
                <a:cs typeface="Times New Roman" pitchFamily="18" charset="0"/>
              </a:rPr>
              <a:t>l’interpretazione </a:t>
            </a:r>
            <a:r>
              <a:rPr lang="it-IT" sz="2600" b="1" dirty="0">
                <a:solidFill>
                  <a:srgbClr val="FF0000"/>
                </a:solidFill>
                <a:latin typeface="Times New Roman" pitchFamily="18" charset="0"/>
                <a:cs typeface="Times New Roman" pitchFamily="18" charset="0"/>
              </a:rPr>
              <a:t>esatta</a:t>
            </a:r>
            <a:r>
              <a:rPr lang="it-IT" sz="2600" dirty="0">
                <a:latin typeface="Times New Roman" pitchFamily="18" charset="0"/>
                <a:cs typeface="Times New Roman" pitchFamily="18" charset="0"/>
              </a:rPr>
              <a:t>. A questa pluralità di </a:t>
            </a:r>
            <a:r>
              <a:rPr lang="it-IT" sz="2600" dirty="0" smtClean="0">
                <a:latin typeface="Times New Roman" pitchFamily="18" charset="0"/>
                <a:cs typeface="Times New Roman" pitchFamily="18" charset="0"/>
              </a:rPr>
              <a:t>significati </a:t>
            </a:r>
            <a:r>
              <a:rPr lang="it-IT" sz="2600" dirty="0">
                <a:latin typeface="Times New Roman" pitchFamily="18" charset="0"/>
                <a:cs typeface="Times New Roman" pitchFamily="18" charset="0"/>
              </a:rPr>
              <a:t>dei simboli, si </a:t>
            </a:r>
            <a:r>
              <a:rPr lang="it-IT" sz="2600" dirty="0" smtClean="0">
                <a:latin typeface="Times New Roman" pitchFamily="18" charset="0"/>
                <a:cs typeface="Times New Roman" pitchFamily="18" charset="0"/>
              </a:rPr>
              <a:t>unisce poi </a:t>
            </a:r>
            <a:r>
              <a:rPr lang="it-IT" sz="2600" dirty="0">
                <a:latin typeface="Times New Roman" pitchFamily="18" charset="0"/>
                <a:cs typeface="Times New Roman" pitchFamily="18" charset="0"/>
              </a:rPr>
              <a:t>la particolare facoltà del sogno di ammettere </a:t>
            </a:r>
            <a:r>
              <a:rPr lang="it-IT" sz="2600" dirty="0" smtClean="0">
                <a:latin typeface="Times New Roman" pitchFamily="18" charset="0"/>
                <a:cs typeface="Times New Roman" pitchFamily="18" charset="0"/>
              </a:rPr>
              <a:t>sovra interpretazioni</a:t>
            </a:r>
            <a:r>
              <a:rPr lang="it-IT" sz="2600" dirty="0">
                <a:latin typeface="Times New Roman" pitchFamily="18" charset="0"/>
                <a:cs typeface="Times New Roman" pitchFamily="18" charset="0"/>
              </a:rPr>
              <a:t>, di rappresentare in un unico </a:t>
            </a:r>
            <a:r>
              <a:rPr lang="it-IT" sz="2600" dirty="0" smtClean="0">
                <a:latin typeface="Times New Roman" pitchFamily="18" charset="0"/>
                <a:cs typeface="Times New Roman" pitchFamily="18" charset="0"/>
              </a:rPr>
              <a:t>contenuto </a:t>
            </a:r>
            <a:r>
              <a:rPr lang="it-IT" sz="2600" dirty="0">
                <a:latin typeface="Times New Roman" pitchFamily="18" charset="0"/>
                <a:cs typeface="Times New Roman" pitchFamily="18" charset="0"/>
              </a:rPr>
              <a:t>formazioni </a:t>
            </a:r>
            <a:r>
              <a:rPr lang="it-IT" sz="2600" dirty="0" smtClean="0">
                <a:latin typeface="Times New Roman" pitchFamily="18" charset="0"/>
                <a:cs typeface="Times New Roman" pitchFamily="18" charset="0"/>
              </a:rPr>
              <a:t>ideative e </a:t>
            </a:r>
            <a:r>
              <a:rPr lang="it-IT" sz="2600" dirty="0">
                <a:latin typeface="Times New Roman" pitchFamily="18" charset="0"/>
                <a:cs typeface="Times New Roman" pitchFamily="18" charset="0"/>
              </a:rPr>
              <a:t>impulsi di desiderio differenti e per loro natura spesso </a:t>
            </a:r>
            <a:r>
              <a:rPr lang="it-IT" sz="2600" dirty="0" smtClean="0">
                <a:latin typeface="Times New Roman" pitchFamily="18" charset="0"/>
                <a:cs typeface="Times New Roman" pitchFamily="18" charset="0"/>
              </a:rPr>
              <a:t>molto  divergenti</a:t>
            </a:r>
            <a:r>
              <a:rPr lang="it-IT" sz="2600" dirty="0">
                <a:latin typeface="Times New Roman" pitchFamily="18" charset="0"/>
                <a:cs typeface="Times New Roman" pitchFamily="18" charset="0"/>
              </a:rPr>
              <a:t>. </a:t>
            </a:r>
            <a:r>
              <a:rPr lang="it-IT" sz="2600" dirty="0" smtClean="0">
                <a:latin typeface="Times New Roman" pitchFamily="18" charset="0"/>
                <a:cs typeface="Times New Roman" pitchFamily="18" charset="0"/>
              </a:rPr>
              <a:t>(1914)»</a:t>
            </a:r>
            <a:endParaRPr lang="it-IT" sz="2600" dirty="0">
              <a:latin typeface="Times New Roman" pitchFamily="18" charset="0"/>
              <a:cs typeface="Times New Roman" pitchFamily="18" charset="0"/>
            </a:endParaRPr>
          </a:p>
        </p:txBody>
      </p:sp>
      <p:sp>
        <p:nvSpPr>
          <p:cNvPr id="3" name="CasellaDiTesto 2"/>
          <p:cNvSpPr txBox="1"/>
          <p:nvPr/>
        </p:nvSpPr>
        <p:spPr>
          <a:xfrm>
            <a:off x="804622" y="97468"/>
            <a:ext cx="7534755" cy="523220"/>
          </a:xfrm>
          <a:prstGeom prst="rect">
            <a:avLst/>
          </a:prstGeom>
          <a:noFill/>
        </p:spPr>
        <p:txBody>
          <a:bodyPr wrap="none" rtlCol="0">
            <a:spAutoFit/>
          </a:bodyPr>
          <a:lstStyle/>
          <a:p>
            <a:r>
              <a:rPr lang="it-I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RAPPRESENTAZIONE PER SIMBOLI NEL SOGNO</a:t>
            </a:r>
            <a:endParaRPr lang="it-I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Freccia a destra 3"/>
          <p:cNvSpPr/>
          <p:nvPr/>
        </p:nvSpPr>
        <p:spPr>
          <a:xfrm>
            <a:off x="8100392" y="6356576"/>
            <a:ext cx="690376"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9102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620688"/>
            <a:ext cx="8928992" cy="6001643"/>
          </a:xfrm>
          <a:prstGeom prst="rect">
            <a:avLst/>
          </a:prstGeom>
          <a:noFill/>
        </p:spPr>
        <p:txBody>
          <a:bodyPr wrap="square" rtlCol="0">
            <a:spAutoFit/>
          </a:bodyPr>
          <a:lstStyle/>
          <a:p>
            <a:pPr algn="just"/>
            <a:r>
              <a:rPr lang="it-IT" sz="2400" b="1" dirty="0" smtClean="0">
                <a:solidFill>
                  <a:schemeClr val="bg1"/>
                </a:solidFill>
                <a:latin typeface="Times New Roman" pitchFamily="18" charset="0"/>
                <a:cs typeface="Times New Roman" pitchFamily="18" charset="0"/>
              </a:rPr>
              <a:t>«</a:t>
            </a:r>
            <a:r>
              <a:rPr lang="it-IT" sz="2400" b="1" dirty="0" smtClean="0">
                <a:solidFill>
                  <a:srgbClr val="FF0000"/>
                </a:solidFill>
                <a:latin typeface="Times New Roman" pitchFamily="18" charset="0"/>
                <a:cs typeface="Times New Roman" pitchFamily="18" charset="0"/>
              </a:rPr>
              <a:t>Poste queste limitazioni dico</a:t>
            </a:r>
            <a:r>
              <a:rPr lang="it-IT" sz="2400" dirty="0">
                <a:latin typeface="Times New Roman" pitchFamily="18" charset="0"/>
                <a:cs typeface="Times New Roman" pitchFamily="18" charset="0"/>
              </a:rPr>
              <a:t>: l'imperatore e </a:t>
            </a:r>
            <a:r>
              <a:rPr lang="it-IT" sz="2400" dirty="0" smtClean="0">
                <a:latin typeface="Times New Roman" pitchFamily="18" charset="0"/>
                <a:cs typeface="Times New Roman" pitchFamily="18" charset="0"/>
              </a:rPr>
              <a:t>l’</a:t>
            </a:r>
            <a:r>
              <a:rPr lang="it-IT" sz="2400" dirty="0" err="1" smtClean="0">
                <a:latin typeface="Times New Roman" pitchFamily="18" charset="0"/>
                <a:cs typeface="Times New Roman" pitchFamily="18" charset="0"/>
              </a:rPr>
              <a:t>imperatice</a:t>
            </a:r>
            <a:r>
              <a:rPr lang="it-IT" sz="2400" dirty="0" smtClean="0">
                <a:latin typeface="Times New Roman" pitchFamily="18" charset="0"/>
                <a:cs typeface="Times New Roman" pitchFamily="18" charset="0"/>
              </a:rPr>
              <a:t> </a:t>
            </a:r>
            <a:r>
              <a:rPr lang="it-IT" sz="2400" dirty="0">
                <a:latin typeface="Times New Roman" pitchFamily="18" charset="0"/>
                <a:cs typeface="Times New Roman" pitchFamily="18" charset="0"/>
              </a:rPr>
              <a:t>(re e regina) di solito </a:t>
            </a:r>
            <a:r>
              <a:rPr lang="it-IT" sz="2400" dirty="0" smtClean="0">
                <a:latin typeface="Times New Roman" pitchFamily="18" charset="0"/>
                <a:cs typeface="Times New Roman" pitchFamily="18" charset="0"/>
              </a:rPr>
              <a:t>rappresentano in realtà i genitori di chi </a:t>
            </a:r>
            <a:r>
              <a:rPr lang="it-IT" sz="2400" dirty="0">
                <a:latin typeface="Times New Roman" pitchFamily="18" charset="0"/>
                <a:cs typeface="Times New Roman" pitchFamily="18" charset="0"/>
              </a:rPr>
              <a:t>sogna, mentre chi sogna è principe o principessa. </a:t>
            </a:r>
            <a:r>
              <a:rPr lang="it-IT" sz="2400" dirty="0" smtClean="0">
                <a:latin typeface="Times New Roman" pitchFamily="18" charset="0"/>
                <a:cs typeface="Times New Roman" pitchFamily="18" charset="0"/>
              </a:rPr>
              <a:t>[1909]. La stessa </a:t>
            </a:r>
            <a:r>
              <a:rPr lang="it-IT" sz="2400" dirty="0">
                <a:latin typeface="Times New Roman" pitchFamily="18" charset="0"/>
                <a:cs typeface="Times New Roman" pitchFamily="18" charset="0"/>
              </a:rPr>
              <a:t>alta autorità che si riconosce all'imperatore, viene però </a:t>
            </a:r>
            <a:r>
              <a:rPr lang="it-IT" sz="2400" dirty="0" smtClean="0">
                <a:latin typeface="Times New Roman" pitchFamily="18" charset="0"/>
                <a:cs typeface="Times New Roman" pitchFamily="18" charset="0"/>
              </a:rPr>
              <a:t>riconosciuta </a:t>
            </a:r>
            <a:r>
              <a:rPr lang="it-IT" sz="2400" dirty="0">
                <a:latin typeface="Times New Roman" pitchFamily="18" charset="0"/>
                <a:cs typeface="Times New Roman" pitchFamily="18" charset="0"/>
              </a:rPr>
              <a:t>anche a </a:t>
            </a:r>
            <a:r>
              <a:rPr lang="it-IT" sz="2400" dirty="0" smtClean="0">
                <a:latin typeface="Times New Roman" pitchFamily="18" charset="0"/>
                <a:cs typeface="Times New Roman" pitchFamily="18" charset="0"/>
              </a:rPr>
              <a:t>grandi uomini</a:t>
            </a:r>
            <a:r>
              <a:rPr lang="it-IT" sz="2400" dirty="0">
                <a:latin typeface="Times New Roman" pitchFamily="18" charset="0"/>
                <a:cs typeface="Times New Roman" pitchFamily="18" charset="0"/>
              </a:rPr>
              <a:t>, per cui in alcuni sogni </a:t>
            </a:r>
            <a:r>
              <a:rPr lang="it-IT" sz="2400" dirty="0" smtClean="0">
                <a:latin typeface="Times New Roman" pitchFamily="18" charset="0"/>
                <a:cs typeface="Times New Roman" pitchFamily="18" charset="0"/>
              </a:rPr>
              <a:t>compare per </a:t>
            </a:r>
            <a:r>
              <a:rPr lang="it-IT" sz="2400" dirty="0">
                <a:latin typeface="Times New Roman" pitchFamily="18" charset="0"/>
                <a:cs typeface="Times New Roman" pitchFamily="18" charset="0"/>
              </a:rPr>
              <a:t>esempio Goethe come simbolo paterno</a:t>
            </a:r>
            <a:r>
              <a:rPr lang="it-IT" sz="2400" dirty="0" smtClean="0">
                <a:latin typeface="Times New Roman" pitchFamily="18" charset="0"/>
                <a:cs typeface="Times New Roman" pitchFamily="18" charset="0"/>
              </a:rPr>
              <a:t>. [1909] </a:t>
            </a:r>
            <a:r>
              <a:rPr lang="it-IT" sz="2400" b="1" dirty="0">
                <a:solidFill>
                  <a:srgbClr val="FF0000"/>
                </a:solidFill>
                <a:latin typeface="Times New Roman" pitchFamily="18" charset="0"/>
                <a:cs typeface="Times New Roman" pitchFamily="18" charset="0"/>
              </a:rPr>
              <a:t>Tutti gli </a:t>
            </a:r>
            <a:r>
              <a:rPr lang="it-IT" sz="2400" b="1" dirty="0" smtClean="0">
                <a:solidFill>
                  <a:srgbClr val="FF0000"/>
                </a:solidFill>
                <a:latin typeface="Times New Roman" pitchFamily="18" charset="0"/>
                <a:cs typeface="Times New Roman" pitchFamily="18" charset="0"/>
              </a:rPr>
              <a:t>oggetti </a:t>
            </a:r>
            <a:r>
              <a:rPr lang="it-IT" sz="2400" b="1" dirty="0">
                <a:solidFill>
                  <a:srgbClr val="FF0000"/>
                </a:solidFill>
                <a:latin typeface="Times New Roman" pitchFamily="18" charset="0"/>
                <a:cs typeface="Times New Roman" pitchFamily="18" charset="0"/>
              </a:rPr>
              <a:t>allungati</a:t>
            </a:r>
            <a:r>
              <a:rPr lang="it-IT" sz="2400" dirty="0">
                <a:latin typeface="Times New Roman" pitchFamily="18" charset="0"/>
                <a:cs typeface="Times New Roman" pitchFamily="18" charset="0"/>
              </a:rPr>
              <a:t>: bastoni, tronchi, ombrelli (per il modo di aprirli, </a:t>
            </a:r>
            <a:r>
              <a:rPr lang="it-IT" sz="2400" dirty="0" smtClean="0">
                <a:latin typeface="Times New Roman" pitchFamily="18" charset="0"/>
                <a:cs typeface="Times New Roman" pitchFamily="18" charset="0"/>
              </a:rPr>
              <a:t>che può </a:t>
            </a:r>
            <a:r>
              <a:rPr lang="it-IT" sz="2400" dirty="0">
                <a:latin typeface="Times New Roman" pitchFamily="18" charset="0"/>
                <a:cs typeface="Times New Roman" pitchFamily="18" charset="0"/>
              </a:rPr>
              <a:t>essere paragonato all'erezione!) intendono rappresentare </a:t>
            </a:r>
            <a:r>
              <a:rPr lang="it-IT" sz="2400" dirty="0" smtClean="0">
                <a:latin typeface="Times New Roman" pitchFamily="18" charset="0"/>
                <a:cs typeface="Times New Roman" pitchFamily="18" charset="0"/>
              </a:rPr>
              <a:t>il membro </a:t>
            </a:r>
            <a:r>
              <a:rPr lang="it-IT" sz="2400" dirty="0">
                <a:latin typeface="Times New Roman" pitchFamily="18" charset="0"/>
                <a:cs typeface="Times New Roman" pitchFamily="18" charset="0"/>
              </a:rPr>
              <a:t>maschile </a:t>
            </a:r>
            <a:r>
              <a:rPr lang="it-IT" sz="2400" dirty="0" smtClean="0">
                <a:latin typeface="Times New Roman" pitchFamily="18" charset="0"/>
                <a:cs typeface="Times New Roman" pitchFamily="18" charset="0"/>
              </a:rPr>
              <a:t>[1909], </a:t>
            </a:r>
            <a:r>
              <a:rPr lang="it-IT" sz="2400" dirty="0">
                <a:latin typeface="Times New Roman" pitchFamily="18" charset="0"/>
                <a:cs typeface="Times New Roman" pitchFamily="18" charset="0"/>
              </a:rPr>
              <a:t>cosi come tutte le armi lunghe e </a:t>
            </a:r>
            <a:r>
              <a:rPr lang="it-IT" sz="2400" dirty="0" smtClean="0">
                <a:latin typeface="Times New Roman" pitchFamily="18" charset="0"/>
                <a:cs typeface="Times New Roman" pitchFamily="18" charset="0"/>
              </a:rPr>
              <a:t>acuminate</a:t>
            </a:r>
            <a:r>
              <a:rPr lang="it-IT" sz="2400" dirty="0">
                <a:latin typeface="Times New Roman" pitchFamily="18" charset="0"/>
                <a:cs typeface="Times New Roman" pitchFamily="18" charset="0"/>
              </a:rPr>
              <a:t>: coltelli, pugnali, picche. </a:t>
            </a:r>
            <a:r>
              <a:rPr lang="it-IT" sz="2400" dirty="0" smtClean="0">
                <a:latin typeface="Times New Roman" pitchFamily="18" charset="0"/>
                <a:cs typeface="Times New Roman" pitchFamily="18" charset="0"/>
              </a:rPr>
              <a:t>[1911] </a:t>
            </a:r>
            <a:r>
              <a:rPr lang="it-IT" sz="2400" dirty="0">
                <a:latin typeface="Times New Roman" pitchFamily="18" charset="0"/>
                <a:cs typeface="Times New Roman" pitchFamily="18" charset="0"/>
              </a:rPr>
              <a:t>Un simbolo frequente, </a:t>
            </a:r>
            <a:r>
              <a:rPr lang="it-IT" sz="2400" dirty="0" smtClean="0">
                <a:latin typeface="Times New Roman" pitchFamily="18" charset="0"/>
                <a:cs typeface="Times New Roman" pitchFamily="18" charset="0"/>
              </a:rPr>
              <a:t>non molto </a:t>
            </a:r>
            <a:r>
              <a:rPr lang="it-IT" sz="2400" dirty="0">
                <a:latin typeface="Times New Roman" pitchFamily="18" charset="0"/>
                <a:cs typeface="Times New Roman" pitchFamily="18" charset="0"/>
              </a:rPr>
              <a:t>comprensibile, di quest'ultimo, è la lima per unghie (</a:t>
            </a:r>
            <a:r>
              <a:rPr lang="it-IT" sz="2400" dirty="0" smtClean="0">
                <a:latin typeface="Times New Roman" pitchFamily="18" charset="0"/>
                <a:cs typeface="Times New Roman" pitchFamily="18" charset="0"/>
              </a:rPr>
              <a:t>forse per </a:t>
            </a:r>
            <a:r>
              <a:rPr lang="it-IT" sz="2400" dirty="0">
                <a:latin typeface="Times New Roman" pitchFamily="18" charset="0"/>
                <a:cs typeface="Times New Roman" pitchFamily="18" charset="0"/>
              </a:rPr>
              <a:t>lo sfregamento e il raschiamento?). (</a:t>
            </a:r>
            <a:r>
              <a:rPr lang="it-IT" sz="2400" dirty="0" smtClean="0">
                <a:latin typeface="Times New Roman" pitchFamily="18" charset="0"/>
                <a:cs typeface="Times New Roman" pitchFamily="18" charset="0"/>
              </a:rPr>
              <a:t>1909) </a:t>
            </a:r>
            <a:r>
              <a:rPr lang="it-IT" sz="2400" b="1" dirty="0">
                <a:solidFill>
                  <a:srgbClr val="FF0000"/>
                </a:solidFill>
                <a:latin typeface="Times New Roman" pitchFamily="18" charset="0"/>
                <a:cs typeface="Times New Roman" pitchFamily="18" charset="0"/>
              </a:rPr>
              <a:t>Astucci, scatole</a:t>
            </a:r>
            <a:r>
              <a:rPr lang="it-IT" sz="2400" b="1" dirty="0" smtClean="0">
                <a:solidFill>
                  <a:srgbClr val="FF0000"/>
                </a:solidFill>
                <a:latin typeface="Times New Roman" pitchFamily="18" charset="0"/>
                <a:cs typeface="Times New Roman" pitchFamily="18" charset="0"/>
              </a:rPr>
              <a:t>, casse</a:t>
            </a:r>
            <a:r>
              <a:rPr lang="it-IT" sz="2400" dirty="0">
                <a:latin typeface="Times New Roman" pitchFamily="18" charset="0"/>
                <a:cs typeface="Times New Roman" pitchFamily="18" charset="0"/>
              </a:rPr>
              <a:t>, armadi, stufe, corrispondono al corpo femminile </a:t>
            </a:r>
            <a:r>
              <a:rPr lang="it-IT" sz="2400" dirty="0" smtClean="0">
                <a:latin typeface="Times New Roman" pitchFamily="18" charset="0"/>
                <a:cs typeface="Times New Roman" pitchFamily="18" charset="0"/>
              </a:rPr>
              <a:t>[1909</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come del </a:t>
            </a:r>
            <a:r>
              <a:rPr lang="it-IT" sz="2400" dirty="0">
                <a:latin typeface="Times New Roman" pitchFamily="18" charset="0"/>
                <a:cs typeface="Times New Roman" pitchFamily="18" charset="0"/>
              </a:rPr>
              <a:t>resto caverne, navi e tutti i tipi di recipienti. Le stanze </a:t>
            </a:r>
            <a:r>
              <a:rPr lang="it-IT" sz="2400" dirty="0" smtClean="0">
                <a:latin typeface="Times New Roman" pitchFamily="18" charset="0"/>
                <a:cs typeface="Times New Roman" pitchFamily="18" charset="0"/>
              </a:rPr>
              <a:t>nel sogno </a:t>
            </a:r>
            <a:r>
              <a:rPr lang="it-IT" sz="2400" dirty="0">
                <a:latin typeface="Times New Roman" pitchFamily="18" charset="0"/>
                <a:cs typeface="Times New Roman" pitchFamily="18" charset="0"/>
              </a:rPr>
              <a:t>rappresentano generalmente donne e </a:t>
            </a:r>
            <a:r>
              <a:rPr lang="it-IT" sz="2400" dirty="0" smtClean="0">
                <a:latin typeface="Times New Roman" pitchFamily="18" charset="0"/>
                <a:cs typeface="Times New Roman" pitchFamily="18" charset="0"/>
              </a:rPr>
              <a:t>la </a:t>
            </a:r>
            <a:r>
              <a:rPr lang="it-IT" sz="2400" dirty="0">
                <a:latin typeface="Times New Roman" pitchFamily="18" charset="0"/>
                <a:cs typeface="Times New Roman" pitchFamily="18" charset="0"/>
              </a:rPr>
              <a:t>descrizione delle </a:t>
            </a:r>
            <a:r>
              <a:rPr lang="it-IT" sz="2400" dirty="0" smtClean="0">
                <a:latin typeface="Times New Roman" pitchFamily="18" charset="0"/>
                <a:cs typeface="Times New Roman" pitchFamily="18" charset="0"/>
              </a:rPr>
              <a:t>loro diverse entrate non sconcerta questa interpretazione.» </a:t>
            </a:r>
            <a:endParaRPr lang="it-IT" sz="2400" dirty="0">
              <a:latin typeface="Times New Roman" pitchFamily="18" charset="0"/>
              <a:cs typeface="Times New Roman" pitchFamily="18" charset="0"/>
            </a:endParaRPr>
          </a:p>
        </p:txBody>
      </p:sp>
      <p:sp>
        <p:nvSpPr>
          <p:cNvPr id="3" name="CasellaDiTesto 2"/>
          <p:cNvSpPr txBox="1"/>
          <p:nvPr/>
        </p:nvSpPr>
        <p:spPr>
          <a:xfrm>
            <a:off x="804622" y="97468"/>
            <a:ext cx="7534755" cy="523220"/>
          </a:xfrm>
          <a:prstGeom prst="rect">
            <a:avLst/>
          </a:prstGeom>
          <a:noFill/>
        </p:spPr>
        <p:txBody>
          <a:bodyPr wrap="none" rtlCol="0">
            <a:spAutoFit/>
          </a:bodyPr>
          <a:lstStyle/>
          <a:p>
            <a:r>
              <a:rPr lang="it-I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RAPPRESENTAZIONE PER SIMBOLI NEL SOGNO</a:t>
            </a:r>
            <a:endParaRPr lang="it-I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638" y="6437174"/>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08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4/42/Die_Traumdeutung.jpg/260px-Die_Traumdeut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936" y="1175197"/>
            <a:ext cx="3305728" cy="433559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293111" y="332656"/>
            <a:ext cx="6494085" cy="815608"/>
          </a:xfrm>
          <a:prstGeom prst="rect">
            <a:avLst/>
          </a:prstGeom>
          <a:noFill/>
        </p:spPr>
        <p:txBody>
          <a:bodyPr wrap="none" rtlCol="0">
            <a:spAutoFit/>
          </a:bodyPr>
          <a:lstStyle/>
          <a:p>
            <a:r>
              <a:rPr lang="it-IT" sz="3600" dirty="0" smtClean="0">
                <a:solidFill>
                  <a:srgbClr val="0000FF"/>
                </a:solidFill>
                <a:latin typeface="Algerian" pitchFamily="82" charset="0"/>
              </a:rPr>
              <a:t>L’INTERPRTAZIONE DEI SOGNI</a:t>
            </a:r>
          </a:p>
          <a:p>
            <a:pPr algn="ctr"/>
            <a:r>
              <a:rPr lang="it-IT" sz="1100" dirty="0" smtClean="0">
                <a:solidFill>
                  <a:srgbClr val="0000FF"/>
                </a:solidFill>
                <a:latin typeface="Algerian" pitchFamily="82" charset="0"/>
              </a:rPr>
              <a:t>(1899/1900)</a:t>
            </a:r>
            <a:endParaRPr lang="it-IT" sz="1100" dirty="0">
              <a:solidFill>
                <a:srgbClr val="0000FF"/>
              </a:solidFill>
              <a:latin typeface="Algerian" pitchFamily="82" charset="0"/>
            </a:endParaRPr>
          </a:p>
        </p:txBody>
      </p:sp>
      <p:sp>
        <p:nvSpPr>
          <p:cNvPr id="5" name="CasellaDiTesto 4"/>
          <p:cNvSpPr txBox="1"/>
          <p:nvPr/>
        </p:nvSpPr>
        <p:spPr>
          <a:xfrm>
            <a:off x="674842" y="5733256"/>
            <a:ext cx="7794313" cy="738664"/>
          </a:xfrm>
          <a:prstGeom prst="rect">
            <a:avLst/>
          </a:prstGeom>
          <a:noFill/>
        </p:spPr>
        <p:txBody>
          <a:bodyPr wrap="square" rtlCol="0">
            <a:spAutoFit/>
          </a:bodyPr>
          <a:lstStyle/>
          <a:p>
            <a:pPr algn="ctr"/>
            <a:r>
              <a:rPr lang="it-IT" dirty="0" smtClean="0"/>
              <a:t> </a:t>
            </a:r>
            <a:r>
              <a:rPr lang="it-IT" sz="2400" b="1" dirty="0" err="1" smtClean="0">
                <a:solidFill>
                  <a:srgbClr val="0000FF"/>
                </a:solidFill>
                <a:latin typeface="Times New Roman" pitchFamily="18" charset="0"/>
                <a:cs typeface="Times New Roman" pitchFamily="18" charset="0"/>
              </a:rPr>
              <a:t>Flectere</a:t>
            </a:r>
            <a:r>
              <a:rPr lang="it-IT" sz="2400" b="1" dirty="0" smtClean="0">
                <a:solidFill>
                  <a:srgbClr val="0000FF"/>
                </a:solidFill>
                <a:latin typeface="Times New Roman" pitchFamily="18" charset="0"/>
                <a:cs typeface="Times New Roman" pitchFamily="18" charset="0"/>
              </a:rPr>
              <a:t> si </a:t>
            </a:r>
            <a:r>
              <a:rPr lang="it-IT" sz="2400" b="1" dirty="0" err="1" smtClean="0">
                <a:solidFill>
                  <a:srgbClr val="0000FF"/>
                </a:solidFill>
                <a:latin typeface="Times New Roman" pitchFamily="18" charset="0"/>
                <a:cs typeface="Times New Roman" pitchFamily="18" charset="0"/>
              </a:rPr>
              <a:t>nequeo</a:t>
            </a:r>
            <a:r>
              <a:rPr lang="it-IT" sz="2400" b="1" dirty="0" smtClean="0">
                <a:solidFill>
                  <a:srgbClr val="0000FF"/>
                </a:solidFill>
                <a:latin typeface="Times New Roman" pitchFamily="18" charset="0"/>
                <a:cs typeface="Times New Roman" pitchFamily="18" charset="0"/>
              </a:rPr>
              <a:t> </a:t>
            </a:r>
            <a:r>
              <a:rPr lang="it-IT" sz="2400" b="1" dirty="0" err="1" smtClean="0">
                <a:solidFill>
                  <a:srgbClr val="0000FF"/>
                </a:solidFill>
                <a:latin typeface="Times New Roman" pitchFamily="18" charset="0"/>
                <a:cs typeface="Times New Roman" pitchFamily="18" charset="0"/>
              </a:rPr>
              <a:t>superos</a:t>
            </a:r>
            <a:r>
              <a:rPr lang="it-IT" sz="2400" b="1" dirty="0" smtClean="0">
                <a:solidFill>
                  <a:srgbClr val="0000FF"/>
                </a:solidFill>
                <a:latin typeface="Times New Roman" pitchFamily="18" charset="0"/>
                <a:cs typeface="Times New Roman" pitchFamily="18" charset="0"/>
              </a:rPr>
              <a:t>, </a:t>
            </a:r>
            <a:r>
              <a:rPr lang="it-IT" sz="2400" b="1" dirty="0" err="1" smtClean="0">
                <a:solidFill>
                  <a:srgbClr val="0000FF"/>
                </a:solidFill>
                <a:latin typeface="Times New Roman" pitchFamily="18" charset="0"/>
                <a:cs typeface="Times New Roman" pitchFamily="18" charset="0"/>
              </a:rPr>
              <a:t>Acheronta</a:t>
            </a:r>
            <a:r>
              <a:rPr lang="it-IT" sz="2400" b="1" dirty="0" smtClean="0">
                <a:solidFill>
                  <a:srgbClr val="0000FF"/>
                </a:solidFill>
                <a:latin typeface="Times New Roman" pitchFamily="18" charset="0"/>
                <a:cs typeface="Times New Roman" pitchFamily="18" charset="0"/>
              </a:rPr>
              <a:t> </a:t>
            </a:r>
            <a:r>
              <a:rPr lang="it-IT" sz="2400" b="1" dirty="0" err="1" smtClean="0">
                <a:solidFill>
                  <a:srgbClr val="0000FF"/>
                </a:solidFill>
                <a:latin typeface="Times New Roman" pitchFamily="18" charset="0"/>
                <a:cs typeface="Times New Roman" pitchFamily="18" charset="0"/>
              </a:rPr>
              <a:t>movebo</a:t>
            </a:r>
            <a:r>
              <a:rPr lang="it-IT" sz="2400" b="1" dirty="0" smtClean="0">
                <a:solidFill>
                  <a:srgbClr val="0000FF"/>
                </a:solidFill>
                <a:latin typeface="Times New Roman" pitchFamily="18" charset="0"/>
                <a:cs typeface="Times New Roman" pitchFamily="18" charset="0"/>
              </a:rPr>
              <a:t>. </a:t>
            </a:r>
          </a:p>
          <a:p>
            <a:pPr algn="ctr"/>
            <a:r>
              <a:rPr lang="it-IT" dirty="0" smtClean="0">
                <a:latin typeface="Times New Roman" pitchFamily="18" charset="0"/>
                <a:cs typeface="Times New Roman" pitchFamily="18" charset="0"/>
              </a:rPr>
              <a:t>(se non posso piegare i celesti, allora muoverò le forze dell’inferno) - Virgilio </a:t>
            </a:r>
            <a:endParaRPr lang="it-IT" dirty="0">
              <a:latin typeface="Times New Roman" pitchFamily="18" charset="0"/>
              <a:cs typeface="Times New Roman" pitchFamily="18" charset="0"/>
            </a:endParaRPr>
          </a:p>
        </p:txBody>
      </p:sp>
      <p:sp>
        <p:nvSpPr>
          <p:cNvPr id="6" name="CasellaDiTesto 5"/>
          <p:cNvSpPr txBox="1"/>
          <p:nvPr/>
        </p:nvSpPr>
        <p:spPr>
          <a:xfrm>
            <a:off x="5076056" y="2164769"/>
            <a:ext cx="3312368" cy="2308324"/>
          </a:xfrm>
          <a:prstGeom prst="rect">
            <a:avLst/>
          </a:prstGeom>
          <a:noFill/>
        </p:spPr>
        <p:txBody>
          <a:bodyPr wrap="square" rtlCol="0">
            <a:spAutoFit/>
          </a:bodyPr>
          <a:lstStyle/>
          <a:p>
            <a:pPr algn="ctr"/>
            <a:r>
              <a:rPr lang="it-IT" dirty="0" smtClean="0"/>
              <a:t> </a:t>
            </a:r>
            <a:r>
              <a:rPr lang="it-IT" sz="2400" b="1" dirty="0" smtClean="0">
                <a:solidFill>
                  <a:srgbClr val="FF0000"/>
                </a:solidFill>
              </a:rPr>
              <a:t>«Qualcosa dai più profondi abissi della mia stessa nevrosi è venuto a impedirmi un'ulteriore comprensione delle nevrosi» </a:t>
            </a:r>
            <a:endParaRPr lang="it-IT" sz="2400" b="1" dirty="0">
              <a:solidFill>
                <a:srgbClr val="FF0000"/>
              </a:solidFill>
            </a:endParaRPr>
          </a:p>
        </p:txBody>
      </p:sp>
    </p:spTree>
    <p:extLst>
      <p:ext uri="{BB962C8B-B14F-4D97-AF65-F5344CB8AC3E}">
        <p14:creationId xmlns:p14="http://schemas.microsoft.com/office/powerpoint/2010/main" val="9053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6309320"/>
            <a:ext cx="3286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96011" y="1484784"/>
            <a:ext cx="8496943" cy="2677656"/>
          </a:xfrm>
          <a:prstGeom prst="rect">
            <a:avLst/>
          </a:prstGeom>
          <a:noFill/>
        </p:spPr>
        <p:txBody>
          <a:bodyPr wrap="square" rtlCol="0">
            <a:spAutoFit/>
          </a:bodyPr>
          <a:lstStyle/>
          <a:p>
            <a:r>
              <a:rPr lang="it-IT" sz="2800" dirty="0"/>
              <a:t> </a:t>
            </a:r>
            <a:r>
              <a:rPr lang="it-IT" sz="2800" b="1" dirty="0">
                <a:solidFill>
                  <a:srgbClr val="0000FF"/>
                </a:solidFill>
                <a:latin typeface="Times New Roman" pitchFamily="18" charset="0"/>
                <a:cs typeface="Times New Roman" pitchFamily="18" charset="0"/>
              </a:rPr>
              <a:t>[Nota aggiunta nel </a:t>
            </a:r>
            <a:r>
              <a:rPr lang="it-IT" sz="2800" b="1" dirty="0" smtClean="0">
                <a:solidFill>
                  <a:srgbClr val="0000FF"/>
                </a:solidFill>
                <a:latin typeface="Times New Roman" pitchFamily="18" charset="0"/>
                <a:cs typeface="Times New Roman" pitchFamily="18" charset="0"/>
              </a:rPr>
              <a:t>1925] «</a:t>
            </a:r>
            <a:r>
              <a:rPr lang="it-IT" sz="2800" dirty="0" smtClean="0">
                <a:latin typeface="Times New Roman" pitchFamily="18" charset="0"/>
                <a:cs typeface="Times New Roman" pitchFamily="18" charset="0"/>
              </a:rPr>
              <a:t>Questa </a:t>
            </a:r>
            <a:r>
              <a:rPr lang="it-IT" sz="2800" dirty="0">
                <a:latin typeface="Times New Roman" pitchFamily="18" charset="0"/>
                <a:cs typeface="Times New Roman" pitchFamily="18" charset="0"/>
              </a:rPr>
              <a:t>concezione troverebbe validissimo appoggio </a:t>
            </a:r>
            <a:r>
              <a:rPr lang="it-IT" sz="2800" dirty="0" smtClean="0">
                <a:latin typeface="Times New Roman" pitchFamily="18" charset="0"/>
                <a:cs typeface="Times New Roman" pitchFamily="18" charset="0"/>
              </a:rPr>
              <a:t>in una </a:t>
            </a:r>
            <a:r>
              <a:rPr lang="it-IT" sz="2800" dirty="0">
                <a:latin typeface="Times New Roman" pitchFamily="18" charset="0"/>
                <a:cs typeface="Times New Roman" pitchFamily="18" charset="0"/>
              </a:rPr>
              <a:t>teoria del dottor </a:t>
            </a:r>
            <a:r>
              <a:rPr lang="it-IT" sz="2800" dirty="0" smtClean="0">
                <a:latin typeface="Times New Roman" pitchFamily="18" charset="0"/>
                <a:cs typeface="Times New Roman" pitchFamily="18" charset="0"/>
              </a:rPr>
              <a:t>H. </a:t>
            </a:r>
            <a:r>
              <a:rPr lang="it-IT" sz="2800" dirty="0" err="1" smtClean="0">
                <a:latin typeface="Times New Roman" pitchFamily="18" charset="0"/>
                <a:cs typeface="Times New Roman" pitchFamily="18" charset="0"/>
              </a:rPr>
              <a:t>Sperber</a:t>
            </a:r>
            <a:r>
              <a:rPr lang="it-IT" sz="2800" dirty="0" smtClean="0">
                <a:latin typeface="Times New Roman" pitchFamily="18" charset="0"/>
                <a:cs typeface="Times New Roman" pitchFamily="18" charset="0"/>
              </a:rPr>
              <a:t> </a:t>
            </a:r>
            <a:r>
              <a:rPr lang="it-IT" sz="2800" dirty="0">
                <a:latin typeface="Times New Roman" pitchFamily="18" charset="0"/>
                <a:cs typeface="Times New Roman" pitchFamily="18" charset="0"/>
              </a:rPr>
              <a:t>Imago, vol. 1</a:t>
            </a:r>
            <a:r>
              <a:rPr lang="it-IT" sz="2800" dirty="0" smtClean="0">
                <a:latin typeface="Times New Roman" pitchFamily="18" charset="0"/>
                <a:cs typeface="Times New Roman" pitchFamily="18" charset="0"/>
              </a:rPr>
              <a:t>, 405 (1912); </a:t>
            </a:r>
            <a:r>
              <a:rPr lang="it-IT" sz="2800" dirty="0">
                <a:latin typeface="Times New Roman" pitchFamily="18" charset="0"/>
                <a:cs typeface="Times New Roman" pitchFamily="18" charset="0"/>
              </a:rPr>
              <a:t>egli ritiene che </a:t>
            </a:r>
            <a:r>
              <a:rPr lang="it-IT" sz="2800" b="1" dirty="0">
                <a:solidFill>
                  <a:srgbClr val="FF0000"/>
                </a:solidFill>
                <a:latin typeface="Times New Roman" pitchFamily="18" charset="0"/>
                <a:cs typeface="Times New Roman" pitchFamily="18" charset="0"/>
              </a:rPr>
              <a:t>tutte </a:t>
            </a:r>
            <a:r>
              <a:rPr lang="it-IT" sz="2800" b="1" dirty="0" smtClean="0">
                <a:solidFill>
                  <a:srgbClr val="FF0000"/>
                </a:solidFill>
                <a:latin typeface="Times New Roman" pitchFamily="18" charset="0"/>
                <a:cs typeface="Times New Roman" pitchFamily="18" charset="0"/>
              </a:rPr>
              <a:t>le parole </a:t>
            </a:r>
            <a:r>
              <a:rPr lang="it-IT" sz="2800" b="1" dirty="0">
                <a:solidFill>
                  <a:srgbClr val="FF0000"/>
                </a:solidFill>
                <a:latin typeface="Times New Roman" pitchFamily="18" charset="0"/>
                <a:cs typeface="Times New Roman" pitchFamily="18" charset="0"/>
              </a:rPr>
              <a:t>primitive indicassero oggetti sessuali</a:t>
            </a:r>
            <a:r>
              <a:rPr lang="it-IT" sz="2800" dirty="0">
                <a:latin typeface="Times New Roman" pitchFamily="18" charset="0"/>
                <a:cs typeface="Times New Roman" pitchFamily="18" charset="0"/>
              </a:rPr>
              <a:t> e che </a:t>
            </a:r>
            <a:r>
              <a:rPr lang="it-IT" sz="2800" dirty="0" smtClean="0">
                <a:latin typeface="Times New Roman" pitchFamily="18" charset="0"/>
                <a:cs typeface="Times New Roman" pitchFamily="18" charset="0"/>
              </a:rPr>
              <a:t>abbiano poi </a:t>
            </a:r>
            <a:r>
              <a:rPr lang="it-IT" sz="2800" dirty="0">
                <a:latin typeface="Times New Roman" pitchFamily="18" charset="0"/>
                <a:cs typeface="Times New Roman" pitchFamily="18" charset="0"/>
              </a:rPr>
              <a:t>perduto questo </a:t>
            </a:r>
            <a:r>
              <a:rPr lang="it-IT" sz="2800" dirty="0" smtClean="0">
                <a:latin typeface="Times New Roman" pitchFamily="18" charset="0"/>
                <a:cs typeface="Times New Roman" pitchFamily="18" charset="0"/>
              </a:rPr>
              <a:t>significato </a:t>
            </a:r>
            <a:r>
              <a:rPr lang="it-IT" sz="2800" dirty="0">
                <a:latin typeface="Times New Roman" pitchFamily="18" charset="0"/>
                <a:cs typeface="Times New Roman" pitchFamily="18" charset="0"/>
              </a:rPr>
              <a:t>trapassando ad altre cose e attività, comparate con quelle sessuali</a:t>
            </a:r>
            <a:r>
              <a:rPr lang="it-IT" sz="2800" dirty="0" smtClean="0">
                <a:latin typeface="Times New Roman" pitchFamily="18" charset="0"/>
                <a:cs typeface="Times New Roman" pitchFamily="18" charset="0"/>
              </a:rPr>
              <a:t>.»</a:t>
            </a:r>
            <a:endParaRPr lang="it-IT" sz="2800" dirty="0">
              <a:latin typeface="Times New Roman" pitchFamily="18" charset="0"/>
              <a:cs typeface="Times New Roman" pitchFamily="18" charset="0"/>
            </a:endParaRPr>
          </a:p>
        </p:txBody>
      </p:sp>
    </p:spTree>
    <p:extLst>
      <p:ext uri="{BB962C8B-B14F-4D97-AF65-F5344CB8AC3E}">
        <p14:creationId xmlns:p14="http://schemas.microsoft.com/office/powerpoint/2010/main" val="268976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9532" y="548679"/>
            <a:ext cx="8424935" cy="5262979"/>
          </a:xfrm>
          <a:prstGeom prst="rect">
            <a:avLst/>
          </a:prstGeom>
          <a:noFill/>
        </p:spPr>
        <p:txBody>
          <a:bodyPr wrap="square" rtlCol="0">
            <a:spAutoFit/>
          </a:bodyPr>
          <a:lstStyle/>
          <a:p>
            <a:pPr algn="just"/>
            <a:r>
              <a:rPr lang="it-IT" sz="2800" b="1" dirty="0">
                <a:solidFill>
                  <a:srgbClr val="0000FF"/>
                </a:solidFill>
                <a:latin typeface="Times New Roman" pitchFamily="18" charset="0"/>
                <a:cs typeface="Times New Roman" pitchFamily="18" charset="0"/>
              </a:rPr>
              <a:t>[Il riferimento a Schubert fu aggiunto nel </a:t>
            </a:r>
            <a:r>
              <a:rPr lang="it-IT" sz="2800" b="1" dirty="0" smtClean="0">
                <a:solidFill>
                  <a:srgbClr val="0000FF"/>
                </a:solidFill>
                <a:latin typeface="Times New Roman" pitchFamily="18" charset="0"/>
                <a:cs typeface="Times New Roman" pitchFamily="18" charset="0"/>
              </a:rPr>
              <a:t>1919,]</a:t>
            </a:r>
          </a:p>
          <a:p>
            <a:pPr algn="just"/>
            <a:r>
              <a:rPr lang="it-IT" sz="2800" dirty="0" smtClean="0">
                <a:latin typeface="Times New Roman" pitchFamily="18" charset="0"/>
                <a:cs typeface="Times New Roman" pitchFamily="18" charset="0"/>
              </a:rPr>
              <a:t>G</a:t>
            </a:r>
            <a:r>
              <a:rPr lang="it-IT" sz="2800" dirty="0">
                <a:latin typeface="Times New Roman" pitchFamily="18" charset="0"/>
                <a:cs typeface="Times New Roman" pitchFamily="18" charset="0"/>
              </a:rPr>
              <a:t>. H. </a:t>
            </a:r>
            <a:r>
              <a:rPr lang="it-IT" sz="2800" dirty="0" smtClean="0">
                <a:latin typeface="Times New Roman" pitchFamily="18" charset="0"/>
                <a:cs typeface="Times New Roman" pitchFamily="18" charset="0"/>
              </a:rPr>
              <a:t>Von Schubert, </a:t>
            </a:r>
            <a:r>
              <a:rPr lang="it-IT" sz="2800" dirty="0">
                <a:latin typeface="Times New Roman" pitchFamily="18" charset="0"/>
                <a:cs typeface="Times New Roman" pitchFamily="18" charset="0"/>
              </a:rPr>
              <a:t>Die </a:t>
            </a:r>
            <a:r>
              <a:rPr lang="it-IT" sz="2800" dirty="0" err="1" smtClean="0">
                <a:latin typeface="Times New Roman" pitchFamily="18" charset="0"/>
                <a:cs typeface="Times New Roman" pitchFamily="18" charset="0"/>
              </a:rPr>
              <a:t>Symbolik</a:t>
            </a:r>
            <a:r>
              <a:rPr lang="it-IT" sz="2800" dirty="0" smtClean="0">
                <a:latin typeface="Times New Roman" pitchFamily="18" charset="0"/>
                <a:cs typeface="Times New Roman" pitchFamily="18" charset="0"/>
              </a:rPr>
              <a:t> </a:t>
            </a:r>
            <a:r>
              <a:rPr lang="it-IT" sz="2800" dirty="0" err="1">
                <a:latin typeface="Times New Roman" pitchFamily="18" charset="0"/>
                <a:cs typeface="Times New Roman" pitchFamily="18" charset="0"/>
              </a:rPr>
              <a:t>des</a:t>
            </a:r>
            <a:r>
              <a:rPr lang="it-IT" sz="2800" dirty="0">
                <a:latin typeface="Times New Roman" pitchFamily="18" charset="0"/>
                <a:cs typeface="Times New Roman" pitchFamily="18" charset="0"/>
              </a:rPr>
              <a:t> </a:t>
            </a:r>
            <a:r>
              <a:rPr lang="it-IT" sz="2800" dirty="0" err="1">
                <a:latin typeface="Times New Roman" pitchFamily="18" charset="0"/>
                <a:cs typeface="Times New Roman" pitchFamily="18" charset="0"/>
              </a:rPr>
              <a:t>Traumes</a:t>
            </a:r>
            <a:r>
              <a:rPr lang="it-IT" sz="2800" dirty="0">
                <a:latin typeface="Times New Roman" pitchFamily="18" charset="0"/>
                <a:cs typeface="Times New Roman" pitchFamily="18" charset="0"/>
              </a:rPr>
              <a:t> (</a:t>
            </a:r>
            <a:r>
              <a:rPr lang="it-IT" sz="2800" dirty="0" err="1">
                <a:latin typeface="Times New Roman" pitchFamily="18" charset="0"/>
                <a:cs typeface="Times New Roman" pitchFamily="18" charset="0"/>
              </a:rPr>
              <a:t>Bamberga</a:t>
            </a:r>
            <a:r>
              <a:rPr lang="it-IT" sz="2800" dirty="0">
                <a:latin typeface="Times New Roman" pitchFamily="18" charset="0"/>
                <a:cs typeface="Times New Roman" pitchFamily="18" charset="0"/>
              </a:rPr>
              <a:t> </a:t>
            </a:r>
            <a:r>
              <a:rPr lang="it-IT" sz="2800" dirty="0" smtClean="0">
                <a:latin typeface="Times New Roman" pitchFamily="18" charset="0"/>
                <a:cs typeface="Times New Roman" pitchFamily="18" charset="0"/>
              </a:rPr>
              <a:t>1814</a:t>
            </a:r>
            <a:r>
              <a:rPr lang="it-IT" sz="2800" dirty="0">
                <a:latin typeface="Times New Roman" pitchFamily="18" charset="0"/>
                <a:cs typeface="Times New Roman" pitchFamily="18" charset="0"/>
              </a:rPr>
              <a:t>). - [Nota del </a:t>
            </a:r>
            <a:r>
              <a:rPr lang="it-IT" sz="2800" dirty="0" smtClean="0">
                <a:latin typeface="Times New Roman" pitchFamily="18" charset="0"/>
                <a:cs typeface="Times New Roman" pitchFamily="18" charset="0"/>
              </a:rPr>
              <a:t>1914] «È </a:t>
            </a:r>
            <a:r>
              <a:rPr lang="it-IT" sz="2800" dirty="0">
                <a:latin typeface="Times New Roman" pitchFamily="18" charset="0"/>
                <a:cs typeface="Times New Roman" pitchFamily="18" charset="0"/>
              </a:rPr>
              <a:t>questo il caso per </a:t>
            </a:r>
            <a:r>
              <a:rPr lang="it-IT" sz="2800" dirty="0" smtClean="0">
                <a:latin typeface="Times New Roman" pitchFamily="18" charset="0"/>
                <a:cs typeface="Times New Roman" pitchFamily="18" charset="0"/>
              </a:rPr>
              <a:t>esempio della </a:t>
            </a:r>
            <a:r>
              <a:rPr lang="it-IT" sz="2800" dirty="0">
                <a:latin typeface="Times New Roman" pitchFamily="18" charset="0"/>
                <a:cs typeface="Times New Roman" pitchFamily="18" charset="0"/>
              </a:rPr>
              <a:t>nave che procede sull'acqua, nei sogni da stimolo orinario degli ungheresi, </a:t>
            </a:r>
            <a:r>
              <a:rPr lang="it-IT" sz="2800" dirty="0" smtClean="0">
                <a:latin typeface="Times New Roman" pitchFamily="18" charset="0"/>
                <a:cs typeface="Times New Roman" pitchFamily="18" charset="0"/>
              </a:rPr>
              <a:t>per quanto </a:t>
            </a:r>
            <a:r>
              <a:rPr lang="it-IT" sz="2800" dirty="0">
                <a:latin typeface="Times New Roman" pitchFamily="18" charset="0"/>
                <a:cs typeface="Times New Roman" pitchFamily="18" charset="0"/>
              </a:rPr>
              <a:t>alla loro </a:t>
            </a:r>
            <a:r>
              <a:rPr lang="it-IT" sz="2800" dirty="0" smtClean="0">
                <a:latin typeface="Times New Roman" pitchFamily="18" charset="0"/>
                <a:cs typeface="Times New Roman" pitchFamily="18" charset="0"/>
              </a:rPr>
              <a:t>lingua </a:t>
            </a:r>
            <a:r>
              <a:rPr lang="it-IT" sz="2800" dirty="0">
                <a:latin typeface="Times New Roman" pitchFamily="18" charset="0"/>
                <a:cs typeface="Times New Roman" pitchFamily="18" charset="0"/>
              </a:rPr>
              <a:t>sia estraneo il termine </a:t>
            </a:r>
            <a:r>
              <a:rPr lang="it-IT" sz="2800" dirty="0" err="1">
                <a:latin typeface="Times New Roman" pitchFamily="18" charset="0"/>
                <a:cs typeface="Times New Roman" pitchFamily="18" charset="0"/>
              </a:rPr>
              <a:t>schifien</a:t>
            </a:r>
            <a:r>
              <a:rPr lang="it-IT" sz="2800" dirty="0">
                <a:latin typeface="Times New Roman" pitchFamily="18" charset="0"/>
                <a:cs typeface="Times New Roman" pitchFamily="18" charset="0"/>
              </a:rPr>
              <a:t> ["navigare', ma anche "</a:t>
            </a:r>
            <a:r>
              <a:rPr lang="it-IT" sz="2800" dirty="0" smtClean="0">
                <a:latin typeface="Times New Roman" pitchFamily="18" charset="0"/>
                <a:cs typeface="Times New Roman" pitchFamily="18" charset="0"/>
              </a:rPr>
              <a:t>orinare" </a:t>
            </a:r>
            <a:r>
              <a:rPr lang="it-IT" sz="2800" dirty="0">
                <a:latin typeface="Times New Roman" pitchFamily="18" charset="0"/>
                <a:cs typeface="Times New Roman" pitchFamily="18" charset="0"/>
              </a:rPr>
              <a:t>(</a:t>
            </a:r>
            <a:r>
              <a:rPr lang="it-IT" sz="2800" dirty="0" err="1">
                <a:latin typeface="Times New Roman" pitchFamily="18" charset="0"/>
                <a:cs typeface="Times New Roman" pitchFamily="18" charset="0"/>
              </a:rPr>
              <a:t>Ferenczi</a:t>
            </a:r>
            <a:r>
              <a:rPr lang="it-IT" sz="2800" dirty="0">
                <a:latin typeface="Times New Roman" pitchFamily="18" charset="0"/>
                <a:cs typeface="Times New Roman" pitchFamily="18" charset="0"/>
              </a:rPr>
              <a:t>; vedi anche pp. </a:t>
            </a:r>
            <a:r>
              <a:rPr lang="it-IT" sz="2800" dirty="0" smtClean="0">
                <a:latin typeface="Times New Roman" pitchFamily="18" charset="0"/>
                <a:cs typeface="Times New Roman" pitchFamily="18" charset="0"/>
              </a:rPr>
              <a:t>337 </a:t>
            </a:r>
            <a:r>
              <a:rPr lang="it-IT" sz="2800" dirty="0" err="1">
                <a:latin typeface="Times New Roman" pitchFamily="18" charset="0"/>
                <a:cs typeface="Times New Roman" pitchFamily="18" charset="0"/>
              </a:rPr>
              <a:t>sg</a:t>
            </a:r>
            <a:r>
              <a:rPr lang="it-IT" sz="2800" dirty="0">
                <a:latin typeface="Times New Roman" pitchFamily="18" charset="0"/>
                <a:cs typeface="Times New Roman" pitchFamily="18" charset="0"/>
              </a:rPr>
              <a:t>.). Nei sogni dei francesi e di altri popoli </a:t>
            </a:r>
            <a:r>
              <a:rPr lang="it-IT" sz="2800" dirty="0" smtClean="0">
                <a:latin typeface="Times New Roman" pitchFamily="18" charset="0"/>
                <a:cs typeface="Times New Roman" pitchFamily="18" charset="0"/>
              </a:rPr>
              <a:t>latini la </a:t>
            </a:r>
            <a:r>
              <a:rPr lang="it-IT" sz="2800" dirty="0">
                <a:latin typeface="Times New Roman" pitchFamily="18" charset="0"/>
                <a:cs typeface="Times New Roman" pitchFamily="18" charset="0"/>
              </a:rPr>
              <a:t>stanza funge da rappresentazione simbolica della donna, per quanto non esista </a:t>
            </a:r>
            <a:r>
              <a:rPr lang="it-IT" sz="2800" dirty="0" smtClean="0">
                <a:latin typeface="Times New Roman" pitchFamily="18" charset="0"/>
                <a:cs typeface="Times New Roman" pitchFamily="18" charset="0"/>
              </a:rPr>
              <a:t>in questi </a:t>
            </a:r>
            <a:r>
              <a:rPr lang="it-IT" sz="2800" dirty="0">
                <a:latin typeface="Times New Roman" pitchFamily="18" charset="0"/>
                <a:cs typeface="Times New Roman" pitchFamily="18" charset="0"/>
              </a:rPr>
              <a:t>popoli il corrispettivo del tedesco </a:t>
            </a:r>
            <a:r>
              <a:rPr lang="it-IT" sz="2800" dirty="0" err="1">
                <a:latin typeface="Times New Roman" pitchFamily="18" charset="0"/>
                <a:cs typeface="Times New Roman" pitchFamily="18" charset="0"/>
              </a:rPr>
              <a:t>Frauenzimmet</a:t>
            </a:r>
            <a:r>
              <a:rPr lang="it-IT" sz="2800" dirty="0">
                <a:latin typeface="Times New Roman" pitchFamily="18" charset="0"/>
                <a:cs typeface="Times New Roman" pitchFamily="18" charset="0"/>
              </a:rPr>
              <a:t> </a:t>
            </a:r>
            <a:r>
              <a:rPr lang="it-IT" sz="2800" dirty="0" smtClean="0">
                <a:latin typeface="Times New Roman" pitchFamily="18" charset="0"/>
                <a:cs typeface="Times New Roman" pitchFamily="18" charset="0"/>
              </a:rPr>
              <a:t>(letteralmente</a:t>
            </a:r>
            <a:r>
              <a:rPr lang="it-IT" sz="2800" dirty="0">
                <a:latin typeface="Times New Roman" pitchFamily="18" charset="0"/>
                <a:cs typeface="Times New Roman" pitchFamily="18" charset="0"/>
              </a:rPr>
              <a:t>: stanza </a:t>
            </a:r>
            <a:r>
              <a:rPr lang="it-IT" sz="2800" dirty="0" smtClean="0">
                <a:latin typeface="Times New Roman" pitchFamily="18" charset="0"/>
                <a:cs typeface="Times New Roman" pitchFamily="18" charset="0"/>
              </a:rPr>
              <a:t>delle donne</a:t>
            </a:r>
            <a:r>
              <a:rPr lang="it-IT" sz="2800" dirty="0">
                <a:latin typeface="Times New Roman" pitchFamily="18" charset="0"/>
                <a:cs typeface="Times New Roman" pitchFamily="18" charset="0"/>
              </a:rPr>
              <a:t>, gineceo, ma anche </a:t>
            </a:r>
            <a:r>
              <a:rPr lang="it-IT" sz="2800" dirty="0" smtClean="0">
                <a:latin typeface="Times New Roman" pitchFamily="18" charset="0"/>
                <a:cs typeface="Times New Roman" pitchFamily="18" charset="0"/>
              </a:rPr>
              <a:t>‘donna’).»</a:t>
            </a:r>
            <a:endParaRPr lang="it-IT" sz="2800" dirty="0">
              <a:latin typeface="Times New Roman" pitchFamily="18" charset="0"/>
              <a:cs typeface="Times New Roman" pitchFamily="18" charset="0"/>
            </a:endParaRPr>
          </a:p>
        </p:txBody>
      </p:sp>
      <p:pic>
        <p:nvPicPr>
          <p:cNvPr id="3"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6309320"/>
            <a:ext cx="3286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57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5872" y="188640"/>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CasellaDiTesto 2"/>
          <p:cNvSpPr txBox="1"/>
          <p:nvPr/>
        </p:nvSpPr>
        <p:spPr>
          <a:xfrm>
            <a:off x="431540" y="764704"/>
            <a:ext cx="8280920" cy="5632311"/>
          </a:xfrm>
          <a:prstGeom prst="rect">
            <a:avLst/>
          </a:prstGeom>
          <a:noFill/>
        </p:spPr>
        <p:txBody>
          <a:bodyPr wrap="square" rtlCol="0">
            <a:spAutoFit/>
          </a:bodyPr>
          <a:lstStyle/>
          <a:p>
            <a:pPr algn="just"/>
            <a:r>
              <a:rPr lang="it-IT" sz="2400" dirty="0" smtClean="0"/>
              <a:t> «</a:t>
            </a:r>
            <a:r>
              <a:rPr lang="it-IT" sz="2400" b="1" dirty="0" smtClean="0">
                <a:solidFill>
                  <a:srgbClr val="0000FF"/>
                </a:solidFill>
                <a:latin typeface="Times New Roman" pitchFamily="18" charset="0"/>
                <a:cs typeface="Times New Roman" pitchFamily="18" charset="0"/>
              </a:rPr>
              <a:t>Ricapitoliamo </a:t>
            </a:r>
            <a:r>
              <a:rPr lang="it-IT" sz="2400" b="1" dirty="0">
                <a:solidFill>
                  <a:srgbClr val="0000FF"/>
                </a:solidFill>
                <a:latin typeface="Times New Roman" pitchFamily="18" charset="0"/>
                <a:cs typeface="Times New Roman" pitchFamily="18" charset="0"/>
              </a:rPr>
              <a:t>i risultati </a:t>
            </a:r>
            <a:r>
              <a:rPr lang="it-IT" sz="2400" b="1" dirty="0" smtClean="0">
                <a:solidFill>
                  <a:srgbClr val="0000FF"/>
                </a:solidFill>
                <a:latin typeface="Times New Roman" pitchFamily="18" charset="0"/>
                <a:cs typeface="Times New Roman" pitchFamily="18" charset="0"/>
              </a:rPr>
              <a:t>principali </a:t>
            </a:r>
            <a:r>
              <a:rPr lang="it-IT" sz="2400" b="1" dirty="0">
                <a:solidFill>
                  <a:srgbClr val="0000FF"/>
                </a:solidFill>
                <a:latin typeface="Times New Roman" pitchFamily="18" charset="0"/>
                <a:cs typeface="Times New Roman" pitchFamily="18" charset="0"/>
              </a:rPr>
              <a:t>dell'indagine da noi svolta sinora</a:t>
            </a:r>
            <a:r>
              <a:rPr lang="it-IT" sz="2400" dirty="0">
                <a:latin typeface="Times New Roman" pitchFamily="18" charset="0"/>
                <a:cs typeface="Times New Roman" pitchFamily="18" charset="0"/>
              </a:rPr>
              <a:t>. Il sogno è un atto </a:t>
            </a:r>
            <a:r>
              <a:rPr lang="it-IT" sz="2400" dirty="0" smtClean="0">
                <a:latin typeface="Times New Roman" pitchFamily="18" charset="0"/>
                <a:cs typeface="Times New Roman" pitchFamily="18" charset="0"/>
              </a:rPr>
              <a:t>psichico di  </a:t>
            </a:r>
            <a:r>
              <a:rPr lang="it-IT" sz="2400" dirty="0">
                <a:latin typeface="Times New Roman" pitchFamily="18" charset="0"/>
                <a:cs typeface="Times New Roman" pitchFamily="18" charset="0"/>
              </a:rPr>
              <a:t>grande rilievo; la sua forza motrice è ogni volta un desiderio </a:t>
            </a:r>
            <a:r>
              <a:rPr lang="it-IT" sz="2400" dirty="0" smtClean="0">
                <a:latin typeface="Times New Roman" pitchFamily="18" charset="0"/>
                <a:cs typeface="Times New Roman" pitchFamily="18" charset="0"/>
              </a:rPr>
              <a:t>da appagare</a:t>
            </a:r>
            <a:r>
              <a:rPr lang="it-IT" sz="2400" dirty="0">
                <a:latin typeface="Times New Roman" pitchFamily="18" charset="0"/>
                <a:cs typeface="Times New Roman" pitchFamily="18" charset="0"/>
              </a:rPr>
              <a:t>; il fatto che esso non sia riconosciuto come desiderio</a:t>
            </a:r>
            <a:r>
              <a:rPr lang="it-IT" sz="2400" dirty="0" smtClean="0">
                <a:latin typeface="Times New Roman" pitchFamily="18" charset="0"/>
                <a:cs typeface="Times New Roman" pitchFamily="18" charset="0"/>
              </a:rPr>
              <a:t>, le </a:t>
            </a:r>
            <a:r>
              <a:rPr lang="it-IT" sz="2400" dirty="0">
                <a:latin typeface="Times New Roman" pitchFamily="18" charset="0"/>
                <a:cs typeface="Times New Roman" pitchFamily="18" charset="0"/>
              </a:rPr>
              <a:t>sue molte </a:t>
            </a:r>
            <a:r>
              <a:rPr lang="it-IT" sz="2400" dirty="0" smtClean="0">
                <a:latin typeface="Times New Roman" pitchFamily="18" charset="0"/>
                <a:cs typeface="Times New Roman" pitchFamily="18" charset="0"/>
              </a:rPr>
              <a:t>stranezze </a:t>
            </a:r>
            <a:r>
              <a:rPr lang="it-IT" sz="2400" dirty="0">
                <a:latin typeface="Times New Roman" pitchFamily="18" charset="0"/>
                <a:cs typeface="Times New Roman" pitchFamily="18" charset="0"/>
              </a:rPr>
              <a:t>e assurdità, derivano dall'influenza </a:t>
            </a:r>
            <a:r>
              <a:rPr lang="it-IT" sz="2400" dirty="0" smtClean="0">
                <a:latin typeface="Times New Roman" pitchFamily="18" charset="0"/>
                <a:cs typeface="Times New Roman" pitchFamily="18" charset="0"/>
              </a:rPr>
              <a:t>della </a:t>
            </a:r>
            <a:r>
              <a:rPr lang="it-IT" sz="2400" b="1" u="sng" dirty="0" smtClean="0">
                <a:solidFill>
                  <a:srgbClr val="FF0000"/>
                </a:solidFill>
                <a:latin typeface="Times New Roman" pitchFamily="18" charset="0"/>
                <a:cs typeface="Times New Roman" pitchFamily="18" charset="0"/>
              </a:rPr>
              <a:t>censura psichica </a:t>
            </a:r>
            <a:r>
              <a:rPr lang="it-IT" sz="2400" dirty="0">
                <a:latin typeface="Times New Roman" pitchFamily="18" charset="0"/>
                <a:cs typeface="Times New Roman" pitchFamily="18" charset="0"/>
              </a:rPr>
              <a:t>subita nel corso della sua formazione; oltre </a:t>
            </a:r>
            <a:r>
              <a:rPr lang="it-IT" sz="2400" dirty="0" smtClean="0">
                <a:latin typeface="Times New Roman" pitchFamily="18" charset="0"/>
                <a:cs typeface="Times New Roman" pitchFamily="18" charset="0"/>
              </a:rPr>
              <a:t>alla sollecitazione </a:t>
            </a:r>
            <a:r>
              <a:rPr lang="it-IT" sz="2400" dirty="0">
                <a:latin typeface="Times New Roman" pitchFamily="18" charset="0"/>
                <a:cs typeface="Times New Roman" pitchFamily="18" charset="0"/>
              </a:rPr>
              <a:t>a sottrarsi a questa censura, contribuiscono a </a:t>
            </a:r>
            <a:r>
              <a:rPr lang="it-IT" sz="2400" dirty="0" smtClean="0">
                <a:latin typeface="Times New Roman" pitchFamily="18" charset="0"/>
                <a:cs typeface="Times New Roman" pitchFamily="18" charset="0"/>
              </a:rPr>
              <a:t>formarlo</a:t>
            </a:r>
            <a:r>
              <a:rPr lang="it-IT" sz="2400" dirty="0">
                <a:latin typeface="Times New Roman" pitchFamily="18" charset="0"/>
                <a:cs typeface="Times New Roman" pitchFamily="18" charset="0"/>
              </a:rPr>
              <a:t>: una </a:t>
            </a:r>
            <a:r>
              <a:rPr lang="it-IT" sz="2400" b="1" dirty="0">
                <a:solidFill>
                  <a:srgbClr val="FF0000"/>
                </a:solidFill>
                <a:latin typeface="Times New Roman" pitchFamily="18" charset="0"/>
                <a:cs typeface="Times New Roman" pitchFamily="18" charset="0"/>
              </a:rPr>
              <a:t>c</a:t>
            </a:r>
            <a:r>
              <a:rPr lang="it-IT" sz="2400" b="1" u="sng" dirty="0">
                <a:solidFill>
                  <a:srgbClr val="FF0000"/>
                </a:solidFill>
                <a:latin typeface="Times New Roman" pitchFamily="18" charset="0"/>
                <a:cs typeface="Times New Roman" pitchFamily="18" charset="0"/>
              </a:rPr>
              <a:t>ostrizione a condensare</a:t>
            </a:r>
            <a:r>
              <a:rPr lang="it-IT" sz="2400" dirty="0">
                <a:latin typeface="Times New Roman" pitchFamily="18" charset="0"/>
                <a:cs typeface="Times New Roman" pitchFamily="18" charset="0"/>
              </a:rPr>
              <a:t> il materiale psichico, </a:t>
            </a:r>
            <a:r>
              <a:rPr lang="it-IT" sz="2400" b="1" u="sng" dirty="0">
                <a:solidFill>
                  <a:srgbClr val="FF0000"/>
                </a:solidFill>
                <a:latin typeface="Times New Roman" pitchFamily="18" charset="0"/>
                <a:cs typeface="Times New Roman" pitchFamily="18" charset="0"/>
              </a:rPr>
              <a:t>la </a:t>
            </a:r>
            <a:r>
              <a:rPr lang="it-IT" sz="2400" b="1" u="sng" dirty="0" smtClean="0">
                <a:solidFill>
                  <a:srgbClr val="FF0000"/>
                </a:solidFill>
                <a:latin typeface="Times New Roman" pitchFamily="18" charset="0"/>
                <a:cs typeface="Times New Roman" pitchFamily="18" charset="0"/>
              </a:rPr>
              <a:t>considerazione </a:t>
            </a:r>
            <a:r>
              <a:rPr lang="it-IT" sz="2400" b="1" u="sng" dirty="0">
                <a:solidFill>
                  <a:srgbClr val="FF0000"/>
                </a:solidFill>
                <a:latin typeface="Times New Roman" pitchFamily="18" charset="0"/>
                <a:cs typeface="Times New Roman" pitchFamily="18" charset="0"/>
              </a:rPr>
              <a:t>della rappresentabilità</a:t>
            </a:r>
            <a:r>
              <a:rPr lang="it-IT" sz="2400" dirty="0">
                <a:latin typeface="Times New Roman" pitchFamily="18" charset="0"/>
                <a:cs typeface="Times New Roman" pitchFamily="18" charset="0"/>
              </a:rPr>
              <a:t> in immagini sensoriali e, anche </a:t>
            </a:r>
            <a:r>
              <a:rPr lang="it-IT" sz="2400" dirty="0" smtClean="0">
                <a:latin typeface="Times New Roman" pitchFamily="18" charset="0"/>
                <a:cs typeface="Times New Roman" pitchFamily="18" charset="0"/>
              </a:rPr>
              <a:t>se non </a:t>
            </a:r>
            <a:r>
              <a:rPr lang="it-IT" sz="2400" dirty="0">
                <a:latin typeface="Times New Roman" pitchFamily="18" charset="0"/>
                <a:cs typeface="Times New Roman" pitchFamily="18" charset="0"/>
              </a:rPr>
              <a:t>regolarmente, </a:t>
            </a:r>
            <a:r>
              <a:rPr lang="it-IT" sz="2400" b="1" u="sng" dirty="0">
                <a:solidFill>
                  <a:srgbClr val="FF0000"/>
                </a:solidFill>
                <a:latin typeface="Times New Roman" pitchFamily="18" charset="0"/>
                <a:cs typeface="Times New Roman" pitchFamily="18" charset="0"/>
              </a:rPr>
              <a:t>il riguardo per un aspetto razionale e </a:t>
            </a:r>
            <a:r>
              <a:rPr lang="it-IT" sz="2400" b="1" u="sng" dirty="0" smtClean="0">
                <a:solidFill>
                  <a:srgbClr val="FF0000"/>
                </a:solidFill>
                <a:latin typeface="Times New Roman" pitchFamily="18" charset="0"/>
                <a:cs typeface="Times New Roman" pitchFamily="18" charset="0"/>
              </a:rPr>
              <a:t>intelligibile</a:t>
            </a:r>
            <a:r>
              <a:rPr lang="it-IT" sz="2400" b="1" dirty="0" smtClean="0">
                <a:solidFill>
                  <a:srgbClr val="FF0000"/>
                </a:solidFill>
                <a:latin typeface="Times New Roman" pitchFamily="18" charset="0"/>
                <a:cs typeface="Times New Roman" pitchFamily="18" charset="0"/>
              </a:rPr>
              <a:t> </a:t>
            </a:r>
            <a:r>
              <a:rPr lang="it-IT" sz="2400" dirty="0" smtClean="0">
                <a:latin typeface="Times New Roman" pitchFamily="18" charset="0"/>
                <a:cs typeface="Times New Roman" pitchFamily="18" charset="0"/>
              </a:rPr>
              <a:t>della </a:t>
            </a:r>
            <a:r>
              <a:rPr lang="it-IT" sz="2400" dirty="0">
                <a:latin typeface="Times New Roman" pitchFamily="18" charset="0"/>
                <a:cs typeface="Times New Roman" pitchFamily="18" charset="0"/>
              </a:rPr>
              <a:t>forma onirica. </a:t>
            </a:r>
            <a:r>
              <a:rPr lang="it-IT" sz="2400" dirty="0" smtClean="0">
                <a:latin typeface="Times New Roman" pitchFamily="18" charset="0"/>
                <a:cs typeface="Times New Roman" pitchFamily="18" charset="0"/>
              </a:rPr>
              <a:t>Ciascuno </a:t>
            </a:r>
            <a:r>
              <a:rPr lang="it-IT" sz="2400" dirty="0">
                <a:latin typeface="Times New Roman" pitchFamily="18" charset="0"/>
                <a:cs typeface="Times New Roman" pitchFamily="18" charset="0"/>
              </a:rPr>
              <a:t>di questi </a:t>
            </a:r>
            <a:r>
              <a:rPr lang="it-IT" sz="2400" b="1" i="1" u="sng" dirty="0" smtClean="0">
                <a:solidFill>
                  <a:srgbClr val="FF0000"/>
                </a:solidFill>
                <a:latin typeface="Times New Roman" pitchFamily="18" charset="0"/>
                <a:cs typeface="Times New Roman" pitchFamily="18" charset="0"/>
              </a:rPr>
              <a:t>quattro principi</a:t>
            </a:r>
            <a:r>
              <a:rPr lang="it-IT" sz="2400" dirty="0" smtClean="0">
                <a:latin typeface="Times New Roman" pitchFamily="18" charset="0"/>
                <a:cs typeface="Times New Roman" pitchFamily="18" charset="0"/>
              </a:rPr>
              <a:t> </a:t>
            </a:r>
            <a:r>
              <a:rPr lang="it-IT" sz="2400" dirty="0">
                <a:latin typeface="Times New Roman" pitchFamily="18" charset="0"/>
                <a:cs typeface="Times New Roman" pitchFamily="18" charset="0"/>
              </a:rPr>
              <a:t>porta a postulati </a:t>
            </a:r>
            <a:r>
              <a:rPr lang="it-IT" sz="2400" dirty="0" smtClean="0">
                <a:latin typeface="Times New Roman" pitchFamily="18" charset="0"/>
                <a:cs typeface="Times New Roman" pitchFamily="18" charset="0"/>
              </a:rPr>
              <a:t>e congetture </a:t>
            </a:r>
            <a:r>
              <a:rPr lang="it-IT" sz="2400" dirty="0">
                <a:latin typeface="Times New Roman" pitchFamily="18" charset="0"/>
                <a:cs typeface="Times New Roman" pitchFamily="18" charset="0"/>
              </a:rPr>
              <a:t>psicologiche; occorre esaminare </a:t>
            </a:r>
            <a:r>
              <a:rPr lang="it-IT" sz="2400" b="1" dirty="0">
                <a:solidFill>
                  <a:srgbClr val="FF0000"/>
                </a:solidFill>
                <a:latin typeface="Times New Roman" pitchFamily="18" charset="0"/>
                <a:cs typeface="Times New Roman" pitchFamily="18" charset="0"/>
              </a:rPr>
              <a:t>la relazione </a:t>
            </a:r>
            <a:r>
              <a:rPr lang="it-IT" sz="2400" b="1" dirty="0" smtClean="0">
                <a:solidFill>
                  <a:srgbClr val="FF0000"/>
                </a:solidFill>
                <a:latin typeface="Times New Roman" pitchFamily="18" charset="0"/>
                <a:cs typeface="Times New Roman" pitchFamily="18" charset="0"/>
              </a:rPr>
              <a:t>reciproca tra lo spunto </a:t>
            </a:r>
            <a:r>
              <a:rPr lang="it-IT" sz="2400" b="1" dirty="0">
                <a:solidFill>
                  <a:srgbClr val="FF0000"/>
                </a:solidFill>
                <a:latin typeface="Times New Roman" pitchFamily="18" charset="0"/>
                <a:cs typeface="Times New Roman" pitchFamily="18" charset="0"/>
              </a:rPr>
              <a:t>di desiderio e le quattro condizioni</a:t>
            </a:r>
            <a:r>
              <a:rPr lang="it-IT" sz="2400" dirty="0">
                <a:latin typeface="Times New Roman" pitchFamily="18" charset="0"/>
                <a:cs typeface="Times New Roman" pitchFamily="18" charset="0"/>
              </a:rPr>
              <a:t>, nonché le </a:t>
            </a:r>
            <a:r>
              <a:rPr lang="it-IT" sz="2400" dirty="0" smtClean="0">
                <a:latin typeface="Times New Roman" pitchFamily="18" charset="0"/>
                <a:cs typeface="Times New Roman" pitchFamily="18" charset="0"/>
              </a:rPr>
              <a:t>interrelazioni </a:t>
            </a:r>
            <a:r>
              <a:rPr lang="it-IT" sz="2400" dirty="0">
                <a:latin typeface="Times New Roman" pitchFamily="18" charset="0"/>
                <a:cs typeface="Times New Roman" pitchFamily="18" charset="0"/>
              </a:rPr>
              <a:t>tra queste ultime: il sogno dev'essere </a:t>
            </a:r>
            <a:r>
              <a:rPr lang="it-IT" sz="2400" dirty="0" smtClean="0">
                <a:latin typeface="Times New Roman" pitchFamily="18" charset="0"/>
                <a:cs typeface="Times New Roman" pitchFamily="18" charset="0"/>
              </a:rPr>
              <a:t>inserito </a:t>
            </a:r>
            <a:r>
              <a:rPr lang="it-IT" sz="2400" dirty="0">
                <a:latin typeface="Times New Roman" pitchFamily="18" charset="0"/>
                <a:cs typeface="Times New Roman" pitchFamily="18" charset="0"/>
              </a:rPr>
              <a:t>nel </a:t>
            </a:r>
            <a:r>
              <a:rPr lang="it-IT" sz="2400" dirty="0" smtClean="0">
                <a:latin typeface="Times New Roman" pitchFamily="18" charset="0"/>
                <a:cs typeface="Times New Roman" pitchFamily="18" charset="0"/>
              </a:rPr>
              <a:t>contesto della </a:t>
            </a:r>
            <a:r>
              <a:rPr lang="it-IT" sz="2400" dirty="0">
                <a:latin typeface="Times New Roman" pitchFamily="18" charset="0"/>
                <a:cs typeface="Times New Roman" pitchFamily="18" charset="0"/>
              </a:rPr>
              <a:t>vita psichica</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sp>
        <p:nvSpPr>
          <p:cNvPr id="4" name="Freccia a destra 3"/>
          <p:cNvSpPr/>
          <p:nvPr/>
        </p:nvSpPr>
        <p:spPr>
          <a:xfrm>
            <a:off x="8110533" y="6234550"/>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7409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5515" y="548680"/>
            <a:ext cx="8712968" cy="6124754"/>
          </a:xfrm>
          <a:prstGeom prst="rect">
            <a:avLst/>
          </a:prstGeom>
          <a:noFill/>
        </p:spPr>
        <p:txBody>
          <a:bodyPr wrap="square" rtlCol="0">
            <a:spAutoFit/>
          </a:bodyPr>
          <a:lstStyle/>
          <a:p>
            <a:pPr algn="just"/>
            <a:r>
              <a:rPr lang="it-IT" sz="2800" dirty="0" smtClean="0">
                <a:latin typeface="Times New Roman" pitchFamily="18" charset="0"/>
                <a:cs typeface="Times New Roman" pitchFamily="18" charset="0"/>
              </a:rPr>
              <a:t>«</a:t>
            </a:r>
            <a:r>
              <a:rPr lang="it-IT" sz="2800" b="1" dirty="0" smtClean="0">
                <a:solidFill>
                  <a:srgbClr val="0000FF"/>
                </a:solidFill>
                <a:latin typeface="Times New Roman" pitchFamily="18" charset="0"/>
                <a:cs typeface="Times New Roman" pitchFamily="18" charset="0"/>
              </a:rPr>
              <a:t>Fra </a:t>
            </a:r>
            <a:r>
              <a:rPr lang="it-IT" sz="2800" b="1" dirty="0">
                <a:solidFill>
                  <a:srgbClr val="0000FF"/>
                </a:solidFill>
                <a:latin typeface="Times New Roman" pitchFamily="18" charset="0"/>
                <a:cs typeface="Times New Roman" pitchFamily="18" charset="0"/>
              </a:rPr>
              <a:t>tutte le osservazioni </a:t>
            </a:r>
            <a:r>
              <a:rPr lang="it-IT" sz="2800" dirty="0">
                <a:latin typeface="Times New Roman" pitchFamily="18" charset="0"/>
                <a:cs typeface="Times New Roman" pitchFamily="18" charset="0"/>
              </a:rPr>
              <a:t>che si possono ritrovare nelle opere </a:t>
            </a:r>
            <a:r>
              <a:rPr lang="it-IT" sz="2800" dirty="0" smtClean="0">
                <a:latin typeface="Times New Roman" pitchFamily="18" charset="0"/>
                <a:cs typeface="Times New Roman" pitchFamily="18" charset="0"/>
              </a:rPr>
              <a:t>dedicate </a:t>
            </a:r>
            <a:r>
              <a:rPr lang="it-IT" sz="2800" dirty="0">
                <a:latin typeface="Times New Roman" pitchFamily="18" charset="0"/>
                <a:cs typeface="Times New Roman" pitchFamily="18" charset="0"/>
              </a:rPr>
              <a:t>alla teoria del sognare, vorrei rilevarne una che può </a:t>
            </a:r>
            <a:r>
              <a:rPr lang="it-IT" sz="2800" dirty="0" smtClean="0">
                <a:latin typeface="Times New Roman" pitchFamily="18" charset="0"/>
                <a:cs typeface="Times New Roman" pitchFamily="18" charset="0"/>
              </a:rPr>
              <a:t>servire da </a:t>
            </a:r>
            <a:r>
              <a:rPr lang="it-IT" sz="2800" dirty="0">
                <a:latin typeface="Times New Roman" pitchFamily="18" charset="0"/>
                <a:cs typeface="Times New Roman" pitchFamily="18" charset="0"/>
              </a:rPr>
              <a:t>punto di partenza. Nella sua Psicofisica, il grande </a:t>
            </a:r>
            <a:r>
              <a:rPr lang="it-IT" sz="2800" dirty="0" err="1">
                <a:latin typeface="Times New Roman" pitchFamily="18" charset="0"/>
                <a:cs typeface="Times New Roman" pitchFamily="18" charset="0"/>
              </a:rPr>
              <a:t>Fechner</a:t>
            </a:r>
            <a:r>
              <a:rPr lang="it-IT" sz="2800" dirty="0">
                <a:latin typeface="Times New Roman" pitchFamily="18" charset="0"/>
                <a:cs typeface="Times New Roman" pitchFamily="18" charset="0"/>
              </a:rPr>
              <a:t>, </a:t>
            </a:r>
            <a:r>
              <a:rPr lang="it-IT" sz="2800" dirty="0" smtClean="0">
                <a:latin typeface="Times New Roman" pitchFamily="18" charset="0"/>
                <a:cs typeface="Times New Roman" pitchFamily="18" charset="0"/>
              </a:rPr>
              <a:t>nel corso </a:t>
            </a:r>
            <a:r>
              <a:rPr lang="it-IT" sz="2800" dirty="0">
                <a:latin typeface="Times New Roman" pitchFamily="18" charset="0"/>
                <a:cs typeface="Times New Roman" pitchFamily="18" charset="0"/>
              </a:rPr>
              <a:t>di alcune considerazioni dedicate al sogno, esprime la </a:t>
            </a:r>
            <a:r>
              <a:rPr lang="it-IT" sz="2800" dirty="0" smtClean="0">
                <a:latin typeface="Times New Roman" pitchFamily="18" charset="0"/>
                <a:cs typeface="Times New Roman" pitchFamily="18" charset="0"/>
              </a:rPr>
              <a:t>supposizione </a:t>
            </a:r>
            <a:r>
              <a:rPr lang="it-IT" sz="2800" b="1" dirty="0">
                <a:solidFill>
                  <a:srgbClr val="FF0000"/>
                </a:solidFill>
                <a:latin typeface="Times New Roman" pitchFamily="18" charset="0"/>
                <a:cs typeface="Times New Roman" pitchFamily="18" charset="0"/>
              </a:rPr>
              <a:t>che la scena dei sogni sia diversa da quella della vita </a:t>
            </a:r>
            <a:r>
              <a:rPr lang="it-IT" sz="2800" b="1" dirty="0" smtClean="0">
                <a:solidFill>
                  <a:srgbClr val="FF0000"/>
                </a:solidFill>
                <a:latin typeface="Times New Roman" pitchFamily="18" charset="0"/>
                <a:cs typeface="Times New Roman" pitchFamily="18" charset="0"/>
              </a:rPr>
              <a:t>rappresentativa vigile</a:t>
            </a:r>
            <a:r>
              <a:rPr lang="it-IT" sz="2800" dirty="0" smtClean="0">
                <a:latin typeface="Times New Roman" pitchFamily="18" charset="0"/>
                <a:cs typeface="Times New Roman" pitchFamily="18" charset="0"/>
              </a:rPr>
              <a:t>.  Secondo </a:t>
            </a:r>
            <a:r>
              <a:rPr lang="it-IT" sz="2800" dirty="0">
                <a:latin typeface="Times New Roman" pitchFamily="18" charset="0"/>
                <a:cs typeface="Times New Roman" pitchFamily="18" charset="0"/>
              </a:rPr>
              <a:t>lui, nessun'altra ipotesi consente di </a:t>
            </a:r>
            <a:r>
              <a:rPr lang="it-IT" sz="2800" dirty="0" smtClean="0">
                <a:latin typeface="Times New Roman" pitchFamily="18" charset="0"/>
                <a:cs typeface="Times New Roman" pitchFamily="18" charset="0"/>
              </a:rPr>
              <a:t>comprendere </a:t>
            </a:r>
            <a:r>
              <a:rPr lang="it-IT" sz="2800" dirty="0">
                <a:latin typeface="Times New Roman" pitchFamily="18" charset="0"/>
                <a:cs typeface="Times New Roman" pitchFamily="18" charset="0"/>
              </a:rPr>
              <a:t>le speciali caratteristiche della vita onirica.</a:t>
            </a:r>
          </a:p>
          <a:p>
            <a:pPr algn="just"/>
            <a:r>
              <a:rPr lang="it-IT" sz="2800" dirty="0">
                <a:latin typeface="Times New Roman" pitchFamily="18" charset="0"/>
                <a:cs typeface="Times New Roman" pitchFamily="18" charset="0"/>
              </a:rPr>
              <a:t>L'idea che viene </a:t>
            </a:r>
            <a:r>
              <a:rPr lang="it-IT" sz="2800" dirty="0" smtClean="0">
                <a:latin typeface="Times New Roman" pitchFamily="18" charset="0"/>
                <a:cs typeface="Times New Roman" pitchFamily="18" charset="0"/>
              </a:rPr>
              <a:t>così </a:t>
            </a:r>
            <a:r>
              <a:rPr lang="it-IT" sz="2800" dirty="0">
                <a:latin typeface="Times New Roman" pitchFamily="18" charset="0"/>
                <a:cs typeface="Times New Roman" pitchFamily="18" charset="0"/>
              </a:rPr>
              <a:t>posta a nostra disposizione è quella di </a:t>
            </a:r>
            <a:r>
              <a:rPr lang="it-IT" sz="2800" dirty="0" smtClean="0">
                <a:latin typeface="Times New Roman" pitchFamily="18" charset="0"/>
                <a:cs typeface="Times New Roman" pitchFamily="18" charset="0"/>
              </a:rPr>
              <a:t>una </a:t>
            </a:r>
            <a:r>
              <a:rPr lang="it-IT" sz="2800" b="1" dirty="0" smtClean="0">
                <a:solidFill>
                  <a:srgbClr val="FF0000"/>
                </a:solidFill>
                <a:latin typeface="Times New Roman" pitchFamily="18" charset="0"/>
                <a:cs typeface="Times New Roman" pitchFamily="18" charset="0"/>
              </a:rPr>
              <a:t>località </a:t>
            </a:r>
            <a:r>
              <a:rPr lang="it-IT" sz="2800" b="1" dirty="0">
                <a:solidFill>
                  <a:srgbClr val="FF0000"/>
                </a:solidFill>
                <a:latin typeface="Times New Roman" pitchFamily="18" charset="0"/>
                <a:cs typeface="Times New Roman" pitchFamily="18" charset="0"/>
              </a:rPr>
              <a:t>psichica</a:t>
            </a:r>
            <a:r>
              <a:rPr lang="it-IT" sz="2800" dirty="0">
                <a:latin typeface="Times New Roman" pitchFamily="18" charset="0"/>
                <a:cs typeface="Times New Roman" pitchFamily="18" charset="0"/>
              </a:rPr>
              <a:t>. Intendiamo tralasciare </a:t>
            </a:r>
            <a:r>
              <a:rPr lang="it-IT" sz="2800" dirty="0" smtClean="0">
                <a:latin typeface="Times New Roman" pitchFamily="18" charset="0"/>
                <a:cs typeface="Times New Roman" pitchFamily="18" charset="0"/>
              </a:rPr>
              <a:t>completamente </a:t>
            </a:r>
            <a:r>
              <a:rPr lang="it-IT" sz="2800" dirty="0">
                <a:latin typeface="Times New Roman" pitchFamily="18" charset="0"/>
                <a:cs typeface="Times New Roman" pitchFamily="18" charset="0"/>
              </a:rPr>
              <a:t>il fatto </a:t>
            </a:r>
            <a:r>
              <a:rPr lang="it-IT" sz="2800" dirty="0" smtClean="0">
                <a:latin typeface="Times New Roman" pitchFamily="18" charset="0"/>
                <a:cs typeface="Times New Roman" pitchFamily="18" charset="0"/>
              </a:rPr>
              <a:t>che l'apparato </a:t>
            </a:r>
            <a:r>
              <a:rPr lang="it-IT" sz="2800" dirty="0">
                <a:latin typeface="Times New Roman" pitchFamily="18" charset="0"/>
                <a:cs typeface="Times New Roman" pitchFamily="18" charset="0"/>
              </a:rPr>
              <a:t>psichico in questione ci è noto anche come </a:t>
            </a:r>
            <a:r>
              <a:rPr lang="it-IT" sz="2800" dirty="0" smtClean="0">
                <a:latin typeface="Times New Roman" pitchFamily="18" charset="0"/>
                <a:cs typeface="Times New Roman" pitchFamily="18" charset="0"/>
              </a:rPr>
              <a:t>preparato anatomico </a:t>
            </a:r>
            <a:r>
              <a:rPr lang="it-IT" sz="2800" dirty="0">
                <a:latin typeface="Times New Roman" pitchFamily="18" charset="0"/>
                <a:cs typeface="Times New Roman" pitchFamily="18" charset="0"/>
              </a:rPr>
              <a:t>e </a:t>
            </a:r>
            <a:r>
              <a:rPr lang="it-IT" sz="2800" b="1" dirty="0">
                <a:solidFill>
                  <a:srgbClr val="FF0000"/>
                </a:solidFill>
                <a:latin typeface="Times New Roman" pitchFamily="18" charset="0"/>
                <a:cs typeface="Times New Roman" pitchFamily="18" charset="0"/>
              </a:rPr>
              <a:t>vogliamo evitare con cura la tentazione di </a:t>
            </a:r>
            <a:r>
              <a:rPr lang="it-IT" sz="2800" b="1" dirty="0" smtClean="0">
                <a:solidFill>
                  <a:srgbClr val="FF0000"/>
                </a:solidFill>
                <a:latin typeface="Times New Roman" pitchFamily="18" charset="0"/>
                <a:cs typeface="Times New Roman" pitchFamily="18" charset="0"/>
              </a:rPr>
              <a:t>determinare </a:t>
            </a:r>
            <a:r>
              <a:rPr lang="it-IT" sz="2800" b="1" dirty="0">
                <a:solidFill>
                  <a:srgbClr val="FF0000"/>
                </a:solidFill>
                <a:latin typeface="Times New Roman" pitchFamily="18" charset="0"/>
                <a:cs typeface="Times New Roman" pitchFamily="18" charset="0"/>
              </a:rPr>
              <a:t>in senso anatomico la località psichica</a:t>
            </a:r>
            <a:r>
              <a:rPr lang="it-IT" sz="2800" dirty="0" smtClean="0">
                <a:latin typeface="Times New Roman" pitchFamily="18" charset="0"/>
                <a:cs typeface="Times New Roman" pitchFamily="18" charset="0"/>
              </a:rPr>
              <a:t>.» </a:t>
            </a:r>
            <a:endParaRPr lang="it-IT" sz="2800" dirty="0">
              <a:latin typeface="Times New Roman" pitchFamily="18" charset="0"/>
              <a:cs typeface="Times New Roman" pitchFamily="18" charset="0"/>
            </a:endParaRPr>
          </a:p>
        </p:txBody>
      </p:sp>
      <p:sp>
        <p:nvSpPr>
          <p:cNvPr id="3" name="CasellaDiTesto 2"/>
          <p:cNvSpPr txBox="1"/>
          <p:nvPr/>
        </p:nvSpPr>
        <p:spPr>
          <a:xfrm>
            <a:off x="1155872" y="32776"/>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059" y="3212976"/>
            <a:ext cx="3286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ccia a destra 4"/>
          <p:cNvSpPr/>
          <p:nvPr/>
        </p:nvSpPr>
        <p:spPr>
          <a:xfrm>
            <a:off x="8110533" y="6358900"/>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634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404664"/>
            <a:ext cx="8712968" cy="6555641"/>
          </a:xfrm>
          <a:prstGeom prst="rect">
            <a:avLst/>
          </a:prstGeom>
          <a:noFill/>
        </p:spPr>
        <p:txBody>
          <a:bodyPr wrap="square" rtlCol="0">
            <a:spAutoFit/>
          </a:bodyPr>
          <a:lstStyle/>
          <a:p>
            <a:pPr algn="just"/>
            <a:r>
              <a:rPr lang="it-IT" sz="2800" b="1" dirty="0" smtClean="0">
                <a:solidFill>
                  <a:srgbClr val="0000FF"/>
                </a:solidFill>
                <a:latin typeface="Times New Roman" pitchFamily="18" charset="0"/>
                <a:cs typeface="Times New Roman" pitchFamily="18" charset="0"/>
              </a:rPr>
              <a:t>«Restiamo sul terreno psicologico </a:t>
            </a:r>
            <a:r>
              <a:rPr lang="it-IT" sz="2800" dirty="0">
                <a:latin typeface="Times New Roman" pitchFamily="18" charset="0"/>
                <a:cs typeface="Times New Roman" pitchFamily="18" charset="0"/>
              </a:rPr>
              <a:t>e ci </a:t>
            </a:r>
            <a:r>
              <a:rPr lang="it-IT" sz="2800" dirty="0" smtClean="0">
                <a:latin typeface="Times New Roman" pitchFamily="18" charset="0"/>
                <a:cs typeface="Times New Roman" pitchFamily="18" charset="0"/>
              </a:rPr>
              <a:t>limitiamo </a:t>
            </a:r>
            <a:r>
              <a:rPr lang="it-IT" sz="2800" dirty="0">
                <a:latin typeface="Times New Roman" pitchFamily="18" charset="0"/>
                <a:cs typeface="Times New Roman" pitchFamily="18" charset="0"/>
              </a:rPr>
              <a:t>ad aderire </a:t>
            </a:r>
            <a:r>
              <a:rPr lang="it-IT" sz="2800" dirty="0" smtClean="0">
                <a:latin typeface="Times New Roman" pitchFamily="18" charset="0"/>
                <a:cs typeface="Times New Roman" pitchFamily="18" charset="0"/>
              </a:rPr>
              <a:t>all’invito di </a:t>
            </a:r>
            <a:r>
              <a:rPr lang="it-IT" sz="2800" b="1" dirty="0" smtClean="0">
                <a:solidFill>
                  <a:srgbClr val="FF0000"/>
                </a:solidFill>
                <a:latin typeface="Times New Roman" pitchFamily="18" charset="0"/>
                <a:cs typeface="Times New Roman" pitchFamily="18" charset="0"/>
              </a:rPr>
              <a:t>rappresentarci lo strumento </a:t>
            </a:r>
            <a:r>
              <a:rPr lang="it-IT" sz="2800" dirty="0">
                <a:latin typeface="Times New Roman" pitchFamily="18" charset="0"/>
                <a:cs typeface="Times New Roman" pitchFamily="18" charset="0"/>
              </a:rPr>
              <a:t>che serve alle attività psichiche pressappoco come </a:t>
            </a:r>
            <a:r>
              <a:rPr lang="it-IT" sz="2800" dirty="0" smtClean="0">
                <a:latin typeface="Times New Roman" pitchFamily="18" charset="0"/>
                <a:cs typeface="Times New Roman" pitchFamily="18" charset="0"/>
              </a:rPr>
              <a:t>un microscopio </a:t>
            </a:r>
            <a:r>
              <a:rPr lang="it-IT" sz="2800" dirty="0">
                <a:latin typeface="Times New Roman" pitchFamily="18" charset="0"/>
                <a:cs typeface="Times New Roman" pitchFamily="18" charset="0"/>
              </a:rPr>
              <a:t>composto, un apparecchio fotografico e simili. </a:t>
            </a:r>
            <a:r>
              <a:rPr lang="it-IT" sz="2800" b="1" dirty="0" smtClean="0">
                <a:solidFill>
                  <a:srgbClr val="FF0000"/>
                </a:solidFill>
                <a:latin typeface="Times New Roman" pitchFamily="18" charset="0"/>
                <a:cs typeface="Times New Roman" pitchFamily="18" charset="0"/>
              </a:rPr>
              <a:t>La località </a:t>
            </a:r>
            <a:r>
              <a:rPr lang="it-IT" sz="2800" dirty="0">
                <a:latin typeface="Times New Roman" pitchFamily="18" charset="0"/>
                <a:cs typeface="Times New Roman" pitchFamily="18" charset="0"/>
              </a:rPr>
              <a:t>psichica </a:t>
            </a:r>
            <a:r>
              <a:rPr lang="it-IT" sz="2800" dirty="0" smtClean="0">
                <a:latin typeface="Times New Roman" pitchFamily="18" charset="0"/>
                <a:cs typeface="Times New Roman" pitchFamily="18" charset="0"/>
              </a:rPr>
              <a:t>corrisponde allora ad un punto</a:t>
            </a:r>
            <a:r>
              <a:rPr lang="it-IT" sz="2800" dirty="0">
                <a:latin typeface="Times New Roman" pitchFamily="18" charset="0"/>
                <a:cs typeface="Times New Roman" pitchFamily="18" charset="0"/>
              </a:rPr>
              <a:t>, situato </a:t>
            </a:r>
            <a:r>
              <a:rPr lang="it-IT" sz="2800" dirty="0" smtClean="0">
                <a:latin typeface="Times New Roman" pitchFamily="18" charset="0"/>
                <a:cs typeface="Times New Roman" pitchFamily="18" charset="0"/>
              </a:rPr>
              <a:t>all’interno di </a:t>
            </a:r>
            <a:r>
              <a:rPr lang="it-IT" sz="2800" dirty="0">
                <a:latin typeface="Times New Roman" pitchFamily="18" charset="0"/>
                <a:cs typeface="Times New Roman" pitchFamily="18" charset="0"/>
              </a:rPr>
              <a:t>quest'apparecchio, nel quale si forma uno degli </a:t>
            </a:r>
            <a:r>
              <a:rPr lang="it-IT" sz="2800" b="1" dirty="0">
                <a:solidFill>
                  <a:srgbClr val="FF0000"/>
                </a:solidFill>
                <a:latin typeface="Times New Roman" pitchFamily="18" charset="0"/>
                <a:cs typeface="Times New Roman" pitchFamily="18" charset="0"/>
              </a:rPr>
              <a:t>stadi </a:t>
            </a:r>
            <a:r>
              <a:rPr lang="it-IT" sz="2800" b="1" dirty="0" smtClean="0">
                <a:solidFill>
                  <a:srgbClr val="FF0000"/>
                </a:solidFill>
                <a:latin typeface="Times New Roman" pitchFamily="18" charset="0"/>
                <a:cs typeface="Times New Roman" pitchFamily="18" charset="0"/>
              </a:rPr>
              <a:t>preliminari dell’immagine</a:t>
            </a:r>
            <a:r>
              <a:rPr lang="it-IT" sz="2800" dirty="0" smtClean="0">
                <a:latin typeface="Times New Roman" pitchFamily="18" charset="0"/>
                <a:cs typeface="Times New Roman" pitchFamily="18" charset="0"/>
              </a:rPr>
              <a:t>. </a:t>
            </a:r>
            <a:r>
              <a:rPr lang="it-IT" sz="2800" dirty="0">
                <a:latin typeface="Times New Roman" pitchFamily="18" charset="0"/>
                <a:cs typeface="Times New Roman" pitchFamily="18" charset="0"/>
              </a:rPr>
              <a:t>Nel microscopio e </a:t>
            </a:r>
            <a:r>
              <a:rPr lang="it-IT" sz="2800" dirty="0" smtClean="0">
                <a:latin typeface="Times New Roman" pitchFamily="18" charset="0"/>
                <a:cs typeface="Times New Roman" pitchFamily="18" charset="0"/>
              </a:rPr>
              <a:t>nel telescopio </a:t>
            </a:r>
            <a:r>
              <a:rPr lang="it-IT" sz="2800" dirty="0">
                <a:latin typeface="Times New Roman" pitchFamily="18" charset="0"/>
                <a:cs typeface="Times New Roman" pitchFamily="18" charset="0"/>
              </a:rPr>
              <a:t>si </a:t>
            </a:r>
            <a:r>
              <a:rPr lang="it-IT" sz="2800" dirty="0" smtClean="0">
                <a:latin typeface="Times New Roman" pitchFamily="18" charset="0"/>
                <a:cs typeface="Times New Roman" pitchFamily="18" charset="0"/>
              </a:rPr>
              <a:t>tratta com'è </a:t>
            </a:r>
            <a:r>
              <a:rPr lang="it-IT" sz="2800" dirty="0">
                <a:latin typeface="Times New Roman" pitchFamily="18" charset="0"/>
                <a:cs typeface="Times New Roman" pitchFamily="18" charset="0"/>
              </a:rPr>
              <a:t>noto di località e regioni </a:t>
            </a:r>
            <a:r>
              <a:rPr lang="it-IT" sz="2800" dirty="0" smtClean="0">
                <a:latin typeface="Times New Roman" pitchFamily="18" charset="0"/>
                <a:cs typeface="Times New Roman" pitchFamily="18" charset="0"/>
              </a:rPr>
              <a:t>almeno </a:t>
            </a:r>
            <a:r>
              <a:rPr lang="it-IT" sz="2800" dirty="0">
                <a:latin typeface="Times New Roman" pitchFamily="18" charset="0"/>
                <a:cs typeface="Times New Roman" pitchFamily="18" charset="0"/>
              </a:rPr>
              <a:t>in parte ideali, nelle </a:t>
            </a:r>
            <a:r>
              <a:rPr lang="it-IT" sz="2800" dirty="0" smtClean="0">
                <a:latin typeface="Times New Roman" pitchFamily="18" charset="0"/>
                <a:cs typeface="Times New Roman" pitchFamily="18" charset="0"/>
              </a:rPr>
              <a:t>quali non </a:t>
            </a:r>
            <a:r>
              <a:rPr lang="it-IT" sz="2800" dirty="0">
                <a:latin typeface="Times New Roman" pitchFamily="18" charset="0"/>
                <a:cs typeface="Times New Roman" pitchFamily="18" charset="0"/>
              </a:rPr>
              <a:t>esiste alcuna componente tangibile </a:t>
            </a:r>
            <a:r>
              <a:rPr lang="it-IT" sz="2800" dirty="0" smtClean="0">
                <a:latin typeface="Times New Roman" pitchFamily="18" charset="0"/>
                <a:cs typeface="Times New Roman" pitchFamily="18" charset="0"/>
              </a:rPr>
              <a:t>dell’apparecchio. Ritengo superfluo </a:t>
            </a:r>
            <a:r>
              <a:rPr lang="it-IT" sz="2800" dirty="0">
                <a:latin typeface="Times New Roman" pitchFamily="18" charset="0"/>
                <a:cs typeface="Times New Roman" pitchFamily="18" charset="0"/>
              </a:rPr>
              <a:t>scusarmi per le imperfezioni di queste come di </a:t>
            </a:r>
            <a:r>
              <a:rPr lang="it-IT" sz="2800" dirty="0" smtClean="0">
                <a:latin typeface="Times New Roman" pitchFamily="18" charset="0"/>
                <a:cs typeface="Times New Roman" pitchFamily="18" charset="0"/>
              </a:rPr>
              <a:t>tutte le </a:t>
            </a:r>
            <a:r>
              <a:rPr lang="it-IT" sz="2800" dirty="0">
                <a:latin typeface="Times New Roman" pitchFamily="18" charset="0"/>
                <a:cs typeface="Times New Roman" pitchFamily="18" charset="0"/>
              </a:rPr>
              <a:t>altre immagini </a:t>
            </a:r>
            <a:r>
              <a:rPr lang="it-IT" sz="2800" dirty="0" smtClean="0">
                <a:latin typeface="Times New Roman" pitchFamily="18" charset="0"/>
                <a:cs typeface="Times New Roman" pitchFamily="18" charset="0"/>
              </a:rPr>
              <a:t>analoghe (…) Il </a:t>
            </a:r>
            <a:r>
              <a:rPr lang="it-IT" sz="2800" dirty="0">
                <a:latin typeface="Times New Roman" pitchFamily="18" charset="0"/>
                <a:cs typeface="Times New Roman" pitchFamily="18" charset="0"/>
              </a:rPr>
              <a:t>tentativo </a:t>
            </a:r>
            <a:r>
              <a:rPr lang="it-IT" sz="2800" dirty="0" smtClean="0">
                <a:latin typeface="Times New Roman" pitchFamily="18" charset="0"/>
                <a:cs typeface="Times New Roman" pitchFamily="18" charset="0"/>
              </a:rPr>
              <a:t>di indovinare </a:t>
            </a:r>
            <a:r>
              <a:rPr lang="it-IT" sz="2800" dirty="0">
                <a:latin typeface="Times New Roman" pitchFamily="18" charset="0"/>
                <a:cs typeface="Times New Roman" pitchFamily="18" charset="0"/>
              </a:rPr>
              <a:t>la composizione dello strumento psichico partendo </a:t>
            </a:r>
            <a:r>
              <a:rPr lang="it-IT" sz="2800" dirty="0" smtClean="0">
                <a:latin typeface="Times New Roman" pitchFamily="18" charset="0"/>
                <a:cs typeface="Times New Roman" pitchFamily="18" charset="0"/>
              </a:rPr>
              <a:t>da siffatta </a:t>
            </a:r>
            <a:r>
              <a:rPr lang="it-IT" sz="2800" dirty="0">
                <a:latin typeface="Times New Roman" pitchFamily="18" charset="0"/>
                <a:cs typeface="Times New Roman" pitchFamily="18" charset="0"/>
              </a:rPr>
              <a:t>scomposizione non è stato ancora </a:t>
            </a:r>
            <a:r>
              <a:rPr lang="it-IT" sz="2800" dirty="0" smtClean="0">
                <a:latin typeface="Times New Roman" pitchFamily="18" charset="0"/>
                <a:cs typeface="Times New Roman" pitchFamily="18" charset="0"/>
              </a:rPr>
              <a:t>fatta, </a:t>
            </a:r>
            <a:r>
              <a:rPr lang="it-IT" sz="2800" dirty="0">
                <a:latin typeface="Times New Roman" pitchFamily="18" charset="0"/>
                <a:cs typeface="Times New Roman" pitchFamily="18" charset="0"/>
              </a:rPr>
              <a:t>a quel che so. </a:t>
            </a:r>
            <a:r>
              <a:rPr lang="it-IT" sz="2800" dirty="0" smtClean="0">
                <a:latin typeface="Times New Roman" pitchFamily="18" charset="0"/>
                <a:cs typeface="Times New Roman" pitchFamily="18" charset="0"/>
              </a:rPr>
              <a:t>Mi sembra </a:t>
            </a:r>
            <a:r>
              <a:rPr lang="it-IT" sz="2800" dirty="0">
                <a:latin typeface="Times New Roman" pitchFamily="18" charset="0"/>
                <a:cs typeface="Times New Roman" pitchFamily="18" charset="0"/>
              </a:rPr>
              <a:t>un tentativo innocuo</a:t>
            </a:r>
            <a:r>
              <a:rPr lang="it-IT" sz="2800" dirty="0" smtClean="0">
                <a:latin typeface="Times New Roman" pitchFamily="18" charset="0"/>
                <a:cs typeface="Times New Roman" pitchFamily="18" charset="0"/>
              </a:rPr>
              <a:t>.»   </a:t>
            </a:r>
            <a:endParaRPr lang="it-IT" sz="2800" dirty="0">
              <a:latin typeface="Times New Roman" pitchFamily="18" charset="0"/>
              <a:cs typeface="Times New Roman" pitchFamily="18" charset="0"/>
            </a:endParaRPr>
          </a:p>
        </p:txBody>
      </p:sp>
      <p:sp>
        <p:nvSpPr>
          <p:cNvPr id="3" name="CasellaDiTesto 2"/>
          <p:cNvSpPr txBox="1"/>
          <p:nvPr/>
        </p:nvSpPr>
        <p:spPr>
          <a:xfrm>
            <a:off x="1155872" y="32776"/>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Freccia a destra 3"/>
          <p:cNvSpPr/>
          <p:nvPr/>
        </p:nvSpPr>
        <p:spPr>
          <a:xfrm>
            <a:off x="8110533" y="6358900"/>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5465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620688"/>
            <a:ext cx="8784976" cy="5693866"/>
          </a:xfrm>
          <a:prstGeom prst="rect">
            <a:avLst/>
          </a:prstGeom>
          <a:noFill/>
        </p:spPr>
        <p:txBody>
          <a:bodyPr wrap="square" rtlCol="0">
            <a:spAutoFit/>
          </a:bodyPr>
          <a:lstStyle/>
          <a:p>
            <a:pPr algn="just"/>
            <a:r>
              <a:rPr lang="it-IT" sz="2600" dirty="0" smtClean="0">
                <a:latin typeface="Times New Roman" pitchFamily="18" charset="0"/>
                <a:cs typeface="Times New Roman" pitchFamily="18" charset="0"/>
              </a:rPr>
              <a:t>«</a:t>
            </a:r>
            <a:r>
              <a:rPr lang="it-IT" sz="2600" b="1" dirty="0" smtClean="0">
                <a:solidFill>
                  <a:srgbClr val="0000FF"/>
                </a:solidFill>
                <a:latin typeface="Times New Roman" pitchFamily="18" charset="0"/>
                <a:cs typeface="Times New Roman" pitchFamily="18" charset="0"/>
              </a:rPr>
              <a:t>Immaginiamo </a:t>
            </a:r>
            <a:r>
              <a:rPr lang="it-IT" sz="2600" b="1" dirty="0">
                <a:solidFill>
                  <a:srgbClr val="0000FF"/>
                </a:solidFill>
                <a:latin typeface="Times New Roman" pitchFamily="18" charset="0"/>
                <a:cs typeface="Times New Roman" pitchFamily="18" charset="0"/>
              </a:rPr>
              <a:t>dunque </a:t>
            </a:r>
            <a:r>
              <a:rPr lang="it-IT" sz="2600" b="1" dirty="0" smtClean="0">
                <a:solidFill>
                  <a:srgbClr val="0000FF"/>
                </a:solidFill>
                <a:latin typeface="Times New Roman" pitchFamily="18" charset="0"/>
                <a:cs typeface="Times New Roman" pitchFamily="18" charset="0"/>
              </a:rPr>
              <a:t>l'apparato </a:t>
            </a:r>
            <a:r>
              <a:rPr lang="it-IT" sz="2600" b="1" dirty="0">
                <a:solidFill>
                  <a:srgbClr val="0000FF"/>
                </a:solidFill>
                <a:latin typeface="Times New Roman" pitchFamily="18" charset="0"/>
                <a:cs typeface="Times New Roman" pitchFamily="18" charset="0"/>
              </a:rPr>
              <a:t>psichico </a:t>
            </a:r>
            <a:r>
              <a:rPr lang="it-IT" sz="2600" dirty="0">
                <a:latin typeface="Times New Roman" pitchFamily="18" charset="0"/>
                <a:cs typeface="Times New Roman" pitchFamily="18" charset="0"/>
              </a:rPr>
              <a:t>come uno </a:t>
            </a:r>
            <a:r>
              <a:rPr lang="it-IT" sz="2600" dirty="0" smtClean="0">
                <a:latin typeface="Times New Roman" pitchFamily="18" charset="0"/>
                <a:cs typeface="Times New Roman" pitchFamily="18" charset="0"/>
              </a:rPr>
              <a:t>strumento composito</a:t>
            </a:r>
            <a:r>
              <a:rPr lang="it-IT" sz="2600" dirty="0">
                <a:latin typeface="Times New Roman" pitchFamily="18" charset="0"/>
                <a:cs typeface="Times New Roman" pitchFamily="18" charset="0"/>
              </a:rPr>
              <a:t>, alle cui componenti daremo il nome di </a:t>
            </a:r>
            <a:r>
              <a:rPr lang="it-IT" sz="2600" b="1" dirty="0">
                <a:solidFill>
                  <a:srgbClr val="FF0000"/>
                </a:solidFill>
                <a:latin typeface="Times New Roman" pitchFamily="18" charset="0"/>
                <a:cs typeface="Times New Roman" pitchFamily="18" charset="0"/>
              </a:rPr>
              <a:t>istanze</a:t>
            </a:r>
            <a:r>
              <a:rPr lang="it-IT" sz="2600" dirty="0">
                <a:latin typeface="Times New Roman" pitchFamily="18" charset="0"/>
                <a:cs typeface="Times New Roman" pitchFamily="18" charset="0"/>
              </a:rPr>
              <a:t> o, </a:t>
            </a:r>
            <a:r>
              <a:rPr lang="it-IT" sz="2600" dirty="0" smtClean="0">
                <a:latin typeface="Times New Roman" pitchFamily="18" charset="0"/>
                <a:cs typeface="Times New Roman" pitchFamily="18" charset="0"/>
              </a:rPr>
              <a:t>per amor </a:t>
            </a:r>
            <a:r>
              <a:rPr lang="it-IT" sz="2600" dirty="0">
                <a:latin typeface="Times New Roman" pitchFamily="18" charset="0"/>
                <a:cs typeface="Times New Roman" pitchFamily="18" charset="0"/>
              </a:rPr>
              <a:t>d'evidenza, </a:t>
            </a:r>
            <a:r>
              <a:rPr lang="it-IT" sz="2600" b="1" dirty="0">
                <a:solidFill>
                  <a:srgbClr val="FF0000"/>
                </a:solidFill>
                <a:latin typeface="Times New Roman" pitchFamily="18" charset="0"/>
                <a:cs typeface="Times New Roman" pitchFamily="18" charset="0"/>
              </a:rPr>
              <a:t>di sistemi</a:t>
            </a:r>
            <a:r>
              <a:rPr lang="it-IT" sz="2600" dirty="0">
                <a:latin typeface="Times New Roman" pitchFamily="18" charset="0"/>
                <a:cs typeface="Times New Roman" pitchFamily="18" charset="0"/>
              </a:rPr>
              <a:t>. </a:t>
            </a:r>
            <a:r>
              <a:rPr lang="it-IT" sz="2600" dirty="0" smtClean="0">
                <a:latin typeface="Times New Roman" pitchFamily="18" charset="0"/>
                <a:cs typeface="Times New Roman" pitchFamily="18" charset="0"/>
              </a:rPr>
              <a:t>Ci </a:t>
            </a:r>
            <a:r>
              <a:rPr lang="it-IT" sz="2600" dirty="0">
                <a:latin typeface="Times New Roman" pitchFamily="18" charset="0"/>
                <a:cs typeface="Times New Roman" pitchFamily="18" charset="0"/>
              </a:rPr>
              <a:t>aspetteremo che questi sistemi </a:t>
            </a:r>
            <a:r>
              <a:rPr lang="it-IT" sz="2600" dirty="0" smtClean="0">
                <a:latin typeface="Times New Roman" pitchFamily="18" charset="0"/>
                <a:cs typeface="Times New Roman" pitchFamily="18" charset="0"/>
              </a:rPr>
              <a:t>abbiano </a:t>
            </a:r>
            <a:r>
              <a:rPr lang="it-IT" sz="2600" dirty="0">
                <a:latin typeface="Times New Roman" pitchFamily="18" charset="0"/>
                <a:cs typeface="Times New Roman" pitchFamily="18" charset="0"/>
              </a:rPr>
              <a:t>tra loro un orientamento spaziale costante, </a:t>
            </a:r>
            <a:r>
              <a:rPr lang="it-IT" sz="2600" dirty="0" smtClean="0">
                <a:latin typeface="Times New Roman" pitchFamily="18" charset="0"/>
                <a:cs typeface="Times New Roman" pitchFamily="18" charset="0"/>
              </a:rPr>
              <a:t>all’incirca come i </a:t>
            </a:r>
            <a:r>
              <a:rPr lang="it-IT" sz="2600" dirty="0">
                <a:latin typeface="Times New Roman" pitchFamily="18" charset="0"/>
                <a:cs typeface="Times New Roman" pitchFamily="18" charset="0"/>
              </a:rPr>
              <a:t>vari sistemi di lenti del telescopio, che si trovano uno di </a:t>
            </a:r>
            <a:r>
              <a:rPr lang="it-IT" sz="2600" dirty="0" smtClean="0">
                <a:latin typeface="Times New Roman" pitchFamily="18" charset="0"/>
                <a:cs typeface="Times New Roman" pitchFamily="18" charset="0"/>
              </a:rPr>
              <a:t>seguito </a:t>
            </a:r>
            <a:r>
              <a:rPr lang="it-IT" sz="2600" dirty="0">
                <a:latin typeface="Times New Roman" pitchFamily="18" charset="0"/>
                <a:cs typeface="Times New Roman" pitchFamily="18" charset="0"/>
              </a:rPr>
              <a:t>all'altro. A rigore, non abbiamo bisogno di supporre una </a:t>
            </a:r>
            <a:r>
              <a:rPr lang="it-IT" sz="2600" dirty="0" smtClean="0">
                <a:latin typeface="Times New Roman" pitchFamily="18" charset="0"/>
                <a:cs typeface="Times New Roman" pitchFamily="18" charset="0"/>
              </a:rPr>
              <a:t>disposizione </a:t>
            </a:r>
            <a:r>
              <a:rPr lang="it-IT" sz="2600" dirty="0">
                <a:latin typeface="Times New Roman" pitchFamily="18" charset="0"/>
                <a:cs typeface="Times New Roman" pitchFamily="18" charset="0"/>
              </a:rPr>
              <a:t>spaziale vera e propria dei sistemi psichici. Ci basta</a:t>
            </a:r>
            <a:r>
              <a:rPr lang="it-IT" sz="2600" dirty="0" smtClean="0">
                <a:latin typeface="Times New Roman" pitchFamily="18" charset="0"/>
                <a:cs typeface="Times New Roman" pitchFamily="18" charset="0"/>
              </a:rPr>
              <a:t>, una </a:t>
            </a:r>
            <a:r>
              <a:rPr lang="it-IT" sz="2600" dirty="0">
                <a:latin typeface="Times New Roman" pitchFamily="18" charset="0"/>
                <a:cs typeface="Times New Roman" pitchFamily="18" charset="0"/>
              </a:rPr>
              <a:t>volta stabilita una successione fissa, che in certi </a:t>
            </a:r>
            <a:r>
              <a:rPr lang="it-IT" sz="2600" b="1" dirty="0">
                <a:solidFill>
                  <a:srgbClr val="FF0000"/>
                </a:solidFill>
                <a:latin typeface="Times New Roman" pitchFamily="18" charset="0"/>
                <a:cs typeface="Times New Roman" pitchFamily="18" charset="0"/>
              </a:rPr>
              <a:t>processi </a:t>
            </a:r>
            <a:r>
              <a:rPr lang="it-IT" sz="2600" b="1" dirty="0" smtClean="0">
                <a:solidFill>
                  <a:srgbClr val="FF0000"/>
                </a:solidFill>
                <a:latin typeface="Times New Roman" pitchFamily="18" charset="0"/>
                <a:cs typeface="Times New Roman" pitchFamily="18" charset="0"/>
              </a:rPr>
              <a:t>psichici </a:t>
            </a:r>
            <a:r>
              <a:rPr lang="it-IT" sz="2600" b="1" dirty="0">
                <a:solidFill>
                  <a:srgbClr val="FF0000"/>
                </a:solidFill>
                <a:latin typeface="Times New Roman" pitchFamily="18" charset="0"/>
                <a:cs typeface="Times New Roman" pitchFamily="18" charset="0"/>
              </a:rPr>
              <a:t>i sistemi vengano percorsi </a:t>
            </a:r>
            <a:r>
              <a:rPr lang="it-IT" sz="2600" b="1" dirty="0" smtClean="0">
                <a:solidFill>
                  <a:srgbClr val="FF0000"/>
                </a:solidFill>
                <a:latin typeface="Times New Roman" pitchFamily="18" charset="0"/>
                <a:cs typeface="Times New Roman" pitchFamily="18" charset="0"/>
              </a:rPr>
              <a:t>dall’eccitamento </a:t>
            </a:r>
            <a:r>
              <a:rPr lang="it-IT" sz="2600" b="1" dirty="0">
                <a:solidFill>
                  <a:srgbClr val="FF0000"/>
                </a:solidFill>
                <a:latin typeface="Times New Roman" pitchFamily="18" charset="0"/>
                <a:cs typeface="Times New Roman" pitchFamily="18" charset="0"/>
              </a:rPr>
              <a:t>secondo una </a:t>
            </a:r>
            <a:r>
              <a:rPr lang="it-IT" sz="2600" b="1" dirty="0" smtClean="0">
                <a:solidFill>
                  <a:srgbClr val="FF0000"/>
                </a:solidFill>
                <a:latin typeface="Times New Roman" pitchFamily="18" charset="0"/>
                <a:cs typeface="Times New Roman" pitchFamily="18" charset="0"/>
              </a:rPr>
              <a:t>determinata </a:t>
            </a:r>
            <a:r>
              <a:rPr lang="it-IT" sz="2600" b="1" dirty="0">
                <a:solidFill>
                  <a:srgbClr val="FF0000"/>
                </a:solidFill>
                <a:latin typeface="Times New Roman" pitchFamily="18" charset="0"/>
                <a:cs typeface="Times New Roman" pitchFamily="18" charset="0"/>
              </a:rPr>
              <a:t>successione </a:t>
            </a:r>
            <a:r>
              <a:rPr lang="it-IT" sz="2600" b="1" dirty="0" smtClean="0">
                <a:solidFill>
                  <a:srgbClr val="FF0000"/>
                </a:solidFill>
                <a:latin typeface="Times New Roman" pitchFamily="18" charset="0"/>
                <a:cs typeface="Times New Roman" pitchFamily="18" charset="0"/>
              </a:rPr>
              <a:t>temporale</a:t>
            </a:r>
            <a:r>
              <a:rPr lang="it-IT" sz="2600" b="1" dirty="0">
                <a:solidFill>
                  <a:srgbClr val="FF0000"/>
                </a:solidFill>
                <a:latin typeface="Times New Roman" pitchFamily="18" charset="0"/>
                <a:cs typeface="Times New Roman" pitchFamily="18" charset="0"/>
              </a:rPr>
              <a:t>.</a:t>
            </a:r>
            <a:r>
              <a:rPr lang="it-IT" sz="2600" dirty="0">
                <a:latin typeface="Times New Roman" pitchFamily="18" charset="0"/>
                <a:cs typeface="Times New Roman" pitchFamily="18" charset="0"/>
              </a:rPr>
              <a:t> </a:t>
            </a:r>
            <a:r>
              <a:rPr lang="it-IT" sz="2600" dirty="0" smtClean="0">
                <a:latin typeface="Times New Roman" pitchFamily="18" charset="0"/>
                <a:cs typeface="Times New Roman" pitchFamily="18" charset="0"/>
              </a:rPr>
              <a:t>Può </a:t>
            </a:r>
            <a:r>
              <a:rPr lang="it-IT" sz="2600" dirty="0">
                <a:latin typeface="Times New Roman" pitchFamily="18" charset="0"/>
                <a:cs typeface="Times New Roman" pitchFamily="18" charset="0"/>
              </a:rPr>
              <a:t>darsi che in altri </a:t>
            </a:r>
            <a:r>
              <a:rPr lang="it-IT" sz="2600" dirty="0" smtClean="0">
                <a:latin typeface="Times New Roman" pitchFamily="18" charset="0"/>
                <a:cs typeface="Times New Roman" pitchFamily="18" charset="0"/>
              </a:rPr>
              <a:t>processi la </a:t>
            </a:r>
            <a:r>
              <a:rPr lang="it-IT" sz="2600" dirty="0">
                <a:latin typeface="Times New Roman" pitchFamily="18" charset="0"/>
                <a:cs typeface="Times New Roman" pitchFamily="18" charset="0"/>
              </a:rPr>
              <a:t>successione subisca una variazione: </a:t>
            </a:r>
            <a:r>
              <a:rPr lang="it-IT" sz="2600" dirty="0" smtClean="0">
                <a:latin typeface="Times New Roman" pitchFamily="18" charset="0"/>
                <a:cs typeface="Times New Roman" pitchFamily="18" charset="0"/>
              </a:rPr>
              <a:t>lasciamoci </a:t>
            </a:r>
            <a:r>
              <a:rPr lang="it-IT" sz="2600" dirty="0">
                <a:latin typeface="Times New Roman" pitchFamily="18" charset="0"/>
                <a:cs typeface="Times New Roman" pitchFamily="18" charset="0"/>
              </a:rPr>
              <a:t>aperta </a:t>
            </a:r>
            <a:r>
              <a:rPr lang="it-IT" sz="2600" dirty="0" smtClean="0">
                <a:latin typeface="Times New Roman" pitchFamily="18" charset="0"/>
                <a:cs typeface="Times New Roman" pitchFamily="18" charset="0"/>
              </a:rPr>
              <a:t>tale possibilità</a:t>
            </a:r>
            <a:r>
              <a:rPr lang="it-IT" sz="2600" dirty="0">
                <a:latin typeface="Times New Roman" pitchFamily="18" charset="0"/>
                <a:cs typeface="Times New Roman" pitchFamily="18" charset="0"/>
              </a:rPr>
              <a:t>. Per brevità, d'ora in poi indicheremo le componenti </a:t>
            </a:r>
            <a:r>
              <a:rPr lang="it-IT" sz="2600" dirty="0" smtClean="0">
                <a:latin typeface="Times New Roman" pitchFamily="18" charset="0"/>
                <a:cs typeface="Times New Roman" pitchFamily="18" charset="0"/>
              </a:rPr>
              <a:t>dell'apparato </a:t>
            </a:r>
            <a:r>
              <a:rPr lang="it-IT" sz="2600" dirty="0">
                <a:latin typeface="Times New Roman" pitchFamily="18" charset="0"/>
                <a:cs typeface="Times New Roman" pitchFamily="18" charset="0"/>
              </a:rPr>
              <a:t>come </a:t>
            </a:r>
            <a:r>
              <a:rPr lang="it-IT" sz="2600" dirty="0" smtClean="0">
                <a:latin typeface="Times New Roman" pitchFamily="18" charset="0"/>
                <a:cs typeface="Times New Roman" pitchFamily="18" charset="0"/>
              </a:rPr>
              <a:t>‘sistemi </a:t>
            </a:r>
            <a:r>
              <a:rPr lang="el-GR" sz="2600" dirty="0" smtClean="0">
                <a:latin typeface="Times New Roman" pitchFamily="18" charset="0"/>
                <a:cs typeface="Times New Roman" pitchFamily="18" charset="0"/>
              </a:rPr>
              <a:t>ψ</a:t>
            </a:r>
            <a:r>
              <a:rPr lang="it-IT" sz="2600" dirty="0" smtClean="0">
                <a:latin typeface="Times New Roman" pitchFamily="18" charset="0"/>
                <a:cs typeface="Times New Roman" pitchFamily="18" charset="0"/>
              </a:rPr>
              <a:t>’».</a:t>
            </a:r>
            <a:endParaRPr lang="it-IT" sz="2600" dirty="0">
              <a:latin typeface="Times New Roman" pitchFamily="18" charset="0"/>
              <a:cs typeface="Times New Roman" pitchFamily="18" charset="0"/>
            </a:endParaRPr>
          </a:p>
        </p:txBody>
      </p:sp>
      <p:sp>
        <p:nvSpPr>
          <p:cNvPr id="3" name="CasellaDiTesto 2"/>
          <p:cNvSpPr txBox="1"/>
          <p:nvPr/>
        </p:nvSpPr>
        <p:spPr>
          <a:xfrm>
            <a:off x="1155872" y="32776"/>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Freccia a destra 3"/>
          <p:cNvSpPr/>
          <p:nvPr/>
        </p:nvSpPr>
        <p:spPr>
          <a:xfrm>
            <a:off x="8110533" y="6358900"/>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0517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5872" y="32776"/>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CasellaDiTesto 2"/>
          <p:cNvSpPr txBox="1"/>
          <p:nvPr/>
        </p:nvSpPr>
        <p:spPr>
          <a:xfrm>
            <a:off x="107504" y="404664"/>
            <a:ext cx="8928992" cy="3416320"/>
          </a:xfrm>
          <a:prstGeom prst="rect">
            <a:avLst/>
          </a:prstGeom>
          <a:noFill/>
        </p:spPr>
        <p:txBody>
          <a:bodyPr wrap="square" rtlCol="0">
            <a:spAutoFit/>
          </a:bodyPr>
          <a:lstStyle/>
          <a:p>
            <a:r>
              <a:rPr lang="it-IT" sz="2400" dirty="0" smtClean="0">
                <a:latin typeface="Times New Roman" pitchFamily="18" charset="0"/>
                <a:cs typeface="Times New Roman" pitchFamily="18" charset="0"/>
              </a:rPr>
              <a:t>«</a:t>
            </a:r>
            <a:r>
              <a:rPr lang="it-IT" sz="2400" b="1" dirty="0" smtClean="0">
                <a:solidFill>
                  <a:srgbClr val="0000FF"/>
                </a:solidFill>
                <a:latin typeface="Times New Roman" pitchFamily="18" charset="0"/>
                <a:cs typeface="Times New Roman" pitchFamily="18" charset="0"/>
              </a:rPr>
              <a:t>Ora</a:t>
            </a:r>
            <a:r>
              <a:rPr lang="it-IT" sz="2400" b="1" dirty="0">
                <a:solidFill>
                  <a:srgbClr val="0000FF"/>
                </a:solidFill>
                <a:latin typeface="Times New Roman" pitchFamily="18" charset="0"/>
                <a:cs typeface="Times New Roman" pitchFamily="18" charset="0"/>
              </a:rPr>
              <a:t>, l</a:t>
            </a:r>
            <a:r>
              <a:rPr lang="it-IT" sz="2400" b="1" dirty="0" smtClean="0">
                <a:solidFill>
                  <a:srgbClr val="0000FF"/>
                </a:solidFill>
                <a:latin typeface="Times New Roman" pitchFamily="18" charset="0"/>
                <a:cs typeface="Times New Roman" pitchFamily="18" charset="0"/>
              </a:rPr>
              <a:t>a </a:t>
            </a:r>
            <a:r>
              <a:rPr lang="it-IT" sz="2400" b="1" dirty="0">
                <a:solidFill>
                  <a:srgbClr val="0000FF"/>
                </a:solidFill>
                <a:latin typeface="Times New Roman" pitchFamily="18" charset="0"/>
                <a:cs typeface="Times New Roman" pitchFamily="18" charset="0"/>
              </a:rPr>
              <a:t>prima cosa che ci colpisce </a:t>
            </a:r>
            <a:r>
              <a:rPr lang="it-IT" sz="2400" dirty="0">
                <a:latin typeface="Times New Roman" pitchFamily="18" charset="0"/>
                <a:cs typeface="Times New Roman" pitchFamily="18" charset="0"/>
              </a:rPr>
              <a:t>è che </a:t>
            </a:r>
            <a:r>
              <a:rPr lang="it-IT" sz="2400" dirty="0" smtClean="0">
                <a:latin typeface="Times New Roman" pitchFamily="18" charset="0"/>
                <a:cs typeface="Times New Roman" pitchFamily="18" charset="0"/>
              </a:rPr>
              <a:t>questo apparato</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composto </a:t>
            </a:r>
            <a:r>
              <a:rPr lang="it-IT" sz="2400" dirty="0">
                <a:latin typeface="Times New Roman" pitchFamily="18" charset="0"/>
                <a:cs typeface="Times New Roman" pitchFamily="18" charset="0"/>
              </a:rPr>
              <a:t>di </a:t>
            </a:r>
            <a:r>
              <a:rPr lang="it-IT" sz="2400" dirty="0" smtClean="0">
                <a:latin typeface="Times New Roman" pitchFamily="18" charset="0"/>
                <a:cs typeface="Times New Roman" pitchFamily="18" charset="0"/>
              </a:rPr>
              <a:t>sistemi</a:t>
            </a:r>
            <a:r>
              <a:rPr lang="el-GR" sz="2400" dirty="0">
                <a:latin typeface="Times New Roman" pitchFamily="18" charset="0"/>
                <a:cs typeface="Times New Roman" pitchFamily="18" charset="0"/>
              </a:rPr>
              <a:t> </a:t>
            </a:r>
            <a:r>
              <a:rPr lang="el-GR" sz="2400" dirty="0" smtClean="0">
                <a:latin typeface="Times New Roman" pitchFamily="18" charset="0"/>
                <a:cs typeface="Times New Roman" pitchFamily="18" charset="0"/>
              </a:rPr>
              <a:t>ψ</a:t>
            </a:r>
            <a:r>
              <a:rPr lang="it-IT" sz="2400" dirty="0" smtClean="0">
                <a:latin typeface="Times New Roman" pitchFamily="18" charset="0"/>
                <a:cs typeface="Times New Roman" pitchFamily="18" charset="0"/>
              </a:rPr>
              <a:t>, </a:t>
            </a:r>
            <a:r>
              <a:rPr lang="it-IT" sz="2400" b="1" dirty="0">
                <a:solidFill>
                  <a:srgbClr val="FF0000"/>
                </a:solidFill>
                <a:latin typeface="Times New Roman" pitchFamily="18" charset="0"/>
                <a:cs typeface="Times New Roman" pitchFamily="18" charset="0"/>
              </a:rPr>
              <a:t>ha una direzione</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Tutta la </a:t>
            </a:r>
            <a:r>
              <a:rPr lang="it-IT" sz="2400" dirty="0">
                <a:latin typeface="Times New Roman" pitchFamily="18" charset="0"/>
                <a:cs typeface="Times New Roman" pitchFamily="18" charset="0"/>
              </a:rPr>
              <a:t>nostra attività </a:t>
            </a:r>
            <a:r>
              <a:rPr lang="it-IT" sz="2400" dirty="0" smtClean="0">
                <a:latin typeface="Times New Roman" pitchFamily="18" charset="0"/>
                <a:cs typeface="Times New Roman" pitchFamily="18" charset="0"/>
              </a:rPr>
              <a:t>psichica parte </a:t>
            </a:r>
            <a:r>
              <a:rPr lang="it-IT" sz="2400" dirty="0">
                <a:latin typeface="Times New Roman" pitchFamily="18" charset="0"/>
                <a:cs typeface="Times New Roman" pitchFamily="18" charset="0"/>
              </a:rPr>
              <a:t>da stimoli (interni o esterni) e sbocca in </a:t>
            </a:r>
            <a:r>
              <a:rPr lang="it-IT" sz="2400" dirty="0" smtClean="0">
                <a:latin typeface="Times New Roman" pitchFamily="18" charset="0"/>
                <a:cs typeface="Times New Roman" pitchFamily="18" charset="0"/>
              </a:rPr>
              <a:t> innervazioni</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Con ciò </a:t>
            </a:r>
            <a:r>
              <a:rPr lang="it-IT" sz="2400" dirty="0">
                <a:latin typeface="Times New Roman" pitchFamily="18" charset="0"/>
                <a:cs typeface="Times New Roman" pitchFamily="18" charset="0"/>
              </a:rPr>
              <a:t>attribuiamo all'apparato </a:t>
            </a:r>
            <a:r>
              <a:rPr lang="it-IT" sz="2400" b="1" dirty="0">
                <a:solidFill>
                  <a:srgbClr val="FF0000"/>
                </a:solidFill>
                <a:latin typeface="Times New Roman" pitchFamily="18" charset="0"/>
                <a:cs typeface="Times New Roman" pitchFamily="18" charset="0"/>
              </a:rPr>
              <a:t>un'estremità sensitiva e </a:t>
            </a:r>
            <a:r>
              <a:rPr lang="it-IT" sz="2400" b="1" dirty="0" smtClean="0">
                <a:solidFill>
                  <a:srgbClr val="FF0000"/>
                </a:solidFill>
                <a:latin typeface="Times New Roman" pitchFamily="18" charset="0"/>
                <a:cs typeface="Times New Roman" pitchFamily="18" charset="0"/>
              </a:rPr>
              <a:t>un'estremità motoria</a:t>
            </a:r>
            <a:r>
              <a:rPr lang="it-IT" sz="2400" dirty="0" smtClean="0">
                <a:latin typeface="Times New Roman" pitchFamily="18" charset="0"/>
                <a:cs typeface="Times New Roman" pitchFamily="18" charset="0"/>
              </a:rPr>
              <a:t>; all’ estremità </a:t>
            </a:r>
            <a:r>
              <a:rPr lang="it-IT" sz="2400" dirty="0">
                <a:latin typeface="Times New Roman" pitchFamily="18" charset="0"/>
                <a:cs typeface="Times New Roman" pitchFamily="18" charset="0"/>
              </a:rPr>
              <a:t>sensitiva si trova un sistema [P] che accoglie </a:t>
            </a:r>
            <a:r>
              <a:rPr lang="it-IT" sz="2400" dirty="0" smtClean="0">
                <a:latin typeface="Times New Roman" pitchFamily="18" charset="0"/>
                <a:cs typeface="Times New Roman" pitchFamily="18" charset="0"/>
              </a:rPr>
              <a:t>le percezioni</a:t>
            </a:r>
            <a:r>
              <a:rPr lang="it-IT" sz="2400" dirty="0">
                <a:latin typeface="Times New Roman" pitchFamily="18" charset="0"/>
                <a:cs typeface="Times New Roman" pitchFamily="18" charset="0"/>
              </a:rPr>
              <a:t>, all'estremità motoria un altro sistema [M] che apre </a:t>
            </a:r>
            <a:r>
              <a:rPr lang="it-IT" sz="2400" dirty="0" smtClean="0">
                <a:latin typeface="Times New Roman" pitchFamily="18" charset="0"/>
                <a:cs typeface="Times New Roman" pitchFamily="18" charset="0"/>
              </a:rPr>
              <a:t>le chiuse </a:t>
            </a:r>
            <a:r>
              <a:rPr lang="it-IT" sz="2400" dirty="0">
                <a:latin typeface="Times New Roman" pitchFamily="18" charset="0"/>
                <a:cs typeface="Times New Roman" pitchFamily="18" charset="0"/>
              </a:rPr>
              <a:t>della motilità. Il processo psichico decorre in genere </a:t>
            </a:r>
            <a:r>
              <a:rPr lang="it-IT" sz="2400" dirty="0" smtClean="0">
                <a:latin typeface="Times New Roman" pitchFamily="18" charset="0"/>
                <a:cs typeface="Times New Roman" pitchFamily="18" charset="0"/>
              </a:rPr>
              <a:t>dall'estremità </a:t>
            </a:r>
            <a:r>
              <a:rPr lang="it-IT" sz="2400" dirty="0">
                <a:latin typeface="Times New Roman" pitchFamily="18" charset="0"/>
                <a:cs typeface="Times New Roman" pitchFamily="18" charset="0"/>
              </a:rPr>
              <a:t>percettiva </a:t>
            </a:r>
            <a:r>
              <a:rPr lang="it-IT" sz="2400" dirty="0" smtClean="0">
                <a:latin typeface="Times New Roman" pitchFamily="18" charset="0"/>
                <a:cs typeface="Times New Roman" pitchFamily="18" charset="0"/>
              </a:rPr>
              <a:t>all'estremità </a:t>
            </a:r>
            <a:r>
              <a:rPr lang="it-IT" sz="2400" dirty="0">
                <a:latin typeface="Times New Roman" pitchFamily="18" charset="0"/>
                <a:cs typeface="Times New Roman" pitchFamily="18" charset="0"/>
              </a:rPr>
              <a:t>motoria. Lo schema </a:t>
            </a:r>
            <a:r>
              <a:rPr lang="it-IT" sz="2400" dirty="0" smtClean="0">
                <a:latin typeface="Times New Roman" pitchFamily="18" charset="0"/>
                <a:cs typeface="Times New Roman" pitchFamily="18" charset="0"/>
              </a:rPr>
              <a:t>più generale </a:t>
            </a:r>
            <a:r>
              <a:rPr lang="it-IT" sz="2400" dirty="0">
                <a:latin typeface="Times New Roman" pitchFamily="18" charset="0"/>
                <a:cs typeface="Times New Roman" pitchFamily="18" charset="0"/>
              </a:rPr>
              <a:t>dell'apparato psichico avrebbe dunque l'aspetto seguente:</a:t>
            </a:r>
          </a:p>
        </p:txBody>
      </p:sp>
      <p:pic>
        <p:nvPicPr>
          <p:cNvPr id="4" name="Picture 2" descr="C:\Users\Sandro\Pictures\MP Navigator EX\2013_03_28\IMG_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8011" y="3908770"/>
            <a:ext cx="3916363" cy="148431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79512" y="5445224"/>
            <a:ext cx="8784976" cy="1154162"/>
          </a:xfrm>
          <a:prstGeom prst="rect">
            <a:avLst/>
          </a:prstGeom>
          <a:noFill/>
        </p:spPr>
        <p:txBody>
          <a:bodyPr wrap="square" rtlCol="0">
            <a:spAutoFit/>
          </a:bodyPr>
          <a:lstStyle/>
          <a:p>
            <a:pPr algn="just"/>
            <a:r>
              <a:rPr lang="it-IT" sz="2300" dirty="0">
                <a:latin typeface="Times New Roman" pitchFamily="18" charset="0"/>
                <a:cs typeface="Times New Roman" pitchFamily="18" charset="0"/>
              </a:rPr>
              <a:t>Ma esso appaga semplicemente un'esigenza che da tempo ci </a:t>
            </a:r>
            <a:r>
              <a:rPr lang="it-IT" sz="2300" dirty="0" smtClean="0">
                <a:latin typeface="Times New Roman" pitchFamily="18" charset="0"/>
                <a:cs typeface="Times New Roman" pitchFamily="18" charset="0"/>
              </a:rPr>
              <a:t>è familiare</a:t>
            </a:r>
            <a:r>
              <a:rPr lang="it-IT" sz="2300" dirty="0">
                <a:latin typeface="Times New Roman" pitchFamily="18" charset="0"/>
                <a:cs typeface="Times New Roman" pitchFamily="18" charset="0"/>
              </a:rPr>
              <a:t>, e cioè che l'apparato psichico sia costruito come un </a:t>
            </a:r>
            <a:r>
              <a:rPr lang="it-IT" sz="2300" dirty="0" smtClean="0">
                <a:latin typeface="Times New Roman" pitchFamily="18" charset="0"/>
                <a:cs typeface="Times New Roman" pitchFamily="18" charset="0"/>
              </a:rPr>
              <a:t>apparato </a:t>
            </a:r>
            <a:r>
              <a:rPr lang="it-IT" sz="2300" dirty="0">
                <a:latin typeface="Times New Roman" pitchFamily="18" charset="0"/>
                <a:cs typeface="Times New Roman" pitchFamily="18" charset="0"/>
              </a:rPr>
              <a:t>riflesso. </a:t>
            </a:r>
            <a:r>
              <a:rPr lang="it-IT" sz="2300" b="1" dirty="0">
                <a:solidFill>
                  <a:srgbClr val="FF0000"/>
                </a:solidFill>
                <a:latin typeface="Times New Roman" pitchFamily="18" charset="0"/>
                <a:cs typeface="Times New Roman" pitchFamily="18" charset="0"/>
              </a:rPr>
              <a:t>Il processo riflesso rimane anche il modello </a:t>
            </a:r>
            <a:r>
              <a:rPr lang="it-IT" sz="2300" b="1" dirty="0" smtClean="0">
                <a:solidFill>
                  <a:srgbClr val="FF0000"/>
                </a:solidFill>
                <a:latin typeface="Times New Roman" pitchFamily="18" charset="0"/>
                <a:cs typeface="Times New Roman" pitchFamily="18" charset="0"/>
              </a:rPr>
              <a:t>di ogni </a:t>
            </a:r>
            <a:r>
              <a:rPr lang="it-IT" sz="2300" b="1" dirty="0">
                <a:solidFill>
                  <a:srgbClr val="FF0000"/>
                </a:solidFill>
                <a:latin typeface="Times New Roman" pitchFamily="18" charset="0"/>
                <a:cs typeface="Times New Roman" pitchFamily="18" charset="0"/>
              </a:rPr>
              <a:t>attività psichica</a:t>
            </a:r>
            <a:r>
              <a:rPr lang="it-IT" sz="2300" b="1" dirty="0" smtClean="0">
                <a:solidFill>
                  <a:srgbClr val="FF0000"/>
                </a:solidFill>
                <a:latin typeface="Times New Roman" pitchFamily="18" charset="0"/>
                <a:cs typeface="Times New Roman" pitchFamily="18" charset="0"/>
              </a:rPr>
              <a:t>.</a:t>
            </a:r>
            <a:r>
              <a:rPr lang="it-IT" sz="2300" dirty="0" smtClean="0">
                <a:latin typeface="Times New Roman" pitchFamily="18" charset="0"/>
                <a:cs typeface="Times New Roman" pitchFamily="18" charset="0"/>
              </a:rPr>
              <a:t>»</a:t>
            </a:r>
            <a:endParaRPr lang="it-IT" sz="2300" dirty="0">
              <a:latin typeface="Times New Roman" pitchFamily="18" charset="0"/>
              <a:cs typeface="Times New Roman" pitchFamily="18" charset="0"/>
            </a:endParaRPr>
          </a:p>
        </p:txBody>
      </p:sp>
      <p:sp>
        <p:nvSpPr>
          <p:cNvPr id="6" name="Freccia a destra 5"/>
          <p:cNvSpPr/>
          <p:nvPr/>
        </p:nvSpPr>
        <p:spPr>
          <a:xfrm>
            <a:off x="8314369" y="6521364"/>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1542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750"/>
                                        <p:tgtEl>
                                          <p:spTgt spid="5"/>
                                        </p:tgtEl>
                                      </p:cBhvr>
                                    </p:animEffect>
                                    <p:anim calcmode="lin" valueType="num">
                                      <p:cBhvr>
                                        <p:cTn id="21" dur="2750" fill="hold"/>
                                        <p:tgtEl>
                                          <p:spTgt spid="5"/>
                                        </p:tgtEl>
                                        <p:attrNameLst>
                                          <p:attrName>ppt_x</p:attrName>
                                        </p:attrNameLst>
                                      </p:cBhvr>
                                      <p:tavLst>
                                        <p:tav tm="0">
                                          <p:val>
                                            <p:strVal val="#ppt_x"/>
                                          </p:val>
                                        </p:tav>
                                        <p:tav tm="100000">
                                          <p:val>
                                            <p:strVal val="#ppt_x"/>
                                          </p:val>
                                        </p:tav>
                                      </p:tavLst>
                                    </p:anim>
                                    <p:anim calcmode="lin" valueType="num">
                                      <p:cBhvr>
                                        <p:cTn id="22" dur="2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ccia a destra 4"/>
          <p:cNvSpPr/>
          <p:nvPr/>
        </p:nvSpPr>
        <p:spPr>
          <a:xfrm>
            <a:off x="8344131" y="6445618"/>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1155872" y="32776"/>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CasellaDiTesto 2"/>
          <p:cNvSpPr txBox="1"/>
          <p:nvPr/>
        </p:nvSpPr>
        <p:spPr>
          <a:xfrm>
            <a:off x="323527" y="476672"/>
            <a:ext cx="8496944" cy="4893647"/>
          </a:xfrm>
          <a:prstGeom prst="rect">
            <a:avLst/>
          </a:prstGeom>
          <a:noFill/>
        </p:spPr>
        <p:txBody>
          <a:bodyPr wrap="square" rtlCol="0">
            <a:spAutoFit/>
          </a:bodyPr>
          <a:lstStyle/>
          <a:p>
            <a:pPr algn="just"/>
            <a:r>
              <a:rPr lang="it-IT" sz="2400" dirty="0" smtClean="0">
                <a:latin typeface="Times New Roman" pitchFamily="18" charset="0"/>
                <a:cs typeface="Times New Roman" pitchFamily="18" charset="0"/>
              </a:rPr>
              <a:t>«</a:t>
            </a:r>
            <a:r>
              <a:rPr lang="it-IT" sz="2400" b="1" dirty="0" smtClean="0">
                <a:solidFill>
                  <a:srgbClr val="0000FF"/>
                </a:solidFill>
                <a:latin typeface="Times New Roman" pitchFamily="18" charset="0"/>
                <a:cs typeface="Times New Roman" pitchFamily="18" charset="0"/>
              </a:rPr>
              <a:t>Abbiamo </a:t>
            </a:r>
            <a:r>
              <a:rPr lang="it-IT" sz="2400" b="1" dirty="0">
                <a:solidFill>
                  <a:srgbClr val="0000FF"/>
                </a:solidFill>
                <a:latin typeface="Times New Roman" pitchFamily="18" charset="0"/>
                <a:cs typeface="Times New Roman" pitchFamily="18" charset="0"/>
              </a:rPr>
              <a:t>ora motivo di introdurre </a:t>
            </a:r>
            <a:r>
              <a:rPr lang="it-IT" sz="2400" dirty="0">
                <a:latin typeface="Times New Roman" pitchFamily="18" charset="0"/>
                <a:cs typeface="Times New Roman" pitchFamily="18" charset="0"/>
              </a:rPr>
              <a:t>una prima </a:t>
            </a:r>
            <a:r>
              <a:rPr lang="it-IT" sz="2400" dirty="0" smtClean="0">
                <a:latin typeface="Times New Roman" pitchFamily="18" charset="0"/>
                <a:cs typeface="Times New Roman" pitchFamily="18" charset="0"/>
              </a:rPr>
              <a:t>differenziazione all'estremità </a:t>
            </a:r>
            <a:r>
              <a:rPr lang="it-IT" sz="2400" dirty="0">
                <a:latin typeface="Times New Roman" pitchFamily="18" charset="0"/>
                <a:cs typeface="Times New Roman" pitchFamily="18" charset="0"/>
              </a:rPr>
              <a:t>sensitiva. Nel nostro apparato psichico permane una</a:t>
            </a:r>
          </a:p>
          <a:p>
            <a:pPr algn="just"/>
            <a:r>
              <a:rPr lang="it-IT" sz="2400" dirty="0">
                <a:latin typeface="Times New Roman" pitchFamily="18" charset="0"/>
                <a:cs typeface="Times New Roman" pitchFamily="18" charset="0"/>
              </a:rPr>
              <a:t>traccia delle percezioni che si accostano a noi, traccia che </a:t>
            </a:r>
            <a:r>
              <a:rPr lang="it-IT" sz="2400" dirty="0" smtClean="0">
                <a:latin typeface="Times New Roman" pitchFamily="18" charset="0"/>
                <a:cs typeface="Times New Roman" pitchFamily="18" charset="0"/>
              </a:rPr>
              <a:t>possiamo </a:t>
            </a:r>
            <a:r>
              <a:rPr lang="it-IT" sz="2400" dirty="0">
                <a:latin typeface="Times New Roman" pitchFamily="18" charset="0"/>
                <a:cs typeface="Times New Roman" pitchFamily="18" charset="0"/>
              </a:rPr>
              <a:t>chiamare </a:t>
            </a:r>
            <a:r>
              <a:rPr lang="it-IT" sz="2400" dirty="0" smtClean="0">
                <a:latin typeface="Times New Roman" pitchFamily="18" charset="0"/>
                <a:cs typeface="Times New Roman" pitchFamily="18" charset="0"/>
              </a:rPr>
              <a:t>‘</a:t>
            </a:r>
            <a:r>
              <a:rPr lang="it-IT" sz="2400" b="1" dirty="0" smtClean="0">
                <a:solidFill>
                  <a:srgbClr val="FF0000"/>
                </a:solidFill>
                <a:latin typeface="Times New Roman" pitchFamily="18" charset="0"/>
                <a:cs typeface="Times New Roman" pitchFamily="18" charset="0"/>
              </a:rPr>
              <a:t>traccia mnestica’</a:t>
            </a:r>
            <a:r>
              <a:rPr lang="it-IT" sz="2400" dirty="0" smtClean="0">
                <a:solidFill>
                  <a:srgbClr val="FF0000"/>
                </a:solidFill>
                <a:latin typeface="Times New Roman" pitchFamily="18" charset="0"/>
                <a:cs typeface="Times New Roman" pitchFamily="18" charset="0"/>
              </a:rPr>
              <a:t>. </a:t>
            </a:r>
            <a:r>
              <a:rPr lang="it-IT" sz="2400" dirty="0">
                <a:latin typeface="Times New Roman" pitchFamily="18" charset="0"/>
                <a:cs typeface="Times New Roman" pitchFamily="18" charset="0"/>
              </a:rPr>
              <a:t>Infatti chiamiamo </a:t>
            </a:r>
            <a:r>
              <a:rPr lang="it-IT" sz="2400" b="1" dirty="0" smtClean="0">
                <a:solidFill>
                  <a:srgbClr val="FF0000"/>
                </a:solidFill>
                <a:latin typeface="Times New Roman" pitchFamily="18" charset="0"/>
                <a:cs typeface="Times New Roman" pitchFamily="18" charset="0"/>
              </a:rPr>
              <a:t>‘memoria’ </a:t>
            </a:r>
            <a:r>
              <a:rPr lang="it-IT" sz="2400" b="1" u="sng" dirty="0" smtClean="0">
                <a:solidFill>
                  <a:srgbClr val="FF0000"/>
                </a:solidFill>
                <a:latin typeface="Times New Roman" pitchFamily="18" charset="0"/>
                <a:cs typeface="Times New Roman" pitchFamily="18" charset="0"/>
              </a:rPr>
              <a:t>la </a:t>
            </a:r>
            <a:r>
              <a:rPr lang="it-IT" sz="2400" b="1" u="sng" dirty="0">
                <a:solidFill>
                  <a:srgbClr val="FF0000"/>
                </a:solidFill>
                <a:latin typeface="Times New Roman" pitchFamily="18" charset="0"/>
                <a:cs typeface="Times New Roman" pitchFamily="18" charset="0"/>
              </a:rPr>
              <a:t>funzione che si riferisce a questa traccia [</a:t>
            </a:r>
            <a:r>
              <a:rPr lang="it-IT" sz="2400" b="1" u="sng" dirty="0" err="1">
                <a:solidFill>
                  <a:srgbClr val="FF0000"/>
                </a:solidFill>
                <a:latin typeface="Times New Roman" pitchFamily="18" charset="0"/>
                <a:cs typeface="Times New Roman" pitchFamily="18" charset="0"/>
              </a:rPr>
              <a:t>Tmn</a:t>
            </a:r>
            <a:r>
              <a:rPr lang="it-IT" sz="2400" b="1" u="sng" dirty="0">
                <a:solidFill>
                  <a:srgbClr val="FF0000"/>
                </a:solidFill>
                <a:latin typeface="Times New Roman" pitchFamily="18" charset="0"/>
                <a:cs typeface="Times New Roman" pitchFamily="18" charset="0"/>
              </a:rPr>
              <a:t>]. </a:t>
            </a:r>
            <a:r>
              <a:rPr lang="it-IT" sz="2400" dirty="0">
                <a:latin typeface="Times New Roman" pitchFamily="18" charset="0"/>
                <a:cs typeface="Times New Roman" pitchFamily="18" charset="0"/>
              </a:rPr>
              <a:t>Se si </a:t>
            </a:r>
            <a:r>
              <a:rPr lang="it-IT" sz="2400" dirty="0" smtClean="0">
                <a:latin typeface="Times New Roman" pitchFamily="18" charset="0"/>
                <a:cs typeface="Times New Roman" pitchFamily="18" charset="0"/>
              </a:rPr>
              <a:t>accetta in </a:t>
            </a:r>
            <a:r>
              <a:rPr lang="it-IT" sz="2400" dirty="0">
                <a:latin typeface="Times New Roman" pitchFamily="18" charset="0"/>
                <a:cs typeface="Times New Roman" pitchFamily="18" charset="0"/>
              </a:rPr>
              <a:t>pieno il disegno di collegare i processi psichici con sistemi, </a:t>
            </a:r>
            <a:r>
              <a:rPr lang="it-IT" sz="2400" dirty="0" smtClean="0">
                <a:latin typeface="Times New Roman" pitchFamily="18" charset="0"/>
                <a:cs typeface="Times New Roman" pitchFamily="18" charset="0"/>
              </a:rPr>
              <a:t>la traccia </a:t>
            </a:r>
            <a:r>
              <a:rPr lang="it-IT" sz="2400" dirty="0">
                <a:latin typeface="Times New Roman" pitchFamily="18" charset="0"/>
                <a:cs typeface="Times New Roman" pitchFamily="18" charset="0"/>
              </a:rPr>
              <a:t>mnestica può consistere solo in </a:t>
            </a:r>
            <a:r>
              <a:rPr lang="it-IT" sz="2400" b="1" dirty="0">
                <a:solidFill>
                  <a:srgbClr val="FF0000"/>
                </a:solidFill>
                <a:latin typeface="Times New Roman" pitchFamily="18" charset="0"/>
                <a:cs typeface="Times New Roman" pitchFamily="18" charset="0"/>
              </a:rPr>
              <a:t>mutamenti permanenti </a:t>
            </a:r>
            <a:r>
              <a:rPr lang="it-IT" sz="2400" dirty="0" smtClean="0">
                <a:latin typeface="Times New Roman" pitchFamily="18" charset="0"/>
                <a:cs typeface="Times New Roman" pitchFamily="18" charset="0"/>
              </a:rPr>
              <a:t>negli </a:t>
            </a:r>
            <a:r>
              <a:rPr lang="it-IT" sz="2400" dirty="0">
                <a:latin typeface="Times New Roman" pitchFamily="18" charset="0"/>
                <a:cs typeface="Times New Roman" pitchFamily="18" charset="0"/>
              </a:rPr>
              <a:t>elementi dei sistemi. Ora però, come è già stato rilevato </a:t>
            </a:r>
            <a:r>
              <a:rPr lang="it-IT" sz="2400" dirty="0" smtClean="0">
                <a:latin typeface="Times New Roman" pitchFamily="18" charset="0"/>
                <a:cs typeface="Times New Roman" pitchFamily="18" charset="0"/>
              </a:rPr>
              <a:t>da altri </a:t>
            </a:r>
            <a:r>
              <a:rPr lang="it-IT" sz="2400" b="1" dirty="0" smtClean="0">
                <a:solidFill>
                  <a:srgbClr val="0000FF"/>
                </a:solidFill>
                <a:latin typeface="Times New Roman" pitchFamily="18" charset="0"/>
                <a:cs typeface="Times New Roman" pitchFamily="18" charset="0"/>
              </a:rPr>
              <a:t>(1)</a:t>
            </a:r>
            <a:r>
              <a:rPr lang="it-IT" sz="2400" dirty="0" smtClean="0">
                <a:latin typeface="Times New Roman" pitchFamily="18" charset="0"/>
                <a:cs typeface="Times New Roman" pitchFamily="18" charset="0"/>
              </a:rPr>
              <a:t>, </a:t>
            </a:r>
            <a:r>
              <a:rPr lang="it-IT" sz="2400" dirty="0">
                <a:latin typeface="Times New Roman" pitchFamily="18" charset="0"/>
                <a:cs typeface="Times New Roman" pitchFamily="18" charset="0"/>
              </a:rPr>
              <a:t>è evidentemente difficile che lo stesso sistema serbi </a:t>
            </a:r>
            <a:r>
              <a:rPr lang="it-IT" sz="2400" dirty="0" smtClean="0">
                <a:latin typeface="Times New Roman" pitchFamily="18" charset="0"/>
                <a:cs typeface="Times New Roman" pitchFamily="18" charset="0"/>
              </a:rPr>
              <a:t>con fedeltà </a:t>
            </a:r>
            <a:r>
              <a:rPr lang="it-IT" sz="2400" dirty="0">
                <a:latin typeface="Times New Roman" pitchFamily="18" charset="0"/>
                <a:cs typeface="Times New Roman" pitchFamily="18" charset="0"/>
              </a:rPr>
              <a:t>le modificazioni dei suoi elementi e insieme affronti </a:t>
            </a:r>
            <a:r>
              <a:rPr lang="it-IT" sz="2400" dirty="0" smtClean="0">
                <a:latin typeface="Times New Roman" pitchFamily="18" charset="0"/>
                <a:cs typeface="Times New Roman" pitchFamily="18" charset="0"/>
              </a:rPr>
              <a:t>in modo </a:t>
            </a:r>
            <a:r>
              <a:rPr lang="it-IT" sz="2400" dirty="0">
                <a:latin typeface="Times New Roman" pitchFamily="18" charset="0"/>
                <a:cs typeface="Times New Roman" pitchFamily="18" charset="0"/>
              </a:rPr>
              <a:t>sempre vivo e ricettivo le nuove cause di mutamento. </a:t>
            </a:r>
            <a:r>
              <a:rPr lang="it-IT" sz="2400" dirty="0" smtClean="0">
                <a:latin typeface="Times New Roman" pitchFamily="18" charset="0"/>
                <a:cs typeface="Times New Roman" pitchFamily="18" charset="0"/>
              </a:rPr>
              <a:t>Stando </a:t>
            </a:r>
            <a:r>
              <a:rPr lang="it-IT" sz="2400" dirty="0">
                <a:latin typeface="Times New Roman" pitchFamily="18" charset="0"/>
                <a:cs typeface="Times New Roman" pitchFamily="18" charset="0"/>
              </a:rPr>
              <a:t>al principio che guida il nostro tentativo, ripartiremo </a:t>
            </a:r>
            <a:r>
              <a:rPr lang="it-IT" sz="2400" dirty="0" smtClean="0">
                <a:latin typeface="Times New Roman" pitchFamily="18" charset="0"/>
                <a:cs typeface="Times New Roman" pitchFamily="18" charset="0"/>
              </a:rPr>
              <a:t>dunque queste </a:t>
            </a:r>
            <a:r>
              <a:rPr lang="it-IT" sz="2400" dirty="0">
                <a:latin typeface="Times New Roman" pitchFamily="18" charset="0"/>
                <a:cs typeface="Times New Roman" pitchFamily="18" charset="0"/>
              </a:rPr>
              <a:t>due attività su sistemi diversi</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sp>
        <p:nvSpPr>
          <p:cNvPr id="4" name="CasellaDiTesto 3"/>
          <p:cNvSpPr txBox="1"/>
          <p:nvPr/>
        </p:nvSpPr>
        <p:spPr>
          <a:xfrm>
            <a:off x="323528" y="5407754"/>
            <a:ext cx="8496943" cy="1200329"/>
          </a:xfrm>
          <a:prstGeom prst="rect">
            <a:avLst/>
          </a:prstGeom>
          <a:noFill/>
          <a:ln>
            <a:solidFill>
              <a:schemeClr val="tx1"/>
            </a:solidFill>
          </a:ln>
        </p:spPr>
        <p:txBody>
          <a:bodyPr wrap="square" rtlCol="0">
            <a:spAutoFit/>
          </a:bodyPr>
          <a:lstStyle/>
          <a:p>
            <a:pPr algn="just"/>
            <a:r>
              <a:rPr lang="it-IT" dirty="0"/>
              <a:t> </a:t>
            </a:r>
            <a:r>
              <a:rPr lang="it-IT" b="1" dirty="0" smtClean="0">
                <a:solidFill>
                  <a:srgbClr val="0000FF"/>
                </a:solidFill>
              </a:rPr>
              <a:t>(1)</a:t>
            </a:r>
            <a:r>
              <a:rPr lang="it-IT" dirty="0" smtClean="0"/>
              <a:t> </a:t>
            </a:r>
            <a:r>
              <a:rPr lang="it-IT" sz="2400" dirty="0" smtClean="0"/>
              <a:t>[Accenno </a:t>
            </a:r>
            <a:r>
              <a:rPr lang="it-IT" sz="2400" dirty="0"/>
              <a:t>a </a:t>
            </a:r>
            <a:r>
              <a:rPr lang="it-IT" sz="2400" dirty="0" err="1"/>
              <a:t>Breuer</a:t>
            </a:r>
            <a:r>
              <a:rPr lang="it-IT" sz="2400" dirty="0"/>
              <a:t>, che nel suo contributo teorico agli Studi </a:t>
            </a:r>
            <a:r>
              <a:rPr lang="it-IT" sz="2400" dirty="0" smtClean="0"/>
              <a:t>sull'isteria afferma </a:t>
            </a:r>
            <a:r>
              <a:rPr lang="it-IT" sz="2400" dirty="0"/>
              <a:t>in una nota </a:t>
            </a:r>
            <a:r>
              <a:rPr lang="it-IT" sz="2400" dirty="0" smtClean="0"/>
              <a:t> </a:t>
            </a:r>
            <a:r>
              <a:rPr lang="it-IT" sz="2400" dirty="0"/>
              <a:t>che "lo specchio di un telescopio non può </a:t>
            </a:r>
            <a:r>
              <a:rPr lang="it-IT" sz="2400" dirty="0" smtClean="0"/>
              <a:t>essere allo </a:t>
            </a:r>
            <a:r>
              <a:rPr lang="it-IT" sz="2400" dirty="0"/>
              <a:t>stesso tempo, una lastra </a:t>
            </a:r>
            <a:r>
              <a:rPr lang="it-IT" sz="2400" dirty="0" smtClean="0"/>
              <a:t>fotografica</a:t>
            </a:r>
            <a:r>
              <a:rPr lang="it-IT" sz="2400" dirty="0"/>
              <a:t>".]</a:t>
            </a:r>
          </a:p>
        </p:txBody>
      </p:sp>
    </p:spTree>
    <p:extLst>
      <p:ext uri="{BB962C8B-B14F-4D97-AF65-F5344CB8AC3E}">
        <p14:creationId xmlns:p14="http://schemas.microsoft.com/office/powerpoint/2010/main" val="23730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8" y="404664"/>
            <a:ext cx="8964488" cy="1938992"/>
          </a:xfrm>
          <a:prstGeom prst="rect">
            <a:avLst/>
          </a:prstGeom>
          <a:noFill/>
        </p:spPr>
        <p:txBody>
          <a:bodyPr wrap="square" rtlCol="0">
            <a:spAutoFit/>
          </a:bodyPr>
          <a:lstStyle/>
          <a:p>
            <a:pPr algn="just"/>
            <a:r>
              <a:rPr lang="it-IT" sz="2400" b="1" dirty="0" smtClean="0">
                <a:solidFill>
                  <a:srgbClr val="0000FF"/>
                </a:solidFill>
                <a:latin typeface="Times New Roman" pitchFamily="18" charset="0"/>
                <a:cs typeface="Times New Roman" pitchFamily="18" charset="0"/>
              </a:rPr>
              <a:t>«Supponiamo </a:t>
            </a:r>
            <a:r>
              <a:rPr lang="it-IT" sz="2400" b="1" dirty="0">
                <a:solidFill>
                  <a:srgbClr val="0000FF"/>
                </a:solidFill>
                <a:latin typeface="Times New Roman" pitchFamily="18" charset="0"/>
                <a:cs typeface="Times New Roman" pitchFamily="18" charset="0"/>
              </a:rPr>
              <a:t>dunque </a:t>
            </a:r>
            <a:r>
              <a:rPr lang="it-IT" sz="2400" dirty="0">
                <a:latin typeface="Times New Roman" pitchFamily="18" charset="0"/>
                <a:cs typeface="Times New Roman" pitchFamily="18" charset="0"/>
              </a:rPr>
              <a:t>che </a:t>
            </a:r>
            <a:r>
              <a:rPr lang="it-IT" sz="2400" dirty="0" smtClean="0">
                <a:latin typeface="Times New Roman" pitchFamily="18" charset="0"/>
                <a:cs typeface="Times New Roman" pitchFamily="18" charset="0"/>
              </a:rPr>
              <a:t>un sistema più </a:t>
            </a:r>
            <a:r>
              <a:rPr lang="it-IT" sz="2400" dirty="0">
                <a:latin typeface="Times New Roman" pitchFamily="18" charset="0"/>
                <a:cs typeface="Times New Roman" pitchFamily="18" charset="0"/>
              </a:rPr>
              <a:t>avanzato dell'apparato accolga gli stimoli </a:t>
            </a:r>
            <a:r>
              <a:rPr lang="it-IT" sz="2400" dirty="0" smtClean="0">
                <a:latin typeface="Times New Roman" pitchFamily="18" charset="0"/>
                <a:cs typeface="Times New Roman" pitchFamily="18" charset="0"/>
              </a:rPr>
              <a:t>percettivi senza </a:t>
            </a:r>
            <a:r>
              <a:rPr lang="it-IT" sz="2400" dirty="0">
                <a:latin typeface="Times New Roman" pitchFamily="18" charset="0"/>
                <a:cs typeface="Times New Roman" pitchFamily="18" charset="0"/>
              </a:rPr>
              <a:t>conservarne nulla, non abbia dunque memoria, e </a:t>
            </a:r>
            <a:r>
              <a:rPr lang="it-IT" sz="2400" b="1" dirty="0">
                <a:solidFill>
                  <a:srgbClr val="FF0000"/>
                </a:solidFill>
                <a:latin typeface="Times New Roman" pitchFamily="18" charset="0"/>
                <a:cs typeface="Times New Roman" pitchFamily="18" charset="0"/>
              </a:rPr>
              <a:t>che </a:t>
            </a:r>
            <a:r>
              <a:rPr lang="it-IT" sz="2400" b="1" dirty="0" smtClean="0">
                <a:solidFill>
                  <a:srgbClr val="FF0000"/>
                </a:solidFill>
                <a:latin typeface="Times New Roman" pitchFamily="18" charset="0"/>
                <a:cs typeface="Times New Roman" pitchFamily="18" charset="0"/>
              </a:rPr>
              <a:t>dietro questo </a:t>
            </a:r>
            <a:r>
              <a:rPr lang="it-IT" sz="2400" b="1" dirty="0">
                <a:solidFill>
                  <a:srgbClr val="FF0000"/>
                </a:solidFill>
                <a:latin typeface="Times New Roman" pitchFamily="18" charset="0"/>
                <a:cs typeface="Times New Roman" pitchFamily="18" charset="0"/>
              </a:rPr>
              <a:t>si trovi un secondo sistema che traduce l'eccitamento </a:t>
            </a:r>
            <a:r>
              <a:rPr lang="it-IT" sz="2400" b="1" dirty="0" smtClean="0">
                <a:solidFill>
                  <a:srgbClr val="FF0000"/>
                </a:solidFill>
                <a:latin typeface="Times New Roman" pitchFamily="18" charset="0"/>
                <a:cs typeface="Times New Roman" pitchFamily="18" charset="0"/>
              </a:rPr>
              <a:t>momentaneo </a:t>
            </a:r>
            <a:r>
              <a:rPr lang="it-IT" sz="2400" b="1" dirty="0">
                <a:solidFill>
                  <a:srgbClr val="FF0000"/>
                </a:solidFill>
                <a:latin typeface="Times New Roman" pitchFamily="18" charset="0"/>
                <a:cs typeface="Times New Roman" pitchFamily="18" charset="0"/>
              </a:rPr>
              <a:t>del primo in tracce durature</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Il </a:t>
            </a:r>
            <a:r>
              <a:rPr lang="it-IT" sz="2400" dirty="0">
                <a:latin typeface="Times New Roman" pitchFamily="18" charset="0"/>
                <a:cs typeface="Times New Roman" pitchFamily="18" charset="0"/>
              </a:rPr>
              <a:t>quadro del nostro </a:t>
            </a:r>
            <a:r>
              <a:rPr lang="it-IT" sz="2400" dirty="0" smtClean="0">
                <a:latin typeface="Times New Roman" pitchFamily="18" charset="0"/>
                <a:cs typeface="Times New Roman" pitchFamily="18" charset="0"/>
              </a:rPr>
              <a:t>apparato </a:t>
            </a:r>
            <a:r>
              <a:rPr lang="it-IT" sz="2400" dirty="0">
                <a:latin typeface="Times New Roman" pitchFamily="18" charset="0"/>
                <a:cs typeface="Times New Roman" pitchFamily="18" charset="0"/>
              </a:rPr>
              <a:t>psichico sarebbe allora il seguente:</a:t>
            </a:r>
          </a:p>
        </p:txBody>
      </p:sp>
      <p:sp>
        <p:nvSpPr>
          <p:cNvPr id="3" name="CasellaDiTesto 2"/>
          <p:cNvSpPr txBox="1"/>
          <p:nvPr/>
        </p:nvSpPr>
        <p:spPr>
          <a:xfrm>
            <a:off x="1155872" y="32776"/>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1026" name="Picture 2" descr="C:\Users\Sandro\Pictures\MP Navigator EX\2013_03_29\IMG_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2431153"/>
            <a:ext cx="4287804"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554252" y="2564722"/>
            <a:ext cx="4410236" cy="1569660"/>
          </a:xfrm>
          <a:prstGeom prst="rect">
            <a:avLst/>
          </a:prstGeom>
          <a:noFill/>
        </p:spPr>
        <p:txBody>
          <a:bodyPr wrap="square" rtlCol="0">
            <a:spAutoFit/>
          </a:bodyPr>
          <a:lstStyle/>
          <a:p>
            <a:pPr algn="just"/>
            <a:r>
              <a:rPr lang="it-IT" sz="2400" dirty="0">
                <a:latin typeface="Times New Roman" pitchFamily="18" charset="0"/>
                <a:cs typeface="Times New Roman" pitchFamily="18" charset="0"/>
              </a:rPr>
              <a:t>Delle percezioni che agiscono sul sistema P è noto che </a:t>
            </a:r>
            <a:r>
              <a:rPr lang="it-IT" sz="2400" dirty="0" smtClean="0">
                <a:latin typeface="Times New Roman" pitchFamily="18" charset="0"/>
                <a:cs typeface="Times New Roman" pitchFamily="18" charset="0"/>
              </a:rPr>
              <a:t>conserviamo </a:t>
            </a:r>
            <a:r>
              <a:rPr lang="it-IT" sz="2400" dirty="0">
                <a:latin typeface="Times New Roman" pitchFamily="18" charset="0"/>
                <a:cs typeface="Times New Roman" pitchFamily="18" charset="0"/>
              </a:rPr>
              <a:t>durevolmente qualche altra cosa, oltre al loro </a:t>
            </a:r>
            <a:r>
              <a:rPr lang="it-IT" sz="2400" dirty="0" smtClean="0">
                <a:latin typeface="Times New Roman" pitchFamily="18" charset="0"/>
                <a:cs typeface="Times New Roman" pitchFamily="18" charset="0"/>
              </a:rPr>
              <a:t>contenuto.</a:t>
            </a:r>
            <a:endParaRPr lang="it-IT" sz="2400" dirty="0">
              <a:latin typeface="Times New Roman" pitchFamily="18" charset="0"/>
              <a:cs typeface="Times New Roman" pitchFamily="18" charset="0"/>
            </a:endParaRPr>
          </a:p>
        </p:txBody>
      </p:sp>
      <p:sp>
        <p:nvSpPr>
          <p:cNvPr id="5" name="CasellaDiTesto 4"/>
          <p:cNvSpPr txBox="1"/>
          <p:nvPr/>
        </p:nvSpPr>
        <p:spPr>
          <a:xfrm>
            <a:off x="72008" y="4149080"/>
            <a:ext cx="8964488" cy="2677656"/>
          </a:xfrm>
          <a:prstGeom prst="rect">
            <a:avLst/>
          </a:prstGeom>
          <a:noFill/>
        </p:spPr>
        <p:txBody>
          <a:bodyPr wrap="square" rtlCol="0">
            <a:spAutoFit/>
          </a:bodyPr>
          <a:lstStyle/>
          <a:p>
            <a:pPr algn="just"/>
            <a:r>
              <a:rPr lang="it-IT" sz="2400" b="1" dirty="0">
                <a:solidFill>
                  <a:srgbClr val="FF0000"/>
                </a:solidFill>
                <a:latin typeface="Times New Roman" pitchFamily="18" charset="0"/>
                <a:cs typeface="Times New Roman" pitchFamily="18" charset="0"/>
              </a:rPr>
              <a:t>Le nostre percezioni risultano collegate tra loro anche nella </a:t>
            </a:r>
            <a:r>
              <a:rPr lang="it-IT" sz="2400" b="1" dirty="0" smtClean="0">
                <a:solidFill>
                  <a:srgbClr val="FF0000"/>
                </a:solidFill>
                <a:latin typeface="Times New Roman" pitchFamily="18" charset="0"/>
                <a:cs typeface="Times New Roman" pitchFamily="18" charset="0"/>
              </a:rPr>
              <a:t>memoria</a:t>
            </a:r>
            <a:r>
              <a:rPr lang="it-IT" sz="2400" b="1" dirty="0">
                <a:solidFill>
                  <a:srgbClr val="FF0000"/>
                </a:solidFill>
                <a:latin typeface="Times New Roman" pitchFamily="18" charset="0"/>
                <a:cs typeface="Times New Roman" pitchFamily="18" charset="0"/>
              </a:rPr>
              <a:t>, e cioè prima di tutto secondo la loro coincidenza temporale</a:t>
            </a:r>
            <a:r>
              <a:rPr lang="it-IT" sz="2400" dirty="0">
                <a:latin typeface="Times New Roman" pitchFamily="18" charset="0"/>
                <a:cs typeface="Times New Roman" pitchFamily="18" charset="0"/>
              </a:rPr>
              <a:t>. </a:t>
            </a:r>
            <a:r>
              <a:rPr lang="it-IT" sz="2400" b="1" u="sng" dirty="0" smtClean="0">
                <a:solidFill>
                  <a:srgbClr val="FF0000"/>
                </a:solidFill>
                <a:latin typeface="Times New Roman" pitchFamily="18" charset="0"/>
                <a:cs typeface="Times New Roman" pitchFamily="18" charset="0"/>
              </a:rPr>
              <a:t>E’ quel che chiamiamo associazione</a:t>
            </a:r>
            <a:r>
              <a:rPr lang="it-IT" sz="2400" b="1" dirty="0" smtClean="0">
                <a:solidFill>
                  <a:srgbClr val="FF0000"/>
                </a:solidFill>
                <a:latin typeface="Times New Roman" pitchFamily="18" charset="0"/>
                <a:cs typeface="Times New Roman" pitchFamily="18" charset="0"/>
              </a:rPr>
              <a:t>. </a:t>
            </a:r>
            <a:r>
              <a:rPr lang="it-IT" sz="2400" dirty="0" smtClean="0">
                <a:latin typeface="Times New Roman" pitchFamily="18" charset="0"/>
                <a:cs typeface="Times New Roman" pitchFamily="18" charset="0"/>
              </a:rPr>
              <a:t>Ora è chiaro che, se il sistema P non possiede affatto memoria, non può serbare nemmeno le tracce per l’associazione, i singoli elementi P sarebbero eccessivamente ostacolati nella loro funzione se di fronte ad una percezione dovessero farsi valere il residuo di un collegamento precedente.»</a:t>
            </a:r>
            <a:endParaRPr lang="it-IT" sz="2400" dirty="0">
              <a:latin typeface="Times New Roman" pitchFamily="18" charset="0"/>
              <a:cs typeface="Times New Roman" pitchFamily="18" charset="0"/>
            </a:endParaRPr>
          </a:p>
        </p:txBody>
      </p:sp>
      <p:sp>
        <p:nvSpPr>
          <p:cNvPr id="7" name="Freccia a destra 6"/>
          <p:cNvSpPr/>
          <p:nvPr/>
        </p:nvSpPr>
        <p:spPr>
          <a:xfrm>
            <a:off x="8314369" y="6521364"/>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3647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1268760"/>
            <a:ext cx="7955860" cy="3108543"/>
          </a:xfrm>
          <a:prstGeom prst="rect">
            <a:avLst/>
          </a:prstGeom>
          <a:noFill/>
        </p:spPr>
        <p:txBody>
          <a:bodyPr wrap="square" rtlCol="0">
            <a:spAutoFit/>
          </a:bodyPr>
          <a:lstStyle/>
          <a:p>
            <a:pPr algn="just"/>
            <a:r>
              <a:rPr lang="it-IT" sz="2800" b="1" dirty="0" smtClean="0">
                <a:solidFill>
                  <a:srgbClr val="0000FF"/>
                </a:solidFill>
                <a:latin typeface="Times New Roman" pitchFamily="18" charset="0"/>
                <a:cs typeface="Times New Roman" pitchFamily="18" charset="0"/>
              </a:rPr>
              <a:t>«Dobbiamo </a:t>
            </a:r>
            <a:r>
              <a:rPr lang="it-IT" sz="2800" b="1" dirty="0">
                <a:solidFill>
                  <a:srgbClr val="0000FF"/>
                </a:solidFill>
                <a:latin typeface="Times New Roman" pitchFamily="18" charset="0"/>
                <a:cs typeface="Times New Roman" pitchFamily="18" charset="0"/>
              </a:rPr>
              <a:t>dunque presumere </a:t>
            </a:r>
            <a:r>
              <a:rPr lang="it-IT" sz="2800" dirty="0">
                <a:latin typeface="Times New Roman" pitchFamily="18" charset="0"/>
                <a:cs typeface="Times New Roman" pitchFamily="18" charset="0"/>
              </a:rPr>
              <a:t>che il </a:t>
            </a:r>
            <a:r>
              <a:rPr lang="it-IT" sz="2800" b="1" dirty="0">
                <a:solidFill>
                  <a:srgbClr val="FF0000"/>
                </a:solidFill>
                <a:latin typeface="Times New Roman" pitchFamily="18" charset="0"/>
                <a:cs typeface="Times New Roman" pitchFamily="18" charset="0"/>
              </a:rPr>
              <a:t>fondamento </a:t>
            </a:r>
            <a:r>
              <a:rPr lang="it-IT" sz="2800" b="1" dirty="0" smtClean="0">
                <a:solidFill>
                  <a:srgbClr val="FF0000"/>
                </a:solidFill>
                <a:latin typeface="Times New Roman" pitchFamily="18" charset="0"/>
                <a:cs typeface="Times New Roman" pitchFamily="18" charset="0"/>
              </a:rPr>
              <a:t>dell'associazione </a:t>
            </a:r>
            <a:r>
              <a:rPr lang="it-IT" sz="2800" b="1" dirty="0">
                <a:solidFill>
                  <a:srgbClr val="FF0000"/>
                </a:solidFill>
                <a:latin typeface="Times New Roman" pitchFamily="18" charset="0"/>
                <a:cs typeface="Times New Roman" pitchFamily="18" charset="0"/>
              </a:rPr>
              <a:t>risieda piuttosto nei sistemi mnestici</a:t>
            </a:r>
            <a:r>
              <a:rPr lang="it-IT" sz="2800" dirty="0">
                <a:latin typeface="Times New Roman" pitchFamily="18" charset="0"/>
                <a:cs typeface="Times New Roman" pitchFamily="18" charset="0"/>
              </a:rPr>
              <a:t>. L'associazione </a:t>
            </a:r>
            <a:r>
              <a:rPr lang="it-IT" sz="2800" dirty="0" smtClean="0">
                <a:latin typeface="Times New Roman" pitchFamily="18" charset="0"/>
                <a:cs typeface="Times New Roman" pitchFamily="18" charset="0"/>
              </a:rPr>
              <a:t>consisterebbe </a:t>
            </a:r>
            <a:r>
              <a:rPr lang="it-IT" sz="2800" dirty="0">
                <a:latin typeface="Times New Roman" pitchFamily="18" charset="0"/>
                <a:cs typeface="Times New Roman" pitchFamily="18" charset="0"/>
              </a:rPr>
              <a:t>allora nel fatto che, in seguito a riduzioni di </a:t>
            </a:r>
            <a:r>
              <a:rPr lang="it-IT" sz="2800" dirty="0" smtClean="0">
                <a:latin typeface="Times New Roman" pitchFamily="18" charset="0"/>
                <a:cs typeface="Times New Roman" pitchFamily="18" charset="0"/>
              </a:rPr>
              <a:t>resistenza e </a:t>
            </a:r>
            <a:r>
              <a:rPr lang="it-IT" sz="2800" dirty="0">
                <a:latin typeface="Times New Roman" pitchFamily="18" charset="0"/>
                <a:cs typeface="Times New Roman" pitchFamily="18" charset="0"/>
              </a:rPr>
              <a:t>aperture di nuove vie da un elemento </a:t>
            </a:r>
            <a:r>
              <a:rPr lang="it-IT" sz="2800" dirty="0" err="1">
                <a:latin typeface="Times New Roman" pitchFamily="18" charset="0"/>
                <a:cs typeface="Times New Roman" pitchFamily="18" charset="0"/>
              </a:rPr>
              <a:t>Tmn</a:t>
            </a:r>
            <a:r>
              <a:rPr lang="it-IT" sz="2800" dirty="0">
                <a:latin typeface="Times New Roman" pitchFamily="18" charset="0"/>
                <a:cs typeface="Times New Roman" pitchFamily="18" charset="0"/>
              </a:rPr>
              <a:t>, l'eccitamento </a:t>
            </a:r>
            <a:r>
              <a:rPr lang="it-IT" sz="2800" dirty="0" smtClean="0">
                <a:latin typeface="Times New Roman" pitchFamily="18" charset="0"/>
                <a:cs typeface="Times New Roman" pitchFamily="18" charset="0"/>
              </a:rPr>
              <a:t>si trasmetterebbe </a:t>
            </a:r>
            <a:r>
              <a:rPr lang="it-IT" sz="2800" dirty="0">
                <a:latin typeface="Times New Roman" pitchFamily="18" charset="0"/>
                <a:cs typeface="Times New Roman" pitchFamily="18" charset="0"/>
              </a:rPr>
              <a:t>piuttosto a un secondo anziché a un terzo </a:t>
            </a:r>
            <a:r>
              <a:rPr lang="it-IT" sz="2800" dirty="0" smtClean="0">
                <a:latin typeface="Times New Roman" pitchFamily="18" charset="0"/>
                <a:cs typeface="Times New Roman" pitchFamily="18" charset="0"/>
              </a:rPr>
              <a:t>elemento </a:t>
            </a:r>
            <a:r>
              <a:rPr lang="it-IT" sz="2800" dirty="0" err="1">
                <a:latin typeface="Times New Roman" pitchFamily="18" charset="0"/>
                <a:cs typeface="Times New Roman" pitchFamily="18" charset="0"/>
              </a:rPr>
              <a:t>Tmn</a:t>
            </a:r>
            <a:r>
              <a:rPr lang="it-IT" sz="2800" dirty="0" smtClean="0">
                <a:latin typeface="Times New Roman" pitchFamily="18" charset="0"/>
                <a:cs typeface="Times New Roman" pitchFamily="18" charset="0"/>
              </a:rPr>
              <a:t>.»</a:t>
            </a:r>
            <a:endParaRPr lang="it-IT" sz="2800" dirty="0">
              <a:latin typeface="Times New Roman" pitchFamily="18" charset="0"/>
              <a:cs typeface="Times New Roman" pitchFamily="18" charset="0"/>
            </a:endParaRPr>
          </a:p>
        </p:txBody>
      </p:sp>
      <p:sp>
        <p:nvSpPr>
          <p:cNvPr id="3" name="Freccia a destra 2"/>
          <p:cNvSpPr/>
          <p:nvPr/>
        </p:nvSpPr>
        <p:spPr>
          <a:xfrm>
            <a:off x="8314369" y="6521364"/>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155872" y="32776"/>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3317345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dro\Pictures\MP Navigator EX\AUGUSTINE_0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620688"/>
            <a:ext cx="3024336" cy="205402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347864" y="524317"/>
            <a:ext cx="5542655" cy="2246769"/>
          </a:xfrm>
          <a:prstGeom prst="rect">
            <a:avLst/>
          </a:prstGeom>
          <a:noFill/>
        </p:spPr>
        <p:txBody>
          <a:bodyPr wrap="square" rtlCol="0">
            <a:spAutoFit/>
          </a:bodyPr>
          <a:lstStyle/>
          <a:p>
            <a:pPr algn="just"/>
            <a:r>
              <a:rPr lang="it-IT" sz="2000" b="1" dirty="0">
                <a:solidFill>
                  <a:srgbClr val="0000FF"/>
                </a:solidFill>
                <a:latin typeface="Times New Roman" pitchFamily="18" charset="0"/>
                <a:cs typeface="Times New Roman" pitchFamily="18" charset="0"/>
              </a:rPr>
              <a:t>Una data, </a:t>
            </a:r>
            <a:r>
              <a:rPr lang="it-IT" sz="2000" b="1" dirty="0" err="1">
                <a:solidFill>
                  <a:srgbClr val="0000FF"/>
                </a:solidFill>
                <a:latin typeface="Times New Roman" pitchFamily="18" charset="0"/>
                <a:cs typeface="Times New Roman" pitchFamily="18" charset="0"/>
              </a:rPr>
              <a:t>giovedi</a:t>
            </a:r>
            <a:r>
              <a:rPr lang="it-IT" sz="2000" b="1" dirty="0">
                <a:solidFill>
                  <a:srgbClr val="0000FF"/>
                </a:solidFill>
                <a:latin typeface="Times New Roman" pitchFamily="18" charset="0"/>
                <a:cs typeface="Times New Roman" pitchFamily="18" charset="0"/>
              </a:rPr>
              <a:t> 24 luglio 1895</a:t>
            </a:r>
            <a:r>
              <a:rPr lang="it-IT" sz="2000" dirty="0">
                <a:latin typeface="Times New Roman" pitchFamily="18" charset="0"/>
                <a:cs typeface="Times New Roman" pitchFamily="18" charset="0"/>
              </a:rPr>
              <a:t>, e un sogno, </a:t>
            </a:r>
            <a:r>
              <a:rPr lang="it-IT" sz="2000" dirty="0" smtClean="0">
                <a:latin typeface="Times New Roman" pitchFamily="18" charset="0"/>
                <a:cs typeface="Times New Roman" pitchFamily="18" charset="0"/>
              </a:rPr>
              <a:t>quello dell'iniezione </a:t>
            </a:r>
            <a:r>
              <a:rPr lang="it-IT" sz="2000" dirty="0">
                <a:latin typeface="Times New Roman" pitchFamily="18" charset="0"/>
                <a:cs typeface="Times New Roman" pitchFamily="18" charset="0"/>
              </a:rPr>
              <a:t>a Irma, inaugurano la teoria </a:t>
            </a:r>
            <a:r>
              <a:rPr lang="it-IT" sz="2000" dirty="0" smtClean="0">
                <a:latin typeface="Times New Roman" pitchFamily="18" charset="0"/>
                <a:cs typeface="Times New Roman" pitchFamily="18" charset="0"/>
              </a:rPr>
              <a:t>freudiana del </a:t>
            </a:r>
            <a:r>
              <a:rPr lang="it-IT" sz="2000" dirty="0">
                <a:latin typeface="Times New Roman" pitchFamily="18" charset="0"/>
                <a:cs typeface="Times New Roman" pitchFamily="18" charset="0"/>
              </a:rPr>
              <a:t>sogno. </a:t>
            </a:r>
            <a:r>
              <a:rPr lang="it-IT" sz="2000" b="1" dirty="0">
                <a:latin typeface="Times New Roman" pitchFamily="18" charset="0"/>
                <a:cs typeface="Times New Roman" pitchFamily="18" charset="0"/>
              </a:rPr>
              <a:t>Nello chalet di Bellevue</a:t>
            </a:r>
            <a:r>
              <a:rPr lang="it-IT" sz="2000" dirty="0">
                <a:latin typeface="Times New Roman" pitchFamily="18" charset="0"/>
                <a:cs typeface="Times New Roman" pitchFamily="18" charset="0"/>
              </a:rPr>
              <a:t>, presso le colline </a:t>
            </a:r>
            <a:r>
              <a:rPr lang="it-IT" sz="2000" dirty="0" smtClean="0">
                <a:latin typeface="Times New Roman" pitchFamily="18" charset="0"/>
                <a:cs typeface="Times New Roman" pitchFamily="18" charset="0"/>
              </a:rPr>
              <a:t>di Vienna </a:t>
            </a:r>
            <a:r>
              <a:rPr lang="it-IT" sz="2000" dirty="0">
                <a:latin typeface="Times New Roman" pitchFamily="18" charset="0"/>
                <a:cs typeface="Times New Roman" pitchFamily="18" charset="0"/>
              </a:rPr>
              <a:t>dove si trovava in vacanza, Freud </a:t>
            </a:r>
            <a:r>
              <a:rPr lang="it-IT" sz="2000" dirty="0" smtClean="0">
                <a:latin typeface="Times New Roman" pitchFamily="18" charset="0"/>
                <a:cs typeface="Times New Roman" pitchFamily="18" charset="0"/>
              </a:rPr>
              <a:t>interpreta compiutamente</a:t>
            </a:r>
            <a:r>
              <a:rPr lang="it-IT" sz="2000" dirty="0">
                <a:latin typeface="Times New Roman" pitchFamily="18" charset="0"/>
                <a:cs typeface="Times New Roman" pitchFamily="18" charset="0"/>
              </a:rPr>
              <a:t>, per la prima volta, il significato di </a:t>
            </a:r>
            <a:r>
              <a:rPr lang="it-IT" sz="2000" dirty="0" smtClean="0">
                <a:latin typeface="Times New Roman" pitchFamily="18" charset="0"/>
                <a:cs typeface="Times New Roman" pitchFamily="18" charset="0"/>
              </a:rPr>
              <a:t>un sogno</a:t>
            </a:r>
            <a:r>
              <a:rPr lang="it-IT" sz="2000" dirty="0">
                <a:latin typeface="Times New Roman" pitchFamily="18" charset="0"/>
                <a:cs typeface="Times New Roman" pitchFamily="18" charset="0"/>
              </a:rPr>
              <a:t>: esplorando rigorosamente in ogni dettaglio </a:t>
            </a:r>
            <a:r>
              <a:rPr lang="it-IT" sz="2000" dirty="0" smtClean="0">
                <a:latin typeface="Times New Roman" pitchFamily="18" charset="0"/>
                <a:cs typeface="Times New Roman" pitchFamily="18" charset="0"/>
              </a:rPr>
              <a:t>un proprio sogno</a:t>
            </a:r>
            <a:endParaRPr lang="it-IT" dirty="0">
              <a:latin typeface="Times New Roman" pitchFamily="18" charset="0"/>
              <a:cs typeface="Times New Roman" pitchFamily="18" charset="0"/>
            </a:endParaRPr>
          </a:p>
        </p:txBody>
      </p:sp>
      <p:sp>
        <p:nvSpPr>
          <p:cNvPr id="6" name="CasellaDiTesto 5"/>
          <p:cNvSpPr txBox="1"/>
          <p:nvPr/>
        </p:nvSpPr>
        <p:spPr>
          <a:xfrm>
            <a:off x="189553" y="3429000"/>
            <a:ext cx="8568951" cy="3170099"/>
          </a:xfrm>
          <a:prstGeom prst="rect">
            <a:avLst/>
          </a:prstGeom>
          <a:noFill/>
        </p:spPr>
        <p:txBody>
          <a:bodyPr wrap="square" rtlCol="0">
            <a:spAutoFit/>
          </a:bodyPr>
          <a:lstStyle/>
          <a:p>
            <a:pPr algn="just"/>
            <a:r>
              <a:rPr lang="it-IT" sz="2000" b="1" dirty="0">
                <a:solidFill>
                  <a:srgbClr val="0000FF"/>
                </a:solidFill>
                <a:latin typeface="Times New Roman" pitchFamily="18" charset="0"/>
                <a:cs typeface="Times New Roman" pitchFamily="18" charset="0"/>
              </a:rPr>
              <a:t>In una lettera a </a:t>
            </a:r>
            <a:r>
              <a:rPr lang="it-IT" sz="2000" b="1" dirty="0" err="1">
                <a:solidFill>
                  <a:srgbClr val="0000FF"/>
                </a:solidFill>
                <a:latin typeface="Times New Roman" pitchFamily="18" charset="0"/>
                <a:cs typeface="Times New Roman" pitchFamily="18" charset="0"/>
              </a:rPr>
              <a:t>Fliess</a:t>
            </a:r>
            <a:r>
              <a:rPr lang="it-IT" sz="2000" b="1" dirty="0">
                <a:solidFill>
                  <a:srgbClr val="0000FF"/>
                </a:solidFill>
                <a:latin typeface="Times New Roman" pitchFamily="18" charset="0"/>
                <a:cs typeface="Times New Roman" pitchFamily="18" charset="0"/>
              </a:rPr>
              <a:t> </a:t>
            </a:r>
            <a:r>
              <a:rPr lang="it-IT" sz="2000" dirty="0">
                <a:latin typeface="Times New Roman" pitchFamily="18" charset="0"/>
                <a:cs typeface="Times New Roman" pitchFamily="18" charset="0"/>
              </a:rPr>
              <a:t>scritta cinque anni dopo, </a:t>
            </a:r>
            <a:r>
              <a:rPr lang="it-IT" sz="2000" dirty="0" smtClean="0">
                <a:latin typeface="Times New Roman" pitchFamily="18" charset="0"/>
                <a:cs typeface="Times New Roman" pitchFamily="18" charset="0"/>
              </a:rPr>
              <a:t>afferma che </a:t>
            </a:r>
            <a:r>
              <a:rPr lang="it-IT" sz="2000" dirty="0">
                <a:latin typeface="Times New Roman" pitchFamily="18" charset="0"/>
                <a:cs typeface="Times New Roman" pitchFamily="18" charset="0"/>
              </a:rPr>
              <a:t>gli sarebbe piaciuto che nella villa di Bellevue </a:t>
            </a:r>
            <a:r>
              <a:rPr lang="it-IT" sz="2000" dirty="0" smtClean="0">
                <a:latin typeface="Times New Roman" pitchFamily="18" charset="0"/>
                <a:cs typeface="Times New Roman" pitchFamily="18" charset="0"/>
              </a:rPr>
              <a:t>fosse affissa </a:t>
            </a:r>
            <a:r>
              <a:rPr lang="it-IT" sz="2000" dirty="0">
                <a:latin typeface="Times New Roman" pitchFamily="18" charset="0"/>
                <a:cs typeface="Times New Roman" pitchFamily="18" charset="0"/>
              </a:rPr>
              <a:t>una lapide: </a:t>
            </a:r>
            <a:endParaRPr lang="it-IT" sz="2000" dirty="0" smtClean="0">
              <a:latin typeface="Times New Roman" pitchFamily="18" charset="0"/>
              <a:cs typeface="Times New Roman" pitchFamily="18" charset="0"/>
            </a:endParaRPr>
          </a:p>
          <a:p>
            <a:pPr algn="just"/>
            <a:r>
              <a:rPr lang="it-IT" sz="2000" b="1" dirty="0" smtClean="0">
                <a:latin typeface="Times New Roman" pitchFamily="18" charset="0"/>
                <a:cs typeface="Times New Roman" pitchFamily="18" charset="0"/>
              </a:rPr>
              <a:t>«</a:t>
            </a:r>
            <a:r>
              <a:rPr lang="it-IT" sz="2000" b="1" dirty="0">
                <a:latin typeface="Times New Roman" pitchFamily="18" charset="0"/>
                <a:cs typeface="Times New Roman" pitchFamily="18" charset="0"/>
              </a:rPr>
              <a:t>In questa casa il </a:t>
            </a:r>
            <a:r>
              <a:rPr lang="it-IT" sz="2000" b="1" dirty="0" smtClean="0">
                <a:latin typeface="Times New Roman" pitchFamily="18" charset="0"/>
                <a:cs typeface="Times New Roman" pitchFamily="18" charset="0"/>
              </a:rPr>
              <a:t>24 </a:t>
            </a:r>
            <a:r>
              <a:rPr lang="it-IT" sz="2000" b="1" dirty="0">
                <a:latin typeface="Times New Roman" pitchFamily="18" charset="0"/>
                <a:cs typeface="Times New Roman" pitchFamily="18" charset="0"/>
              </a:rPr>
              <a:t>luglio </a:t>
            </a:r>
            <a:r>
              <a:rPr lang="it-IT" sz="2000" b="1" dirty="0" smtClean="0">
                <a:latin typeface="Times New Roman" pitchFamily="18" charset="0"/>
                <a:cs typeface="Times New Roman" pitchFamily="18" charset="0"/>
              </a:rPr>
              <a:t>1895 al Dr</a:t>
            </a:r>
            <a:r>
              <a:rPr lang="it-IT" sz="2000" b="1" dirty="0">
                <a:latin typeface="Times New Roman" pitchFamily="18" charset="0"/>
                <a:cs typeface="Times New Roman" pitchFamily="18" charset="0"/>
              </a:rPr>
              <a:t>. </a:t>
            </a:r>
            <a:r>
              <a:rPr lang="it-IT" sz="2000" b="1" dirty="0" smtClean="0">
                <a:latin typeface="Times New Roman" pitchFamily="18" charset="0"/>
                <a:cs typeface="Times New Roman" pitchFamily="18" charset="0"/>
              </a:rPr>
              <a:t>Sigmund </a:t>
            </a:r>
            <a:r>
              <a:rPr lang="it-IT" sz="2000" b="1" dirty="0">
                <a:latin typeface="Times New Roman" pitchFamily="18" charset="0"/>
                <a:cs typeface="Times New Roman" pitchFamily="18" charset="0"/>
              </a:rPr>
              <a:t>Freud </a:t>
            </a:r>
            <a:r>
              <a:rPr lang="it-IT" sz="2000" b="1" dirty="0" smtClean="0">
                <a:latin typeface="Times New Roman" pitchFamily="18" charset="0"/>
                <a:cs typeface="Times New Roman" pitchFamily="18" charset="0"/>
              </a:rPr>
              <a:t> si svelò </a:t>
            </a:r>
            <a:r>
              <a:rPr lang="it-IT" sz="2000" b="1" dirty="0">
                <a:latin typeface="Times New Roman" pitchFamily="18" charset="0"/>
                <a:cs typeface="Times New Roman" pitchFamily="18" charset="0"/>
              </a:rPr>
              <a:t>il segreto del </a:t>
            </a:r>
            <a:r>
              <a:rPr lang="it-IT" sz="2000" b="1" dirty="0" smtClean="0">
                <a:latin typeface="Times New Roman" pitchFamily="18" charset="0"/>
                <a:cs typeface="Times New Roman" pitchFamily="18" charset="0"/>
              </a:rPr>
              <a:t>sogno: </a:t>
            </a:r>
            <a:r>
              <a:rPr lang="it-IT" sz="2000" dirty="0" smtClean="0">
                <a:latin typeface="Times New Roman" pitchFamily="18" charset="0"/>
                <a:cs typeface="Times New Roman" pitchFamily="18" charset="0"/>
              </a:rPr>
              <a:t>ma per ora le prospettive sono minime Tuttavia quando leggo nei più recenti libri di psicologia (…) ciò che essi sanno dire del sogno, mi rallegro come il nano della favola ‘perché la principessa non la sa.</a:t>
            </a:r>
            <a:r>
              <a:rPr lang="it-IT" sz="2000" b="1" dirty="0" smtClean="0">
                <a:latin typeface="Times New Roman" pitchFamily="18" charset="0"/>
                <a:cs typeface="Times New Roman" pitchFamily="18" charset="0"/>
              </a:rPr>
              <a:t>».</a:t>
            </a:r>
            <a:endParaRPr lang="it-IT" sz="2000" b="1" dirty="0">
              <a:latin typeface="Times New Roman" pitchFamily="18" charset="0"/>
              <a:cs typeface="Times New Roman" pitchFamily="18" charset="0"/>
            </a:endParaRPr>
          </a:p>
          <a:p>
            <a:pPr algn="just"/>
            <a:r>
              <a:rPr lang="it-IT" sz="2000" i="1" dirty="0" smtClean="0">
                <a:latin typeface="Times New Roman" pitchFamily="18" charset="0"/>
                <a:cs typeface="Times New Roman" pitchFamily="18" charset="0"/>
              </a:rPr>
              <a:t>L'interpretazione dei sogni v</a:t>
            </a:r>
            <a:r>
              <a:rPr lang="it-IT" sz="2000" dirty="0" smtClean="0">
                <a:latin typeface="Times New Roman" pitchFamily="18" charset="0"/>
                <a:cs typeface="Times New Roman" pitchFamily="18" charset="0"/>
              </a:rPr>
              <a:t>iene </a:t>
            </a:r>
            <a:r>
              <a:rPr lang="it-IT" sz="2000" dirty="0">
                <a:latin typeface="Times New Roman" pitchFamily="18" charset="0"/>
                <a:cs typeface="Times New Roman" pitchFamily="18" charset="0"/>
              </a:rPr>
              <a:t>data alle stampe il </a:t>
            </a:r>
            <a:r>
              <a:rPr lang="it-IT" sz="2000" dirty="0" smtClean="0">
                <a:latin typeface="Times New Roman" pitchFamily="18" charset="0"/>
                <a:cs typeface="Times New Roman" pitchFamily="18" charset="0"/>
              </a:rPr>
              <a:t>4 novembre </a:t>
            </a:r>
            <a:r>
              <a:rPr lang="it-IT" sz="2000" dirty="0">
                <a:latin typeface="Times New Roman" pitchFamily="18" charset="0"/>
                <a:cs typeface="Times New Roman" pitchFamily="18" charset="0"/>
              </a:rPr>
              <a:t>1899 </a:t>
            </a:r>
            <a:r>
              <a:rPr lang="it-IT" sz="2000" dirty="0" smtClean="0">
                <a:latin typeface="Times New Roman" pitchFamily="18" charset="0"/>
                <a:cs typeface="Times New Roman" pitchFamily="18" charset="0"/>
              </a:rPr>
              <a:t> ma l’editore</a:t>
            </a:r>
            <a:r>
              <a:rPr lang="it-IT" sz="2000" dirty="0">
                <a:latin typeface="Times New Roman" pitchFamily="18" charset="0"/>
                <a:cs typeface="Times New Roman" pitchFamily="18" charset="0"/>
              </a:rPr>
              <a:t>, su forti insistenze </a:t>
            </a:r>
            <a:r>
              <a:rPr lang="it-IT" sz="2000" dirty="0" smtClean="0">
                <a:latin typeface="Times New Roman" pitchFamily="18" charset="0"/>
                <a:cs typeface="Times New Roman" pitchFamily="18" charset="0"/>
              </a:rPr>
              <a:t>di Freud</a:t>
            </a:r>
            <a:r>
              <a:rPr lang="it-IT" sz="2000" dirty="0">
                <a:latin typeface="Times New Roman" pitchFamily="18" charset="0"/>
                <a:cs typeface="Times New Roman" pitchFamily="18" charset="0"/>
              </a:rPr>
              <a:t>, si convince ad apporre la data dell'anno </a:t>
            </a:r>
            <a:r>
              <a:rPr lang="it-IT" sz="2000" dirty="0" smtClean="0">
                <a:latin typeface="Times New Roman" pitchFamily="18" charset="0"/>
                <a:cs typeface="Times New Roman" pitchFamily="18" charset="0"/>
              </a:rPr>
              <a:t>successivo</a:t>
            </a:r>
            <a:r>
              <a:rPr lang="it-IT" sz="2000" dirty="0">
                <a:latin typeface="Times New Roman" pitchFamily="18" charset="0"/>
                <a:cs typeface="Times New Roman" pitchFamily="18" charset="0"/>
              </a:rPr>
              <a:t>: 1900. È come se il padre della </a:t>
            </a:r>
            <a:r>
              <a:rPr lang="it-IT" sz="2000" dirty="0" smtClean="0">
                <a:latin typeface="Times New Roman" pitchFamily="18" charset="0"/>
                <a:cs typeface="Times New Roman" pitchFamily="18" charset="0"/>
              </a:rPr>
              <a:t>psicanalisi avesse </a:t>
            </a:r>
            <a:r>
              <a:rPr lang="it-IT" sz="2000" dirty="0">
                <a:latin typeface="Times New Roman" pitchFamily="18" charset="0"/>
                <a:cs typeface="Times New Roman" pitchFamily="18" charset="0"/>
              </a:rPr>
              <a:t>voluto partire dal nuovo secolo per dare </a:t>
            </a:r>
            <a:r>
              <a:rPr lang="it-IT" sz="2000" dirty="0" smtClean="0">
                <a:latin typeface="Times New Roman" pitchFamily="18" charset="0"/>
                <a:cs typeface="Times New Roman" pitchFamily="18" charset="0"/>
              </a:rPr>
              <a:t>avvio alla sua nuova scoperta.</a:t>
            </a:r>
            <a:endParaRPr lang="it-IT" sz="2000" dirty="0">
              <a:latin typeface="Times New Roman" pitchFamily="18" charset="0"/>
              <a:cs typeface="Times New Roman" pitchFamily="18" charset="0"/>
            </a:endParaRPr>
          </a:p>
        </p:txBody>
      </p:sp>
      <p:sp>
        <p:nvSpPr>
          <p:cNvPr id="7" name="CasellaDiTesto 6"/>
          <p:cNvSpPr txBox="1"/>
          <p:nvPr/>
        </p:nvSpPr>
        <p:spPr>
          <a:xfrm>
            <a:off x="215516" y="2649106"/>
            <a:ext cx="8712967" cy="707886"/>
          </a:xfrm>
          <a:prstGeom prst="rect">
            <a:avLst/>
          </a:prstGeom>
          <a:noFill/>
        </p:spPr>
        <p:txBody>
          <a:bodyPr wrap="square" rtlCol="0">
            <a:spAutoFit/>
          </a:bodyPr>
          <a:lstStyle/>
          <a:p>
            <a:r>
              <a:rPr lang="it-IT" sz="2000" dirty="0">
                <a:latin typeface="Times New Roman" pitchFamily="18" charset="0"/>
                <a:cs typeface="Times New Roman" pitchFamily="18" charset="0"/>
              </a:rPr>
              <a:t>della notte precedente, quello appunto dell'iniezione a Irma, giunge con entusiasmo all’intuizione decisiva per la comprensione del lavoro onirico.</a:t>
            </a:r>
          </a:p>
        </p:txBody>
      </p:sp>
    </p:spTree>
    <p:extLst>
      <p:ext uri="{BB962C8B-B14F-4D97-AF65-F5344CB8AC3E}">
        <p14:creationId xmlns:p14="http://schemas.microsoft.com/office/powerpoint/2010/main" val="147474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1604" y="764704"/>
            <a:ext cx="8540308" cy="5632311"/>
          </a:xfrm>
          <a:prstGeom prst="rect">
            <a:avLst/>
          </a:prstGeom>
          <a:noFill/>
        </p:spPr>
        <p:txBody>
          <a:bodyPr wrap="square" rtlCol="0">
            <a:spAutoFit/>
          </a:bodyPr>
          <a:lstStyle/>
          <a:p>
            <a:pPr algn="just"/>
            <a:r>
              <a:rPr lang="it-IT" sz="2400" b="1" dirty="0" smtClean="0">
                <a:solidFill>
                  <a:srgbClr val="0000FF"/>
                </a:solidFill>
                <a:latin typeface="Times New Roman" pitchFamily="18" charset="0"/>
                <a:cs typeface="Times New Roman" pitchFamily="18" charset="0"/>
              </a:rPr>
              <a:t>«Uno </a:t>
            </a:r>
            <a:r>
              <a:rPr lang="it-IT" sz="2400" b="1" dirty="0">
                <a:solidFill>
                  <a:srgbClr val="0000FF"/>
                </a:solidFill>
                <a:latin typeface="Times New Roman" pitchFamily="18" charset="0"/>
                <a:cs typeface="Times New Roman" pitchFamily="18" charset="0"/>
              </a:rPr>
              <a:t>studio </a:t>
            </a:r>
            <a:r>
              <a:rPr lang="it-IT" sz="2400" b="1" dirty="0" smtClean="0">
                <a:solidFill>
                  <a:srgbClr val="0000FF"/>
                </a:solidFill>
                <a:latin typeface="Times New Roman" pitchFamily="18" charset="0"/>
                <a:cs typeface="Times New Roman" pitchFamily="18" charset="0"/>
              </a:rPr>
              <a:t>più </a:t>
            </a:r>
            <a:r>
              <a:rPr lang="it-IT" sz="2400" b="1" dirty="0">
                <a:solidFill>
                  <a:srgbClr val="0000FF"/>
                </a:solidFill>
                <a:latin typeface="Times New Roman" pitchFamily="18" charset="0"/>
                <a:cs typeface="Times New Roman" pitchFamily="18" charset="0"/>
              </a:rPr>
              <a:t>attento </a:t>
            </a:r>
            <a:r>
              <a:rPr lang="it-IT" sz="2400" dirty="0">
                <a:latin typeface="Times New Roman" pitchFamily="18" charset="0"/>
                <a:cs typeface="Times New Roman" pitchFamily="18" charset="0"/>
              </a:rPr>
              <a:t>rivela la necessità di ammettere </a:t>
            </a:r>
            <a:r>
              <a:rPr lang="it-IT" sz="2400" dirty="0" smtClean="0">
                <a:latin typeface="Times New Roman" pitchFamily="18" charset="0"/>
                <a:cs typeface="Times New Roman" pitchFamily="18" charset="0"/>
              </a:rPr>
              <a:t>non uno</a:t>
            </a:r>
            <a:r>
              <a:rPr lang="it-IT" sz="2400" dirty="0">
                <a:latin typeface="Times New Roman" pitchFamily="18" charset="0"/>
                <a:cs typeface="Times New Roman" pitchFamily="18" charset="0"/>
              </a:rPr>
              <a:t>, ma </a:t>
            </a:r>
            <a:r>
              <a:rPr lang="it-IT" sz="2400" dirty="0" smtClean="0">
                <a:latin typeface="Times New Roman" pitchFamily="18" charset="0"/>
                <a:cs typeface="Times New Roman" pitchFamily="18" charset="0"/>
              </a:rPr>
              <a:t>più </a:t>
            </a:r>
            <a:r>
              <a:rPr lang="it-IT" sz="2400" dirty="0">
                <a:latin typeface="Times New Roman" pitchFamily="18" charset="0"/>
                <a:cs typeface="Times New Roman" pitchFamily="18" charset="0"/>
              </a:rPr>
              <a:t>elementi </a:t>
            </a:r>
            <a:r>
              <a:rPr lang="it-IT" sz="2400" dirty="0" err="1">
                <a:latin typeface="Times New Roman" pitchFamily="18" charset="0"/>
                <a:cs typeface="Times New Roman" pitchFamily="18" charset="0"/>
              </a:rPr>
              <a:t>Tmn</a:t>
            </a:r>
            <a:r>
              <a:rPr lang="it-IT" sz="2400" dirty="0">
                <a:latin typeface="Times New Roman" pitchFamily="18" charset="0"/>
                <a:cs typeface="Times New Roman" pitchFamily="18" charset="0"/>
              </a:rPr>
              <a:t>, nei quali lo stesso eccitamento, </a:t>
            </a:r>
            <a:r>
              <a:rPr lang="it-IT" sz="2400" dirty="0" smtClean="0">
                <a:latin typeface="Times New Roman" pitchFamily="18" charset="0"/>
                <a:cs typeface="Times New Roman" pitchFamily="18" charset="0"/>
              </a:rPr>
              <a:t>propagato </a:t>
            </a:r>
            <a:r>
              <a:rPr lang="it-IT" sz="2400" dirty="0">
                <a:latin typeface="Times New Roman" pitchFamily="18" charset="0"/>
                <a:cs typeface="Times New Roman" pitchFamily="18" charset="0"/>
              </a:rPr>
              <a:t>attraverso gli elementi P, va incontro a una fissazione </a:t>
            </a:r>
            <a:r>
              <a:rPr lang="it-IT" sz="2400" dirty="0" smtClean="0">
                <a:latin typeface="Times New Roman" pitchFamily="18" charset="0"/>
                <a:cs typeface="Times New Roman" pitchFamily="18" charset="0"/>
              </a:rPr>
              <a:t>di vario </a:t>
            </a:r>
            <a:r>
              <a:rPr lang="it-IT" sz="2400" dirty="0">
                <a:latin typeface="Times New Roman" pitchFamily="18" charset="0"/>
                <a:cs typeface="Times New Roman" pitchFamily="18" charset="0"/>
              </a:rPr>
              <a:t>genere. Il primo di questi sistemi </a:t>
            </a:r>
            <a:r>
              <a:rPr lang="it-IT" sz="2400" dirty="0" err="1">
                <a:latin typeface="Times New Roman" pitchFamily="18" charset="0"/>
                <a:cs typeface="Times New Roman" pitchFamily="18" charset="0"/>
              </a:rPr>
              <a:t>Tmn</a:t>
            </a:r>
            <a:r>
              <a:rPr lang="it-IT" sz="2400" dirty="0">
                <a:latin typeface="Times New Roman" pitchFamily="18" charset="0"/>
                <a:cs typeface="Times New Roman" pitchFamily="18" charset="0"/>
              </a:rPr>
              <a:t> fisserà in ogni </a:t>
            </a:r>
            <a:r>
              <a:rPr lang="it-IT" sz="2400" dirty="0" smtClean="0">
                <a:latin typeface="Times New Roman" pitchFamily="18" charset="0"/>
                <a:cs typeface="Times New Roman" pitchFamily="18" charset="0"/>
              </a:rPr>
              <a:t>caso </a:t>
            </a:r>
            <a:r>
              <a:rPr lang="it-IT" sz="2400" b="1" dirty="0" smtClean="0">
                <a:solidFill>
                  <a:srgbClr val="FF0000"/>
                </a:solidFill>
                <a:latin typeface="Times New Roman" pitchFamily="18" charset="0"/>
                <a:cs typeface="Times New Roman" pitchFamily="18" charset="0"/>
              </a:rPr>
              <a:t>l'associazione </a:t>
            </a:r>
            <a:r>
              <a:rPr lang="it-IT" sz="2400" b="1" dirty="0">
                <a:solidFill>
                  <a:srgbClr val="FF0000"/>
                </a:solidFill>
                <a:latin typeface="Times New Roman" pitchFamily="18" charset="0"/>
                <a:cs typeface="Times New Roman" pitchFamily="18" charset="0"/>
              </a:rPr>
              <a:t>per simultaneità</a:t>
            </a:r>
            <a:r>
              <a:rPr lang="it-IT" sz="2400" dirty="0">
                <a:latin typeface="Times New Roman" pitchFamily="18" charset="0"/>
                <a:cs typeface="Times New Roman" pitchFamily="18" charset="0"/>
              </a:rPr>
              <a:t> mentre nei sistemi </a:t>
            </a:r>
            <a:r>
              <a:rPr lang="it-IT" sz="2400" dirty="0" smtClean="0">
                <a:latin typeface="Times New Roman" pitchFamily="18" charset="0"/>
                <a:cs typeface="Times New Roman" pitchFamily="18" charset="0"/>
              </a:rPr>
              <a:t>più </a:t>
            </a:r>
            <a:r>
              <a:rPr lang="it-IT" sz="2400" dirty="0">
                <a:latin typeface="Times New Roman" pitchFamily="18" charset="0"/>
                <a:cs typeface="Times New Roman" pitchFamily="18" charset="0"/>
              </a:rPr>
              <a:t>lontani </a:t>
            </a:r>
            <a:r>
              <a:rPr lang="it-IT" sz="2400" dirty="0" smtClean="0">
                <a:latin typeface="Times New Roman" pitchFamily="18" charset="0"/>
                <a:cs typeface="Times New Roman" pitchFamily="18" charset="0"/>
              </a:rPr>
              <a:t>lo stesso </a:t>
            </a:r>
            <a:r>
              <a:rPr lang="it-IT" sz="2400" dirty="0">
                <a:latin typeface="Times New Roman" pitchFamily="18" charset="0"/>
                <a:cs typeface="Times New Roman" pitchFamily="18" charset="0"/>
              </a:rPr>
              <a:t>materiale di eccitamento verrà ordinato </a:t>
            </a:r>
            <a:r>
              <a:rPr lang="it-IT" sz="2400" b="1" dirty="0">
                <a:solidFill>
                  <a:srgbClr val="FF0000"/>
                </a:solidFill>
                <a:latin typeface="Times New Roman" pitchFamily="18" charset="0"/>
                <a:cs typeface="Times New Roman" pitchFamily="18" charset="0"/>
              </a:rPr>
              <a:t>secondo altri </a:t>
            </a:r>
            <a:r>
              <a:rPr lang="it-IT" sz="2400" b="1" dirty="0" smtClean="0">
                <a:solidFill>
                  <a:srgbClr val="FF0000"/>
                </a:solidFill>
                <a:latin typeface="Times New Roman" pitchFamily="18" charset="0"/>
                <a:cs typeface="Times New Roman" pitchFamily="18" charset="0"/>
              </a:rPr>
              <a:t>tipi di </a:t>
            </a:r>
            <a:r>
              <a:rPr lang="it-IT" sz="2400" b="1" dirty="0">
                <a:solidFill>
                  <a:srgbClr val="FF0000"/>
                </a:solidFill>
                <a:latin typeface="Times New Roman" pitchFamily="18" charset="0"/>
                <a:cs typeface="Times New Roman" pitchFamily="18" charset="0"/>
              </a:rPr>
              <a:t>coincidenza</a:t>
            </a:r>
            <a:r>
              <a:rPr lang="it-IT" sz="2400" dirty="0">
                <a:latin typeface="Times New Roman" pitchFamily="18" charset="0"/>
                <a:cs typeface="Times New Roman" pitchFamily="18" charset="0"/>
              </a:rPr>
              <a:t>, in modo che, attraverso questi successivi sistemi</a:t>
            </a:r>
            <a:r>
              <a:rPr lang="it-IT" sz="2400" dirty="0" smtClean="0">
                <a:latin typeface="Times New Roman" pitchFamily="18" charset="0"/>
                <a:cs typeface="Times New Roman" pitchFamily="18" charset="0"/>
              </a:rPr>
              <a:t>, siano </a:t>
            </a:r>
            <a:r>
              <a:rPr lang="it-IT" sz="2400" dirty="0">
                <a:latin typeface="Times New Roman" pitchFamily="18" charset="0"/>
                <a:cs typeface="Times New Roman" pitchFamily="18" charset="0"/>
              </a:rPr>
              <a:t>rappresentate per esempio relazioni di affinità e altre. </a:t>
            </a:r>
            <a:r>
              <a:rPr lang="it-IT" sz="2400" dirty="0" smtClean="0">
                <a:latin typeface="Times New Roman" pitchFamily="18" charset="0"/>
                <a:cs typeface="Times New Roman" pitchFamily="18" charset="0"/>
              </a:rPr>
              <a:t>Naturalmente</a:t>
            </a:r>
            <a:r>
              <a:rPr lang="it-IT" sz="2400" dirty="0">
                <a:latin typeface="Times New Roman" pitchFamily="18" charset="0"/>
                <a:cs typeface="Times New Roman" pitchFamily="18" charset="0"/>
              </a:rPr>
              <a:t>, sarebbe vano tentare di rendere a parole il </a:t>
            </a:r>
            <a:r>
              <a:rPr lang="it-IT" sz="2400" dirty="0" smtClean="0">
                <a:latin typeface="Times New Roman" pitchFamily="18" charset="0"/>
                <a:cs typeface="Times New Roman" pitchFamily="18" charset="0"/>
              </a:rPr>
              <a:t>significato psichico </a:t>
            </a:r>
            <a:r>
              <a:rPr lang="it-IT" sz="2400" dirty="0">
                <a:latin typeface="Times New Roman" pitchFamily="18" charset="0"/>
                <a:cs typeface="Times New Roman" pitchFamily="18" charset="0"/>
              </a:rPr>
              <a:t>di tale sistema. </a:t>
            </a:r>
            <a:r>
              <a:rPr lang="it-IT" sz="2400" b="1" dirty="0">
                <a:solidFill>
                  <a:srgbClr val="FF0000"/>
                </a:solidFill>
                <a:latin typeface="Times New Roman" pitchFamily="18" charset="0"/>
                <a:cs typeface="Times New Roman" pitchFamily="18" charset="0"/>
              </a:rPr>
              <a:t>La sua caratteristica consisterebbe </a:t>
            </a:r>
            <a:r>
              <a:rPr lang="it-IT" sz="2400" b="1" dirty="0" smtClean="0">
                <a:solidFill>
                  <a:srgbClr val="FF0000"/>
                </a:solidFill>
                <a:latin typeface="Times New Roman" pitchFamily="18" charset="0"/>
                <a:cs typeface="Times New Roman" pitchFamily="18" charset="0"/>
              </a:rPr>
              <a:t>nell'intimità </a:t>
            </a:r>
            <a:r>
              <a:rPr lang="it-IT" sz="2400" b="1" dirty="0">
                <a:solidFill>
                  <a:srgbClr val="FF0000"/>
                </a:solidFill>
                <a:latin typeface="Times New Roman" pitchFamily="18" charset="0"/>
                <a:cs typeface="Times New Roman" pitchFamily="18" charset="0"/>
              </a:rPr>
              <a:t>dei suoi rapporti con elementi della materia prima </a:t>
            </a:r>
            <a:r>
              <a:rPr lang="it-IT" sz="2400" b="1" dirty="0" smtClean="0">
                <a:solidFill>
                  <a:srgbClr val="FF0000"/>
                </a:solidFill>
                <a:latin typeface="Times New Roman" pitchFamily="18" charset="0"/>
                <a:cs typeface="Times New Roman" pitchFamily="18" charset="0"/>
              </a:rPr>
              <a:t>del ricordo</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vale a </a:t>
            </a:r>
            <a:r>
              <a:rPr lang="it-IT" sz="2400" dirty="0">
                <a:latin typeface="Times New Roman" pitchFamily="18" charset="0"/>
                <a:cs typeface="Times New Roman" pitchFamily="18" charset="0"/>
              </a:rPr>
              <a:t>dire - volendo accennare a una teoria che </a:t>
            </a:r>
            <a:r>
              <a:rPr lang="it-IT" sz="2400" dirty="0" smtClean="0">
                <a:latin typeface="Times New Roman" pitchFamily="18" charset="0"/>
                <a:cs typeface="Times New Roman" pitchFamily="18" charset="0"/>
              </a:rPr>
              <a:t>penetra più </a:t>
            </a:r>
            <a:r>
              <a:rPr lang="it-IT" sz="2400" dirty="0">
                <a:latin typeface="Times New Roman" pitchFamily="18" charset="0"/>
                <a:cs typeface="Times New Roman" pitchFamily="18" charset="0"/>
              </a:rPr>
              <a:t>a fondo </a:t>
            </a:r>
            <a:r>
              <a:rPr lang="it-IT" sz="2400" dirty="0" smtClean="0">
                <a:latin typeface="Times New Roman" pitchFamily="18" charset="0"/>
                <a:cs typeface="Times New Roman" pitchFamily="18" charset="0"/>
              </a:rPr>
              <a:t>nell'argomento </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nelle </a:t>
            </a:r>
            <a:r>
              <a:rPr lang="it-IT" sz="2400" dirty="0">
                <a:latin typeface="Times New Roman" pitchFamily="18" charset="0"/>
                <a:cs typeface="Times New Roman" pitchFamily="18" charset="0"/>
              </a:rPr>
              <a:t>differenze graduali </a:t>
            </a:r>
            <a:r>
              <a:rPr lang="it-IT" sz="2400" dirty="0" smtClean="0">
                <a:latin typeface="Times New Roman" pitchFamily="18" charset="0"/>
                <a:cs typeface="Times New Roman" pitchFamily="18" charset="0"/>
              </a:rPr>
              <a:t>della resistenza </a:t>
            </a:r>
            <a:r>
              <a:rPr lang="it-IT" sz="2400" dirty="0">
                <a:latin typeface="Times New Roman" pitchFamily="18" charset="0"/>
                <a:cs typeface="Times New Roman" pitchFamily="18" charset="0"/>
              </a:rPr>
              <a:t>di conduzione verso questi elementi</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a:p>
            <a:endParaRPr lang="it-IT" sz="2400" dirty="0">
              <a:latin typeface="Times New Roman" pitchFamily="18" charset="0"/>
              <a:cs typeface="Times New Roman" pitchFamily="18" charset="0"/>
            </a:endParaRPr>
          </a:p>
        </p:txBody>
      </p:sp>
      <p:sp>
        <p:nvSpPr>
          <p:cNvPr id="3" name="Freccia a destra 2"/>
          <p:cNvSpPr/>
          <p:nvPr/>
        </p:nvSpPr>
        <p:spPr>
          <a:xfrm>
            <a:off x="8314369" y="6399488"/>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155872" y="32776"/>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1637328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p:cNvSpPr/>
          <p:nvPr/>
        </p:nvSpPr>
        <p:spPr>
          <a:xfrm>
            <a:off x="8314369" y="6521364"/>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155872" y="32776"/>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CasellaDiTesto 3"/>
          <p:cNvSpPr txBox="1"/>
          <p:nvPr/>
        </p:nvSpPr>
        <p:spPr>
          <a:xfrm>
            <a:off x="143507" y="479727"/>
            <a:ext cx="8856983" cy="2354491"/>
          </a:xfrm>
          <a:prstGeom prst="rect">
            <a:avLst/>
          </a:prstGeom>
          <a:noFill/>
        </p:spPr>
        <p:txBody>
          <a:bodyPr wrap="square" rtlCol="0">
            <a:spAutoFit/>
          </a:bodyPr>
          <a:lstStyle/>
          <a:p>
            <a:pPr algn="just"/>
            <a:r>
              <a:rPr lang="it-IT" sz="2100" b="1" dirty="0" smtClean="0">
                <a:solidFill>
                  <a:srgbClr val="0000FF"/>
                </a:solidFill>
                <a:latin typeface="Times New Roman" pitchFamily="18" charset="0"/>
                <a:cs typeface="Times New Roman" pitchFamily="18" charset="0"/>
              </a:rPr>
              <a:t>«Andrebbe </a:t>
            </a:r>
            <a:r>
              <a:rPr lang="it-IT" sz="2100" b="1" dirty="0">
                <a:solidFill>
                  <a:srgbClr val="0000FF"/>
                </a:solidFill>
                <a:latin typeface="Times New Roman" pitchFamily="18" charset="0"/>
                <a:cs typeface="Times New Roman" pitchFamily="18" charset="0"/>
              </a:rPr>
              <a:t>qui inserita </a:t>
            </a:r>
            <a:r>
              <a:rPr lang="it-IT" sz="2100" b="1" dirty="0" smtClean="0">
                <a:solidFill>
                  <a:srgbClr val="0000FF"/>
                </a:solidFill>
                <a:latin typeface="Times New Roman" pitchFamily="18" charset="0"/>
                <a:cs typeface="Times New Roman" pitchFamily="18" charset="0"/>
              </a:rPr>
              <a:t>un’osservazione </a:t>
            </a:r>
            <a:r>
              <a:rPr lang="it-IT" sz="2100" dirty="0">
                <a:latin typeface="Times New Roman" pitchFamily="18" charset="0"/>
                <a:cs typeface="Times New Roman" pitchFamily="18" charset="0"/>
              </a:rPr>
              <a:t>di indole generale, </a:t>
            </a:r>
            <a:r>
              <a:rPr lang="it-IT" sz="2100" dirty="0" smtClean="0">
                <a:latin typeface="Times New Roman" pitchFamily="18" charset="0"/>
                <a:cs typeface="Times New Roman" pitchFamily="18" charset="0"/>
              </a:rPr>
              <a:t>che forse </a:t>
            </a:r>
            <a:r>
              <a:rPr lang="it-IT" sz="2100" dirty="0">
                <a:latin typeface="Times New Roman" pitchFamily="18" charset="0"/>
                <a:cs typeface="Times New Roman" pitchFamily="18" charset="0"/>
              </a:rPr>
              <a:t>richiama l'attenzione su un fatto importante. </a:t>
            </a:r>
            <a:r>
              <a:rPr lang="it-IT" sz="2100" dirty="0" smtClean="0">
                <a:latin typeface="Times New Roman" pitchFamily="18" charset="0"/>
                <a:cs typeface="Times New Roman" pitchFamily="18" charset="0"/>
              </a:rPr>
              <a:t>Il </a:t>
            </a:r>
            <a:r>
              <a:rPr lang="it-IT" sz="2100" dirty="0">
                <a:latin typeface="Times New Roman" pitchFamily="18" charset="0"/>
                <a:cs typeface="Times New Roman" pitchFamily="18" charset="0"/>
              </a:rPr>
              <a:t>sistema </a:t>
            </a:r>
            <a:r>
              <a:rPr lang="it-IT" sz="2100" dirty="0" smtClean="0">
                <a:latin typeface="Times New Roman" pitchFamily="18" charset="0"/>
                <a:cs typeface="Times New Roman" pitchFamily="18" charset="0"/>
              </a:rPr>
              <a:t>P non </a:t>
            </a:r>
            <a:r>
              <a:rPr lang="it-IT" sz="2100" dirty="0">
                <a:latin typeface="Times New Roman" pitchFamily="18" charset="0"/>
                <a:cs typeface="Times New Roman" pitchFamily="18" charset="0"/>
              </a:rPr>
              <a:t>ha facoltà di conservare mutamenti, non ha dunque </a:t>
            </a:r>
            <a:r>
              <a:rPr lang="it-IT" sz="2100" dirty="0" smtClean="0">
                <a:latin typeface="Times New Roman" pitchFamily="18" charset="0"/>
                <a:cs typeface="Times New Roman" pitchFamily="18" charset="0"/>
              </a:rPr>
              <a:t>memoria</a:t>
            </a:r>
            <a:r>
              <a:rPr lang="it-IT" sz="2100" dirty="0">
                <a:latin typeface="Times New Roman" pitchFamily="18" charset="0"/>
                <a:cs typeface="Times New Roman" pitchFamily="18" charset="0"/>
              </a:rPr>
              <a:t>: da ciò deriva tutta la varietà </a:t>
            </a:r>
            <a:r>
              <a:rPr lang="it-IT" sz="2100" dirty="0" smtClean="0">
                <a:latin typeface="Times New Roman" pitchFamily="18" charset="0"/>
                <a:cs typeface="Times New Roman" pitchFamily="18" charset="0"/>
              </a:rPr>
              <a:t>delle qualità sensoriali della nostra </a:t>
            </a:r>
            <a:r>
              <a:rPr lang="it-IT" sz="2100" dirty="0">
                <a:latin typeface="Times New Roman" pitchFamily="18" charset="0"/>
                <a:cs typeface="Times New Roman" pitchFamily="18" charset="0"/>
              </a:rPr>
              <a:t>coscienza. </a:t>
            </a:r>
            <a:r>
              <a:rPr lang="it-IT" sz="2100" dirty="0" smtClean="0">
                <a:latin typeface="Times New Roman" pitchFamily="18" charset="0"/>
                <a:cs typeface="Times New Roman" pitchFamily="18" charset="0"/>
              </a:rPr>
              <a:t>Viceversa </a:t>
            </a:r>
            <a:r>
              <a:rPr lang="it-IT" sz="2100" dirty="0">
                <a:latin typeface="Times New Roman" pitchFamily="18" charset="0"/>
                <a:cs typeface="Times New Roman" pitchFamily="18" charset="0"/>
              </a:rPr>
              <a:t>i nostri ricordi, non esclusi quelli </a:t>
            </a:r>
            <a:r>
              <a:rPr lang="it-IT" sz="2100" dirty="0" smtClean="0">
                <a:latin typeface="Times New Roman" pitchFamily="18" charset="0"/>
                <a:cs typeface="Times New Roman" pitchFamily="18" charset="0"/>
              </a:rPr>
              <a:t>più profondamente </a:t>
            </a:r>
            <a:r>
              <a:rPr lang="it-IT" sz="2100" dirty="0">
                <a:latin typeface="Times New Roman" pitchFamily="18" charset="0"/>
                <a:cs typeface="Times New Roman" pitchFamily="18" charset="0"/>
              </a:rPr>
              <a:t>impressi in noi, sono di per sé inconsci. </a:t>
            </a:r>
            <a:r>
              <a:rPr lang="it-IT" sz="2100" dirty="0" smtClean="0">
                <a:latin typeface="Times New Roman" pitchFamily="18" charset="0"/>
                <a:cs typeface="Times New Roman" pitchFamily="18" charset="0"/>
              </a:rPr>
              <a:t>Possono essere </a:t>
            </a:r>
            <a:r>
              <a:rPr lang="it-IT" sz="2100" dirty="0">
                <a:latin typeface="Times New Roman" pitchFamily="18" charset="0"/>
                <a:cs typeface="Times New Roman" pitchFamily="18" charset="0"/>
              </a:rPr>
              <a:t>resi coscienti, ma non </a:t>
            </a:r>
            <a:r>
              <a:rPr lang="it-IT" sz="2100" dirty="0" smtClean="0">
                <a:latin typeface="Times New Roman" pitchFamily="18" charset="0"/>
                <a:cs typeface="Times New Roman" pitchFamily="18" charset="0"/>
              </a:rPr>
              <a:t>v’è </a:t>
            </a:r>
            <a:r>
              <a:rPr lang="it-IT" sz="2100" dirty="0">
                <a:latin typeface="Times New Roman" pitchFamily="18" charset="0"/>
                <a:cs typeface="Times New Roman" pitchFamily="18" charset="0"/>
              </a:rPr>
              <a:t>dubbio che essi sviluppano </a:t>
            </a:r>
            <a:r>
              <a:rPr lang="it-IT" sz="2100" dirty="0" smtClean="0">
                <a:latin typeface="Times New Roman" pitchFamily="18" charset="0"/>
                <a:cs typeface="Times New Roman" pitchFamily="18" charset="0"/>
              </a:rPr>
              <a:t>tutti i </a:t>
            </a:r>
            <a:r>
              <a:rPr lang="it-IT" sz="2100" dirty="0">
                <a:latin typeface="Times New Roman" pitchFamily="18" charset="0"/>
                <a:cs typeface="Times New Roman" pitchFamily="18" charset="0"/>
              </a:rPr>
              <a:t>loro effetti nello stato inconscio. </a:t>
            </a:r>
          </a:p>
        </p:txBody>
      </p:sp>
      <p:sp>
        <p:nvSpPr>
          <p:cNvPr id="5" name="CasellaDiTesto 4"/>
          <p:cNvSpPr txBox="1"/>
          <p:nvPr/>
        </p:nvSpPr>
        <p:spPr>
          <a:xfrm>
            <a:off x="179509" y="5301208"/>
            <a:ext cx="8820981" cy="1477328"/>
          </a:xfrm>
          <a:prstGeom prst="rect">
            <a:avLst/>
          </a:prstGeom>
          <a:noFill/>
        </p:spPr>
        <p:txBody>
          <a:bodyPr wrap="square" rtlCol="0">
            <a:spAutoFit/>
          </a:bodyPr>
          <a:lstStyle/>
          <a:p>
            <a:pPr algn="just"/>
            <a:r>
              <a:rPr lang="it-IT" b="1" dirty="0" smtClean="0"/>
              <a:t>(I </a:t>
            </a:r>
            <a:r>
              <a:rPr lang="it-IT" dirty="0" smtClean="0"/>
              <a:t>)[</a:t>
            </a:r>
            <a:r>
              <a:rPr lang="it-IT" dirty="0"/>
              <a:t>Nota aggiunta nel </a:t>
            </a:r>
            <a:r>
              <a:rPr lang="it-IT" dirty="0" smtClean="0"/>
              <a:t>1925</a:t>
            </a:r>
            <a:r>
              <a:rPr lang="it-IT" dirty="0"/>
              <a:t>] </a:t>
            </a:r>
            <a:r>
              <a:rPr lang="it-IT" dirty="0" smtClean="0"/>
              <a:t>Più </a:t>
            </a:r>
            <a:r>
              <a:rPr lang="it-IT" dirty="0"/>
              <a:t>tardi ho pensato che </a:t>
            </a:r>
            <a:r>
              <a:rPr lang="it-IT" dirty="0" err="1"/>
              <a:t>Ia</a:t>
            </a:r>
            <a:r>
              <a:rPr lang="it-IT" dirty="0"/>
              <a:t> coscienza sorga </a:t>
            </a:r>
            <a:r>
              <a:rPr lang="it-IT" dirty="0" smtClean="0"/>
              <a:t>addirittura al </a:t>
            </a:r>
            <a:r>
              <a:rPr lang="it-IT" dirty="0"/>
              <a:t>posto della traccia mnestica; vedi </a:t>
            </a:r>
            <a:r>
              <a:rPr lang="it-IT" dirty="0" smtClean="0"/>
              <a:t>Nota sul ‘Notes magico’ </a:t>
            </a:r>
            <a:r>
              <a:rPr lang="it-IT" dirty="0"/>
              <a:t>(1924). </a:t>
            </a:r>
            <a:r>
              <a:rPr lang="it-IT" dirty="0" smtClean="0"/>
              <a:t>  (Vedi anche  </a:t>
            </a:r>
            <a:r>
              <a:rPr lang="it-IT" i="1" dirty="0"/>
              <a:t>A</a:t>
            </a:r>
            <a:r>
              <a:rPr lang="it-IT" i="1" dirty="0" smtClean="0"/>
              <a:t>l </a:t>
            </a:r>
            <a:r>
              <a:rPr lang="it-IT" i="1" dirty="0"/>
              <a:t>di là del-principio del piacere</a:t>
            </a:r>
            <a:r>
              <a:rPr lang="it-IT" dirty="0"/>
              <a:t> </a:t>
            </a:r>
            <a:r>
              <a:rPr lang="it-IT" dirty="0" smtClean="0"/>
              <a:t>(1920). </a:t>
            </a:r>
            <a:r>
              <a:rPr lang="it-IT" dirty="0"/>
              <a:t>Soprattutto </a:t>
            </a:r>
            <a:r>
              <a:rPr lang="it-IT" dirty="0" smtClean="0"/>
              <a:t>utili per chiarire questa discussione sulla memoria  </a:t>
            </a:r>
            <a:r>
              <a:rPr lang="it-IT" i="1" dirty="0" smtClean="0"/>
              <a:t>Il  progetto </a:t>
            </a:r>
            <a:r>
              <a:rPr lang="it-IT" i="1" dirty="0"/>
              <a:t>di una </a:t>
            </a:r>
            <a:r>
              <a:rPr lang="it-IT" i="1" dirty="0" smtClean="0"/>
              <a:t>psicologia </a:t>
            </a:r>
            <a:r>
              <a:rPr lang="it-IT" dirty="0" smtClean="0"/>
              <a:t>(1895), </a:t>
            </a:r>
            <a:r>
              <a:rPr lang="it-IT" dirty="0"/>
              <a:t>e </a:t>
            </a:r>
            <a:r>
              <a:rPr lang="it-IT" dirty="0" smtClean="0"/>
              <a:t>la lettera a </a:t>
            </a:r>
            <a:r>
              <a:rPr lang="it-IT" dirty="0" err="1" smtClean="0"/>
              <a:t>Fliess</a:t>
            </a:r>
            <a:r>
              <a:rPr lang="it-IT" dirty="0" smtClean="0"/>
              <a:t> </a:t>
            </a:r>
            <a:r>
              <a:rPr lang="it-IT" dirty="0"/>
              <a:t>del 6 dicembre 1896, che contiene </a:t>
            </a:r>
            <a:r>
              <a:rPr lang="it-IT" dirty="0" smtClean="0"/>
              <a:t>un abbozzo dello schema grafico e delle abbreviazioni qui usate)</a:t>
            </a:r>
            <a:endParaRPr lang="it-IT" dirty="0"/>
          </a:p>
        </p:txBody>
      </p:sp>
      <p:sp>
        <p:nvSpPr>
          <p:cNvPr id="6" name="CasellaDiTesto 5"/>
          <p:cNvSpPr txBox="1"/>
          <p:nvPr/>
        </p:nvSpPr>
        <p:spPr>
          <a:xfrm>
            <a:off x="143507" y="2708920"/>
            <a:ext cx="8856983" cy="2677656"/>
          </a:xfrm>
          <a:prstGeom prst="rect">
            <a:avLst/>
          </a:prstGeom>
          <a:noFill/>
        </p:spPr>
        <p:txBody>
          <a:bodyPr wrap="square" rtlCol="0">
            <a:spAutoFit/>
          </a:bodyPr>
          <a:lstStyle/>
          <a:p>
            <a:pPr algn="just"/>
            <a:r>
              <a:rPr lang="it-IT" sz="2100" b="1" dirty="0">
                <a:solidFill>
                  <a:srgbClr val="0000FF"/>
                </a:solidFill>
                <a:latin typeface="Times New Roman" pitchFamily="18" charset="0"/>
                <a:cs typeface="Times New Roman" pitchFamily="18" charset="0"/>
              </a:rPr>
              <a:t>Ciò che noi chiamiamo </a:t>
            </a:r>
            <a:r>
              <a:rPr lang="it-IT" sz="2100" dirty="0">
                <a:latin typeface="Times New Roman" pitchFamily="18" charset="0"/>
                <a:cs typeface="Times New Roman" pitchFamily="18" charset="0"/>
              </a:rPr>
              <a:t>il nostro carattere si basa certamente sulle tracce mnestiche delle nostre impressioni e in verità sono proprio le impressioni che hanno agito più intensamente su di noi, quelle della nostra prima giovinezza, che non diventano quasi mai coscienti. Se però i ricordi ridiventano coscienti, non mostrano alcuna qualità sensoriale, oppure assai esigua, rispetto alle percezioni. Se ora fosse possibile confermare che nei sistemi ψ  memoria e qualità si escludono  a vicenda, per la coscienza, si dischiuderebbero nuovi orizzonti all’indagine sulle condizioni dell'eccitamento neuronico.» (l)</a:t>
            </a:r>
          </a:p>
        </p:txBody>
      </p:sp>
    </p:spTree>
    <p:extLst>
      <p:ext uri="{BB962C8B-B14F-4D97-AF65-F5344CB8AC3E}">
        <p14:creationId xmlns:p14="http://schemas.microsoft.com/office/powerpoint/2010/main" val="223161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p:cNvSpPr/>
          <p:nvPr/>
        </p:nvSpPr>
        <p:spPr>
          <a:xfrm>
            <a:off x="8314369" y="6521364"/>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07504" y="492449"/>
            <a:ext cx="8908506" cy="6109365"/>
          </a:xfrm>
          <a:prstGeom prst="rect">
            <a:avLst/>
          </a:prstGeom>
          <a:noFill/>
        </p:spPr>
        <p:txBody>
          <a:bodyPr wrap="square" rtlCol="0">
            <a:spAutoFit/>
          </a:bodyPr>
          <a:lstStyle/>
          <a:p>
            <a:r>
              <a:rPr lang="it-IT" sz="2300" b="1" dirty="0" smtClean="0">
                <a:solidFill>
                  <a:srgbClr val="0000FF"/>
                </a:solidFill>
                <a:latin typeface="Times New Roman" pitchFamily="18" charset="0"/>
                <a:cs typeface="Times New Roman" pitchFamily="18" charset="0"/>
              </a:rPr>
              <a:t>«Nelle </a:t>
            </a:r>
            <a:r>
              <a:rPr lang="it-IT" sz="2300" b="1" dirty="0">
                <a:solidFill>
                  <a:srgbClr val="0000FF"/>
                </a:solidFill>
                <a:latin typeface="Times New Roman" pitchFamily="18" charset="0"/>
                <a:cs typeface="Times New Roman" pitchFamily="18" charset="0"/>
              </a:rPr>
              <a:t>ipotesi sinora fatte </a:t>
            </a:r>
            <a:r>
              <a:rPr lang="it-IT" sz="2300" dirty="0">
                <a:latin typeface="Times New Roman" pitchFamily="18" charset="0"/>
                <a:cs typeface="Times New Roman" pitchFamily="18" charset="0"/>
              </a:rPr>
              <a:t>sulla composizione </a:t>
            </a:r>
            <a:r>
              <a:rPr lang="it-IT" sz="2300" dirty="0" smtClean="0">
                <a:latin typeface="Times New Roman" pitchFamily="18" charset="0"/>
                <a:cs typeface="Times New Roman" pitchFamily="18" charset="0"/>
              </a:rPr>
              <a:t>dell’apparato psichico </a:t>
            </a:r>
            <a:r>
              <a:rPr lang="it-IT" sz="2300" dirty="0">
                <a:latin typeface="Times New Roman" pitchFamily="18" charset="0"/>
                <a:cs typeface="Times New Roman" pitchFamily="18" charset="0"/>
              </a:rPr>
              <a:t>all'estremità sensitiva, non s'è tenuto conto del </a:t>
            </a:r>
            <a:r>
              <a:rPr lang="it-IT" sz="2300" dirty="0" smtClean="0">
                <a:latin typeface="Times New Roman" pitchFamily="18" charset="0"/>
                <a:cs typeface="Times New Roman" pitchFamily="18" charset="0"/>
              </a:rPr>
              <a:t>sogno e delle spiegazioni </a:t>
            </a:r>
            <a:r>
              <a:rPr lang="it-IT" sz="2300" dirty="0">
                <a:latin typeface="Times New Roman" pitchFamily="18" charset="0"/>
                <a:cs typeface="Times New Roman" pitchFamily="18" charset="0"/>
              </a:rPr>
              <a:t>psicologiche che se ne possono trarre. </a:t>
            </a:r>
            <a:r>
              <a:rPr lang="it-IT" sz="2300" b="1" dirty="0">
                <a:solidFill>
                  <a:srgbClr val="FF0000"/>
                </a:solidFill>
                <a:latin typeface="Times New Roman" pitchFamily="18" charset="0"/>
                <a:cs typeface="Times New Roman" pitchFamily="18" charset="0"/>
              </a:rPr>
              <a:t>II </a:t>
            </a:r>
            <a:r>
              <a:rPr lang="it-IT" sz="2300" b="1" dirty="0" smtClean="0">
                <a:solidFill>
                  <a:srgbClr val="FF0000"/>
                </a:solidFill>
                <a:latin typeface="Times New Roman" pitchFamily="18" charset="0"/>
                <a:cs typeface="Times New Roman" pitchFamily="18" charset="0"/>
              </a:rPr>
              <a:t>sogno però </a:t>
            </a:r>
            <a:r>
              <a:rPr lang="it-IT" sz="2300" b="1" dirty="0">
                <a:solidFill>
                  <a:srgbClr val="FF0000"/>
                </a:solidFill>
                <a:latin typeface="Times New Roman" pitchFamily="18" charset="0"/>
                <a:cs typeface="Times New Roman" pitchFamily="18" charset="0"/>
              </a:rPr>
              <a:t>diventa fonte di conferma per la </a:t>
            </a:r>
            <a:r>
              <a:rPr lang="it-IT" sz="2300" b="1" dirty="0" smtClean="0">
                <a:solidFill>
                  <a:srgbClr val="FF0000"/>
                </a:solidFill>
                <a:latin typeface="Times New Roman" pitchFamily="18" charset="0"/>
                <a:cs typeface="Times New Roman" pitchFamily="18" charset="0"/>
              </a:rPr>
              <a:t>conoscenza </a:t>
            </a:r>
            <a:r>
              <a:rPr lang="it-IT" sz="2300" b="1" dirty="0">
                <a:solidFill>
                  <a:srgbClr val="FF0000"/>
                </a:solidFill>
                <a:latin typeface="Times New Roman" pitchFamily="18" charset="0"/>
                <a:cs typeface="Times New Roman" pitchFamily="18" charset="0"/>
              </a:rPr>
              <a:t>di un'altra </a:t>
            </a:r>
            <a:r>
              <a:rPr lang="it-IT" sz="2300" b="1" dirty="0" smtClean="0">
                <a:solidFill>
                  <a:srgbClr val="FF0000"/>
                </a:solidFill>
                <a:latin typeface="Times New Roman" pitchFamily="18" charset="0"/>
                <a:cs typeface="Times New Roman" pitchFamily="18" charset="0"/>
              </a:rPr>
              <a:t>parte dell'apparato</a:t>
            </a:r>
            <a:r>
              <a:rPr lang="it-IT" sz="2300" dirty="0">
                <a:latin typeface="Times New Roman" pitchFamily="18" charset="0"/>
                <a:cs typeface="Times New Roman" pitchFamily="18" charset="0"/>
              </a:rPr>
              <a:t>. </a:t>
            </a:r>
            <a:r>
              <a:rPr lang="it-IT" sz="2300" b="1" dirty="0">
                <a:solidFill>
                  <a:srgbClr val="0000FF"/>
                </a:solidFill>
                <a:latin typeface="Times New Roman" pitchFamily="18" charset="0"/>
                <a:cs typeface="Times New Roman" pitchFamily="18" charset="0"/>
              </a:rPr>
              <a:t>Abbiamo visto </a:t>
            </a:r>
            <a:r>
              <a:rPr lang="it-IT" sz="2300" dirty="0">
                <a:latin typeface="Times New Roman" pitchFamily="18" charset="0"/>
                <a:cs typeface="Times New Roman" pitchFamily="18" charset="0"/>
              </a:rPr>
              <a:t>che ci sarebbe diventato </a:t>
            </a:r>
            <a:r>
              <a:rPr lang="it-IT" sz="2300" dirty="0" smtClean="0">
                <a:latin typeface="Times New Roman" pitchFamily="18" charset="0"/>
                <a:cs typeface="Times New Roman" pitchFamily="18" charset="0"/>
              </a:rPr>
              <a:t>impossibile spiegare </a:t>
            </a:r>
            <a:r>
              <a:rPr lang="it-IT" sz="2300" dirty="0">
                <a:latin typeface="Times New Roman" pitchFamily="18" charset="0"/>
                <a:cs typeface="Times New Roman" pitchFamily="18" charset="0"/>
              </a:rPr>
              <a:t>la formazione del sogno senza rischiare l'ipotesi di </a:t>
            </a:r>
            <a:r>
              <a:rPr lang="it-IT" sz="2300" dirty="0" smtClean="0">
                <a:latin typeface="Times New Roman" pitchFamily="18" charset="0"/>
                <a:cs typeface="Times New Roman" pitchFamily="18" charset="0"/>
              </a:rPr>
              <a:t>due istanze </a:t>
            </a:r>
            <a:r>
              <a:rPr lang="it-IT" sz="2300" dirty="0">
                <a:latin typeface="Times New Roman" pitchFamily="18" charset="0"/>
                <a:cs typeface="Times New Roman" pitchFamily="18" charset="0"/>
              </a:rPr>
              <a:t>psichiche, una delle quali sottopone </a:t>
            </a:r>
            <a:r>
              <a:rPr lang="it-IT" sz="2300" dirty="0" smtClean="0">
                <a:latin typeface="Times New Roman" pitchFamily="18" charset="0"/>
                <a:cs typeface="Times New Roman" pitchFamily="18" charset="0"/>
              </a:rPr>
              <a:t>l'attività dell’altra a una </a:t>
            </a:r>
            <a:r>
              <a:rPr lang="it-IT" sz="2300" dirty="0">
                <a:latin typeface="Times New Roman" pitchFamily="18" charset="0"/>
                <a:cs typeface="Times New Roman" pitchFamily="18" charset="0"/>
              </a:rPr>
              <a:t>critica, dalla quale deriva l'esclusione dalla presa di coscienza</a:t>
            </a:r>
            <a:r>
              <a:rPr lang="it-IT" sz="2300" dirty="0" smtClean="0">
                <a:latin typeface="Times New Roman" pitchFamily="18" charset="0"/>
                <a:cs typeface="Times New Roman" pitchFamily="18" charset="0"/>
              </a:rPr>
              <a:t>. L'istanza </a:t>
            </a:r>
            <a:r>
              <a:rPr lang="it-IT" sz="2300" dirty="0">
                <a:latin typeface="Times New Roman" pitchFamily="18" charset="0"/>
                <a:cs typeface="Times New Roman" pitchFamily="18" charset="0"/>
              </a:rPr>
              <a:t>critica, </a:t>
            </a:r>
            <a:r>
              <a:rPr lang="it-IT" sz="2300" b="1" dirty="0">
                <a:solidFill>
                  <a:srgbClr val="0000FF"/>
                </a:solidFill>
                <a:latin typeface="Times New Roman" pitchFamily="18" charset="0"/>
                <a:cs typeface="Times New Roman" pitchFamily="18" charset="0"/>
              </a:rPr>
              <a:t>abbiamo concluso</a:t>
            </a:r>
            <a:r>
              <a:rPr lang="it-IT" sz="2300" dirty="0">
                <a:latin typeface="Times New Roman" pitchFamily="18" charset="0"/>
                <a:cs typeface="Times New Roman" pitchFamily="18" charset="0"/>
              </a:rPr>
              <a:t>, intrattiene rapporti </a:t>
            </a:r>
            <a:r>
              <a:rPr lang="it-IT" sz="2300" dirty="0" smtClean="0">
                <a:latin typeface="Times New Roman" pitchFamily="18" charset="0"/>
                <a:cs typeface="Times New Roman" pitchFamily="18" charset="0"/>
              </a:rPr>
              <a:t>più stretti </a:t>
            </a:r>
            <a:r>
              <a:rPr lang="it-IT" sz="2300" dirty="0">
                <a:latin typeface="Times New Roman" pitchFamily="18" charset="0"/>
                <a:cs typeface="Times New Roman" pitchFamily="18" charset="0"/>
              </a:rPr>
              <a:t>con la coscienza dell'istanza criticata. </a:t>
            </a:r>
            <a:r>
              <a:rPr lang="it-IT" sz="2300" dirty="0" smtClean="0">
                <a:latin typeface="Times New Roman" pitchFamily="18" charset="0"/>
                <a:cs typeface="Times New Roman" pitchFamily="18" charset="0"/>
              </a:rPr>
              <a:t>Sta fra </a:t>
            </a:r>
            <a:r>
              <a:rPr lang="it-IT" sz="2300" dirty="0">
                <a:latin typeface="Times New Roman" pitchFamily="18" charset="0"/>
                <a:cs typeface="Times New Roman" pitchFamily="18" charset="0"/>
              </a:rPr>
              <a:t>questa e</a:t>
            </a:r>
          </a:p>
          <a:p>
            <a:r>
              <a:rPr lang="it-IT" sz="2300" dirty="0">
                <a:latin typeface="Times New Roman" pitchFamily="18" charset="0"/>
                <a:cs typeface="Times New Roman" pitchFamily="18" charset="0"/>
              </a:rPr>
              <a:t>la coscienza come uno schermo. </a:t>
            </a:r>
            <a:r>
              <a:rPr lang="it-IT" sz="2300" b="1" dirty="0">
                <a:solidFill>
                  <a:srgbClr val="0000FF"/>
                </a:solidFill>
                <a:latin typeface="Times New Roman" pitchFamily="18" charset="0"/>
                <a:cs typeface="Times New Roman" pitchFamily="18" charset="0"/>
              </a:rPr>
              <a:t>Abbiamo inoltre scoperto </a:t>
            </a:r>
            <a:r>
              <a:rPr lang="it-IT" sz="2300" dirty="0" smtClean="0">
                <a:latin typeface="Times New Roman" pitchFamily="18" charset="0"/>
                <a:cs typeface="Times New Roman" pitchFamily="18" charset="0"/>
              </a:rPr>
              <a:t>qualche </a:t>
            </a:r>
            <a:r>
              <a:rPr lang="it-IT" sz="2300" dirty="0">
                <a:latin typeface="Times New Roman" pitchFamily="18" charset="0"/>
                <a:cs typeface="Times New Roman" pitchFamily="18" charset="0"/>
              </a:rPr>
              <a:t>punto d'appoggio per identificare </a:t>
            </a:r>
            <a:r>
              <a:rPr lang="it-IT" sz="2300" dirty="0" smtClean="0">
                <a:latin typeface="Times New Roman" pitchFamily="18" charset="0"/>
                <a:cs typeface="Times New Roman" pitchFamily="18" charset="0"/>
              </a:rPr>
              <a:t>l’istanza </a:t>
            </a:r>
            <a:r>
              <a:rPr lang="it-IT" sz="2300" dirty="0">
                <a:latin typeface="Times New Roman" pitchFamily="18" charset="0"/>
                <a:cs typeface="Times New Roman" pitchFamily="18" charset="0"/>
              </a:rPr>
              <a:t>critica con </a:t>
            </a:r>
            <a:r>
              <a:rPr lang="it-IT" sz="2300" dirty="0" smtClean="0">
                <a:latin typeface="Times New Roman" pitchFamily="18" charset="0"/>
                <a:cs typeface="Times New Roman" pitchFamily="18" charset="0"/>
              </a:rPr>
              <a:t>ciò che </a:t>
            </a:r>
            <a:r>
              <a:rPr lang="it-IT" sz="2300" dirty="0">
                <a:latin typeface="Times New Roman" pitchFamily="18" charset="0"/>
                <a:cs typeface="Times New Roman" pitchFamily="18" charset="0"/>
              </a:rPr>
              <a:t>guida la nostra vita vigile e decide delle nostre azioni coscienti</a:t>
            </a:r>
            <a:r>
              <a:rPr lang="it-IT" sz="2300" dirty="0" smtClean="0">
                <a:latin typeface="Times New Roman" pitchFamily="18" charset="0"/>
                <a:cs typeface="Times New Roman" pitchFamily="18" charset="0"/>
              </a:rPr>
              <a:t>, volontarie</a:t>
            </a:r>
            <a:r>
              <a:rPr lang="it-IT" sz="2300" dirty="0">
                <a:latin typeface="Times New Roman" pitchFamily="18" charset="0"/>
                <a:cs typeface="Times New Roman" pitchFamily="18" charset="0"/>
              </a:rPr>
              <a:t>. </a:t>
            </a:r>
            <a:r>
              <a:rPr lang="it-IT" sz="2300" b="1" dirty="0">
                <a:solidFill>
                  <a:srgbClr val="0000FF"/>
                </a:solidFill>
                <a:latin typeface="Times New Roman" pitchFamily="18" charset="0"/>
                <a:cs typeface="Times New Roman" pitchFamily="18" charset="0"/>
              </a:rPr>
              <a:t>Se </a:t>
            </a:r>
            <a:r>
              <a:rPr lang="it-IT" sz="2300" b="1" dirty="0" smtClean="0">
                <a:solidFill>
                  <a:srgbClr val="0000FF"/>
                </a:solidFill>
                <a:latin typeface="Times New Roman" pitchFamily="18" charset="0"/>
                <a:cs typeface="Times New Roman" pitchFamily="18" charset="0"/>
              </a:rPr>
              <a:t>ora, </a:t>
            </a:r>
            <a:r>
              <a:rPr lang="it-IT" sz="2300" b="1" dirty="0">
                <a:solidFill>
                  <a:srgbClr val="0000FF"/>
                </a:solidFill>
                <a:latin typeface="Times New Roman" pitchFamily="18" charset="0"/>
                <a:cs typeface="Times New Roman" pitchFamily="18" charset="0"/>
              </a:rPr>
              <a:t>secondo le nostre ipotesi</a:t>
            </a:r>
            <a:r>
              <a:rPr lang="it-IT" sz="2300" dirty="0">
                <a:latin typeface="Times New Roman" pitchFamily="18" charset="0"/>
                <a:cs typeface="Times New Roman" pitchFamily="18" charset="0"/>
              </a:rPr>
              <a:t>, sostituiamo </a:t>
            </a:r>
            <a:r>
              <a:rPr lang="it-IT" sz="2300" dirty="0" smtClean="0">
                <a:latin typeface="Times New Roman" pitchFamily="18" charset="0"/>
                <a:cs typeface="Times New Roman" pitchFamily="18" charset="0"/>
              </a:rPr>
              <a:t>queste istanze </a:t>
            </a:r>
            <a:r>
              <a:rPr lang="it-IT" sz="2300" dirty="0">
                <a:latin typeface="Times New Roman" pitchFamily="18" charset="0"/>
                <a:cs typeface="Times New Roman" pitchFamily="18" charset="0"/>
              </a:rPr>
              <a:t>con sistemi, il sistema critico viene spostato, per la </a:t>
            </a:r>
            <a:r>
              <a:rPr lang="it-IT" sz="2300" dirty="0" smtClean="0">
                <a:latin typeface="Times New Roman" pitchFamily="18" charset="0"/>
                <a:cs typeface="Times New Roman" pitchFamily="18" charset="0"/>
              </a:rPr>
              <a:t>ragione esposta </a:t>
            </a:r>
            <a:r>
              <a:rPr lang="it-IT" sz="2300" dirty="0">
                <a:latin typeface="Times New Roman" pitchFamily="18" charset="0"/>
                <a:cs typeface="Times New Roman" pitchFamily="18" charset="0"/>
              </a:rPr>
              <a:t>immediatamente sopra, verso </a:t>
            </a:r>
            <a:r>
              <a:rPr lang="it-IT" sz="2300" dirty="0" smtClean="0">
                <a:latin typeface="Times New Roman" pitchFamily="18" charset="0"/>
                <a:cs typeface="Times New Roman" pitchFamily="18" charset="0"/>
              </a:rPr>
              <a:t>l’estremità </a:t>
            </a:r>
            <a:r>
              <a:rPr lang="it-IT" sz="2300" dirty="0">
                <a:latin typeface="Times New Roman" pitchFamily="18" charset="0"/>
                <a:cs typeface="Times New Roman" pitchFamily="18" charset="0"/>
              </a:rPr>
              <a:t>motoria. </a:t>
            </a:r>
            <a:r>
              <a:rPr lang="it-IT" sz="2300" b="1" dirty="0">
                <a:solidFill>
                  <a:srgbClr val="0000FF"/>
                </a:solidFill>
                <a:latin typeface="Times New Roman" pitchFamily="18" charset="0"/>
                <a:cs typeface="Times New Roman" pitchFamily="18" charset="0"/>
              </a:rPr>
              <a:t>A </a:t>
            </a:r>
            <a:r>
              <a:rPr lang="it-IT" sz="2300" b="1" dirty="0" smtClean="0">
                <a:solidFill>
                  <a:srgbClr val="0000FF"/>
                </a:solidFill>
                <a:latin typeface="Times New Roman" pitchFamily="18" charset="0"/>
                <a:cs typeface="Times New Roman" pitchFamily="18" charset="0"/>
              </a:rPr>
              <a:t>questo punto</a:t>
            </a:r>
            <a:r>
              <a:rPr lang="it-IT" sz="2300" dirty="0">
                <a:latin typeface="Times New Roman" pitchFamily="18" charset="0"/>
                <a:cs typeface="Times New Roman" pitchFamily="18" charset="0"/>
              </a:rPr>
              <a:t>, registriamo nel nostro schema i due sistemi ed </a:t>
            </a:r>
            <a:r>
              <a:rPr lang="it-IT" sz="2300" dirty="0" smtClean="0">
                <a:latin typeface="Times New Roman" pitchFamily="18" charset="0"/>
                <a:cs typeface="Times New Roman" pitchFamily="18" charset="0"/>
              </a:rPr>
              <a:t>esprimiamo nel </a:t>
            </a:r>
            <a:r>
              <a:rPr lang="it-IT" sz="2300" dirty="0">
                <a:latin typeface="Times New Roman" pitchFamily="18" charset="0"/>
                <a:cs typeface="Times New Roman" pitchFamily="18" charset="0"/>
              </a:rPr>
              <a:t>nome a essi conferito il loro rapporto con la coscienza:</a:t>
            </a:r>
          </a:p>
        </p:txBody>
      </p:sp>
      <p:sp>
        <p:nvSpPr>
          <p:cNvPr id="4" name="CasellaDiTesto 3"/>
          <p:cNvSpPr txBox="1"/>
          <p:nvPr/>
        </p:nvSpPr>
        <p:spPr>
          <a:xfrm>
            <a:off x="1155872" y="32776"/>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30477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p:cNvSpPr/>
          <p:nvPr/>
        </p:nvSpPr>
        <p:spPr>
          <a:xfrm>
            <a:off x="8314369" y="6521364"/>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Users\Sandro\Pictures\MP Navigator EX\2013_03_30\IMG_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17" y="404664"/>
            <a:ext cx="5311015"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155872" y="-27384"/>
            <a:ext cx="6832255" cy="461665"/>
          </a:xfrm>
          <a:prstGeom prst="rect">
            <a:avLst/>
          </a:prstGeom>
          <a:noFill/>
        </p:spPr>
        <p:txBody>
          <a:bodyPr wrap="none" rtlCol="0">
            <a:spAutoFit/>
          </a:bodyPr>
          <a:lstStyle/>
          <a:p>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a:t>
            </a:r>
            <a:endPar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CasellaDiTesto 2"/>
          <p:cNvSpPr txBox="1"/>
          <p:nvPr/>
        </p:nvSpPr>
        <p:spPr>
          <a:xfrm>
            <a:off x="5424442" y="256580"/>
            <a:ext cx="3600399" cy="2308324"/>
          </a:xfrm>
          <a:prstGeom prst="rect">
            <a:avLst/>
          </a:prstGeom>
          <a:noFill/>
        </p:spPr>
        <p:txBody>
          <a:bodyPr wrap="square" rtlCol="0">
            <a:spAutoFit/>
          </a:bodyPr>
          <a:lstStyle/>
          <a:p>
            <a:pPr algn="just"/>
            <a:r>
              <a:rPr lang="it-IT" sz="2400" b="1" dirty="0" smtClean="0">
                <a:solidFill>
                  <a:srgbClr val="FF0000"/>
                </a:solidFill>
                <a:latin typeface="Times New Roman" pitchFamily="18" charset="0"/>
                <a:cs typeface="Times New Roman" pitchFamily="18" charset="0"/>
              </a:rPr>
              <a:t>«Chiamiamo </a:t>
            </a:r>
            <a:r>
              <a:rPr lang="it-IT" sz="2400" b="1" dirty="0">
                <a:solidFill>
                  <a:srgbClr val="FF0000"/>
                </a:solidFill>
                <a:latin typeface="Times New Roman" pitchFamily="18" charset="0"/>
                <a:cs typeface="Times New Roman" pitchFamily="18" charset="0"/>
              </a:rPr>
              <a:t>preconscio </a:t>
            </a:r>
            <a:r>
              <a:rPr lang="it-IT" sz="2400" dirty="0">
                <a:latin typeface="Times New Roman" pitchFamily="18" charset="0"/>
                <a:cs typeface="Times New Roman" pitchFamily="18" charset="0"/>
              </a:rPr>
              <a:t>l'ultimo dei sistemi disposti </a:t>
            </a:r>
            <a:r>
              <a:rPr lang="it-IT" sz="2400" dirty="0" smtClean="0">
                <a:latin typeface="Times New Roman" pitchFamily="18" charset="0"/>
                <a:cs typeface="Times New Roman" pitchFamily="18" charset="0"/>
              </a:rPr>
              <a:t>all'estremità motoria</a:t>
            </a:r>
            <a:r>
              <a:rPr lang="it-IT" sz="2400" dirty="0">
                <a:latin typeface="Times New Roman" pitchFamily="18" charset="0"/>
                <a:cs typeface="Times New Roman" pitchFamily="18" charset="0"/>
              </a:rPr>
              <a:t>, per indicare che i processi di eccitamento che vi si </a:t>
            </a:r>
            <a:r>
              <a:rPr lang="it-IT" sz="2400" dirty="0" smtClean="0">
                <a:latin typeface="Times New Roman" pitchFamily="18" charset="0"/>
                <a:cs typeface="Times New Roman" pitchFamily="18" charset="0"/>
              </a:rPr>
              <a:t>svolgono possono giungere</a:t>
            </a:r>
            <a:endParaRPr lang="it-IT" sz="2400" dirty="0">
              <a:latin typeface="Times New Roman" pitchFamily="18" charset="0"/>
              <a:cs typeface="Times New Roman" pitchFamily="18" charset="0"/>
            </a:endParaRPr>
          </a:p>
        </p:txBody>
      </p:sp>
      <p:sp>
        <p:nvSpPr>
          <p:cNvPr id="5" name="CasellaDiTesto 4"/>
          <p:cNvSpPr txBox="1"/>
          <p:nvPr/>
        </p:nvSpPr>
        <p:spPr>
          <a:xfrm>
            <a:off x="153387" y="2420888"/>
            <a:ext cx="8915977" cy="3046988"/>
          </a:xfrm>
          <a:prstGeom prst="rect">
            <a:avLst/>
          </a:prstGeom>
          <a:noFill/>
        </p:spPr>
        <p:txBody>
          <a:bodyPr wrap="square" rtlCol="0">
            <a:spAutoFit/>
          </a:bodyPr>
          <a:lstStyle/>
          <a:p>
            <a:pPr algn="just"/>
            <a:r>
              <a:rPr lang="it-IT" sz="2400" dirty="0">
                <a:latin typeface="Times New Roman" pitchFamily="18" charset="0"/>
                <a:cs typeface="Times New Roman" pitchFamily="18" charset="0"/>
              </a:rPr>
              <a:t>alla coscienza senza ulteriore impedimento</a:t>
            </a:r>
            <a:r>
              <a:rPr lang="it-IT" sz="2400" dirty="0" smtClean="0">
                <a:latin typeface="Times New Roman" pitchFamily="18" charset="0"/>
                <a:cs typeface="Times New Roman" pitchFamily="18" charset="0"/>
              </a:rPr>
              <a:t>, purché </a:t>
            </a:r>
            <a:r>
              <a:rPr lang="it-IT" sz="2400" dirty="0">
                <a:latin typeface="Times New Roman" pitchFamily="18" charset="0"/>
                <a:cs typeface="Times New Roman" pitchFamily="18" charset="0"/>
              </a:rPr>
              <a:t>siano osservate certe condizioni, come per esempio il </a:t>
            </a:r>
            <a:r>
              <a:rPr lang="it-IT" sz="2400" dirty="0" smtClean="0">
                <a:latin typeface="Times New Roman" pitchFamily="18" charset="0"/>
                <a:cs typeface="Times New Roman" pitchFamily="18" charset="0"/>
              </a:rPr>
              <a:t>raggiungimento </a:t>
            </a:r>
            <a:r>
              <a:rPr lang="it-IT" sz="2400" dirty="0">
                <a:latin typeface="Times New Roman" pitchFamily="18" charset="0"/>
                <a:cs typeface="Times New Roman" pitchFamily="18" charset="0"/>
              </a:rPr>
              <a:t>di una determinata intensità, una </a:t>
            </a:r>
            <a:r>
              <a:rPr lang="it-IT" sz="2400" dirty="0" smtClean="0">
                <a:latin typeface="Times New Roman" pitchFamily="18" charset="0"/>
                <a:cs typeface="Times New Roman" pitchFamily="18" charset="0"/>
              </a:rPr>
              <a:t>determinata distribuzione </a:t>
            </a:r>
            <a:r>
              <a:rPr lang="it-IT" sz="2400" dirty="0">
                <a:latin typeface="Times New Roman" pitchFamily="18" charset="0"/>
                <a:cs typeface="Times New Roman" pitchFamily="18" charset="0"/>
              </a:rPr>
              <a:t>della funzione definibile come attenzione e cosi via. </a:t>
            </a:r>
            <a:r>
              <a:rPr lang="it-IT" sz="2400" dirty="0" smtClean="0">
                <a:latin typeface="Times New Roman" pitchFamily="18" charset="0"/>
                <a:cs typeface="Times New Roman" pitchFamily="18" charset="0"/>
              </a:rPr>
              <a:t>Nello stesso </a:t>
            </a:r>
            <a:r>
              <a:rPr lang="it-IT" sz="2400" dirty="0">
                <a:latin typeface="Times New Roman" pitchFamily="18" charset="0"/>
                <a:cs typeface="Times New Roman" pitchFamily="18" charset="0"/>
              </a:rPr>
              <a:t>tempo, in esso sono racchiuse le chiavi della motilità </a:t>
            </a:r>
            <a:r>
              <a:rPr lang="it-IT" sz="2400" dirty="0" smtClean="0">
                <a:latin typeface="Times New Roman" pitchFamily="18" charset="0"/>
                <a:cs typeface="Times New Roman" pitchFamily="18" charset="0"/>
              </a:rPr>
              <a:t>volontaria</a:t>
            </a:r>
            <a:r>
              <a:rPr lang="it-IT" sz="2400" dirty="0">
                <a:latin typeface="Times New Roman" pitchFamily="18" charset="0"/>
                <a:cs typeface="Times New Roman" pitchFamily="18" charset="0"/>
              </a:rPr>
              <a:t>. </a:t>
            </a:r>
            <a:r>
              <a:rPr lang="it-IT" sz="2400" b="1" dirty="0" smtClean="0">
                <a:solidFill>
                  <a:srgbClr val="FF0000"/>
                </a:solidFill>
                <a:latin typeface="Times New Roman" pitchFamily="18" charset="0"/>
                <a:cs typeface="Times New Roman" pitchFamily="18" charset="0"/>
              </a:rPr>
              <a:t>Chiamiamo </a:t>
            </a:r>
            <a:r>
              <a:rPr lang="it-IT" sz="2400" b="1" dirty="0">
                <a:solidFill>
                  <a:srgbClr val="FF0000"/>
                </a:solidFill>
                <a:latin typeface="Times New Roman" pitchFamily="18" charset="0"/>
                <a:cs typeface="Times New Roman" pitchFamily="18" charset="0"/>
              </a:rPr>
              <a:t>inconscio </a:t>
            </a:r>
            <a:r>
              <a:rPr lang="it-IT" sz="2400" dirty="0">
                <a:latin typeface="Times New Roman" pitchFamily="18" charset="0"/>
                <a:cs typeface="Times New Roman" pitchFamily="18" charset="0"/>
              </a:rPr>
              <a:t>il sistema posto dietro questo, </a:t>
            </a:r>
            <a:r>
              <a:rPr lang="it-IT" sz="2400" dirty="0" smtClean="0">
                <a:latin typeface="Times New Roman" pitchFamily="18" charset="0"/>
                <a:cs typeface="Times New Roman" pitchFamily="18" charset="0"/>
              </a:rPr>
              <a:t>perché non </a:t>
            </a:r>
            <a:r>
              <a:rPr lang="it-IT" sz="2400" dirty="0">
                <a:latin typeface="Times New Roman" pitchFamily="18" charset="0"/>
                <a:cs typeface="Times New Roman" pitchFamily="18" charset="0"/>
              </a:rPr>
              <a:t>ha accesso alla coscienza se non </a:t>
            </a:r>
            <a:r>
              <a:rPr lang="it-IT" sz="2400" dirty="0" smtClean="0">
                <a:latin typeface="Times New Roman" pitchFamily="18" charset="0"/>
                <a:cs typeface="Times New Roman" pitchFamily="18" charset="0"/>
              </a:rPr>
              <a:t>attraverso </a:t>
            </a:r>
            <a:r>
              <a:rPr lang="it-IT" sz="2400" dirty="0">
                <a:latin typeface="Times New Roman" pitchFamily="18" charset="0"/>
                <a:cs typeface="Times New Roman" pitchFamily="18" charset="0"/>
              </a:rPr>
              <a:t>il preconscio; </a:t>
            </a:r>
            <a:r>
              <a:rPr lang="it-IT" sz="2400" dirty="0" smtClean="0">
                <a:latin typeface="Times New Roman" pitchFamily="18" charset="0"/>
                <a:cs typeface="Times New Roman" pitchFamily="18" charset="0"/>
              </a:rPr>
              <a:t>nel passaggio il </a:t>
            </a:r>
            <a:r>
              <a:rPr lang="it-IT" sz="2400" dirty="0">
                <a:latin typeface="Times New Roman" pitchFamily="18" charset="0"/>
                <a:cs typeface="Times New Roman" pitchFamily="18" charset="0"/>
              </a:rPr>
              <a:t>suo processo di eccitamento deve accettare </a:t>
            </a:r>
            <a:r>
              <a:rPr lang="it-IT" sz="2400" dirty="0" smtClean="0">
                <a:latin typeface="Times New Roman" pitchFamily="18" charset="0"/>
                <a:cs typeface="Times New Roman" pitchFamily="18" charset="0"/>
              </a:rPr>
              <a:t>determinate modificazioni</a:t>
            </a:r>
            <a:r>
              <a:rPr lang="it-IT" sz="2400" b="1" dirty="0" smtClean="0">
                <a:latin typeface="Times New Roman" pitchFamily="18" charset="0"/>
                <a:cs typeface="Times New Roman" pitchFamily="18" charset="0"/>
              </a:rPr>
              <a:t>.» (1)</a:t>
            </a:r>
            <a:endParaRPr lang="it-IT" sz="2400" b="1" dirty="0">
              <a:latin typeface="Times New Roman" pitchFamily="18" charset="0"/>
              <a:cs typeface="Times New Roman" pitchFamily="18" charset="0"/>
            </a:endParaRPr>
          </a:p>
        </p:txBody>
      </p:sp>
      <p:sp>
        <p:nvSpPr>
          <p:cNvPr id="6" name="CasellaDiTesto 5"/>
          <p:cNvSpPr txBox="1"/>
          <p:nvPr/>
        </p:nvSpPr>
        <p:spPr>
          <a:xfrm>
            <a:off x="120516" y="5301208"/>
            <a:ext cx="8904325" cy="1477328"/>
          </a:xfrm>
          <a:prstGeom prst="rect">
            <a:avLst/>
          </a:prstGeom>
          <a:noFill/>
        </p:spPr>
        <p:txBody>
          <a:bodyPr wrap="square" rtlCol="0">
            <a:spAutoFit/>
          </a:bodyPr>
          <a:lstStyle/>
          <a:p>
            <a:pPr algn="just"/>
            <a:r>
              <a:rPr lang="it-IT" b="1" dirty="0" smtClean="0"/>
              <a:t>(I)</a:t>
            </a:r>
            <a:r>
              <a:rPr lang="it-IT" dirty="0" smtClean="0"/>
              <a:t> </a:t>
            </a:r>
            <a:r>
              <a:rPr lang="it-IT" dirty="0"/>
              <a:t>[Nota aggiunta nel </a:t>
            </a:r>
            <a:r>
              <a:rPr lang="it-IT" dirty="0" smtClean="0"/>
              <a:t>1919] </a:t>
            </a:r>
            <a:r>
              <a:rPr lang="it-IT" dirty="0"/>
              <a:t>Lo sviluppo ulteriore di questo schema lineare </a:t>
            </a:r>
            <a:r>
              <a:rPr lang="it-IT" dirty="0" smtClean="0"/>
              <a:t>dovrà tener </a:t>
            </a:r>
            <a:r>
              <a:rPr lang="it-IT" dirty="0"/>
              <a:t>conto della congettura secondo cui al sistema che </a:t>
            </a:r>
            <a:r>
              <a:rPr lang="it-IT" dirty="0" smtClean="0"/>
              <a:t>segue </a:t>
            </a:r>
            <a:r>
              <a:rPr lang="it-IT" dirty="0"/>
              <a:t>il preconscio va </a:t>
            </a:r>
            <a:r>
              <a:rPr lang="it-IT" dirty="0" smtClean="0"/>
              <a:t>attribuita la </a:t>
            </a:r>
            <a:r>
              <a:rPr lang="it-IT" dirty="0"/>
              <a:t>coscienza, vale a dire </a:t>
            </a:r>
            <a:r>
              <a:rPr lang="it-IT" dirty="0" smtClean="0"/>
              <a:t>P=C </a:t>
            </a:r>
            <a:r>
              <a:rPr lang="it-IT" dirty="0"/>
              <a:t>(coscienza). </a:t>
            </a:r>
            <a:r>
              <a:rPr lang="it-IT" dirty="0" smtClean="0"/>
              <a:t>(Per un’ampia </a:t>
            </a:r>
            <a:r>
              <a:rPr lang="it-IT" dirty="0"/>
              <a:t>discussione di </a:t>
            </a:r>
            <a:r>
              <a:rPr lang="it-IT" dirty="0" smtClean="0"/>
              <a:t>questi argomenti</a:t>
            </a:r>
            <a:r>
              <a:rPr lang="it-IT" dirty="0"/>
              <a:t>, vedi </a:t>
            </a:r>
            <a:r>
              <a:rPr lang="it-IT" i="1" dirty="0"/>
              <a:t>Supplemento metapsicologico </a:t>
            </a:r>
            <a:r>
              <a:rPr lang="it-IT" i="1" dirty="0" smtClean="0"/>
              <a:t>alla </a:t>
            </a:r>
            <a:r>
              <a:rPr lang="it-IT" i="1" dirty="0"/>
              <a:t>teoria dei </a:t>
            </a:r>
            <a:r>
              <a:rPr lang="it-IT" i="1" dirty="0" smtClean="0"/>
              <a:t>sogno</a:t>
            </a:r>
            <a:r>
              <a:rPr lang="it-IT" dirty="0" smtClean="0"/>
              <a:t> (1915</a:t>
            </a:r>
            <a:r>
              <a:rPr lang="it-IT" dirty="0"/>
              <a:t>). </a:t>
            </a:r>
            <a:r>
              <a:rPr lang="it-IT" dirty="0" smtClean="0"/>
              <a:t>Per </a:t>
            </a:r>
            <a:r>
              <a:rPr lang="it-IT" dirty="0"/>
              <a:t>i </a:t>
            </a:r>
            <a:r>
              <a:rPr lang="it-IT" dirty="0" smtClean="0"/>
              <a:t>posteriori ‘schemi grafici’, </a:t>
            </a:r>
            <a:r>
              <a:rPr lang="it-IT" dirty="0"/>
              <a:t>dell'attività </a:t>
            </a:r>
            <a:r>
              <a:rPr lang="it-IT" dirty="0" smtClean="0"/>
              <a:t>mentale</a:t>
            </a:r>
            <a:r>
              <a:rPr lang="it-IT" dirty="0"/>
              <a:t>, </a:t>
            </a:r>
            <a:r>
              <a:rPr lang="it-IT" i="1" dirty="0"/>
              <a:t>vedi </a:t>
            </a:r>
            <a:r>
              <a:rPr lang="it-IT" i="1" dirty="0" smtClean="0"/>
              <a:t>L’Io </a:t>
            </a:r>
            <a:r>
              <a:rPr lang="it-IT" i="1" dirty="0"/>
              <a:t>e </a:t>
            </a:r>
            <a:r>
              <a:rPr lang="it-IT" i="1" dirty="0" smtClean="0"/>
              <a:t>L’,Es </a:t>
            </a:r>
            <a:r>
              <a:rPr lang="it-IT" dirty="0" smtClean="0"/>
              <a:t>(1912), e </a:t>
            </a:r>
            <a:r>
              <a:rPr lang="it-IT" i="1" dirty="0" smtClean="0"/>
              <a:t>Introduzione  alla psicoanalisi </a:t>
            </a:r>
            <a:r>
              <a:rPr lang="it-IT" dirty="0" smtClean="0"/>
              <a:t>(nuove  </a:t>
            </a:r>
            <a:r>
              <a:rPr lang="it-IT" dirty="0"/>
              <a:t>lezioni</a:t>
            </a:r>
            <a:r>
              <a:rPr lang="it-IT" dirty="0" smtClean="0"/>
              <a:t>) (1932)</a:t>
            </a:r>
            <a:endParaRPr lang="it-IT" dirty="0"/>
          </a:p>
        </p:txBody>
      </p:sp>
    </p:spTree>
    <p:extLst>
      <p:ext uri="{BB962C8B-B14F-4D97-AF65-F5344CB8AC3E}">
        <p14:creationId xmlns:p14="http://schemas.microsoft.com/office/powerpoint/2010/main" val="99314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p:cNvSpPr/>
          <p:nvPr/>
        </p:nvSpPr>
        <p:spPr>
          <a:xfrm>
            <a:off x="8314369" y="6521364"/>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384"/>
            <a:ext cx="69500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07504" y="404664"/>
            <a:ext cx="8928992" cy="3416320"/>
          </a:xfrm>
          <a:prstGeom prst="rect">
            <a:avLst/>
          </a:prstGeom>
          <a:noFill/>
        </p:spPr>
        <p:txBody>
          <a:bodyPr wrap="square" rtlCol="0">
            <a:spAutoFit/>
          </a:bodyPr>
          <a:lstStyle/>
          <a:p>
            <a:pPr algn="just"/>
            <a:r>
              <a:rPr lang="it-IT" sz="2400" dirty="0" smtClean="0">
                <a:latin typeface="Times New Roman" pitchFamily="18" charset="0"/>
                <a:cs typeface="Times New Roman" pitchFamily="18" charset="0"/>
              </a:rPr>
              <a:t>«</a:t>
            </a:r>
            <a:r>
              <a:rPr lang="it-IT" sz="2400" b="1" dirty="0" smtClean="0">
                <a:solidFill>
                  <a:srgbClr val="0000FF"/>
                </a:solidFill>
                <a:latin typeface="Times New Roman" pitchFamily="18" charset="0"/>
                <a:cs typeface="Times New Roman" pitchFamily="18" charset="0"/>
              </a:rPr>
              <a:t>L'esperienza </a:t>
            </a:r>
            <a:r>
              <a:rPr lang="it-IT" sz="2400" b="1" dirty="0">
                <a:solidFill>
                  <a:srgbClr val="0000FF"/>
                </a:solidFill>
                <a:latin typeface="Times New Roman" pitchFamily="18" charset="0"/>
                <a:cs typeface="Times New Roman" pitchFamily="18" charset="0"/>
              </a:rPr>
              <a:t>ci insegna </a:t>
            </a:r>
            <a:r>
              <a:rPr lang="it-IT" sz="2400" dirty="0">
                <a:latin typeface="Times New Roman" pitchFamily="18" charset="0"/>
                <a:cs typeface="Times New Roman" pitchFamily="18" charset="0"/>
              </a:rPr>
              <a:t>che di giorno questa via, che attraverso </a:t>
            </a:r>
            <a:r>
              <a:rPr lang="it-IT" sz="2400" dirty="0" smtClean="0">
                <a:latin typeface="Times New Roman" pitchFamily="18" charset="0"/>
                <a:cs typeface="Times New Roman" pitchFamily="18" charset="0"/>
              </a:rPr>
              <a:t>il preconscio </a:t>
            </a:r>
            <a:r>
              <a:rPr lang="it-IT" sz="2400" dirty="0">
                <a:latin typeface="Times New Roman" pitchFamily="18" charset="0"/>
                <a:cs typeface="Times New Roman" pitchFamily="18" charset="0"/>
              </a:rPr>
              <a:t>porta alla coscienza, è sbarrata ai pensieri del sogno </a:t>
            </a:r>
            <a:r>
              <a:rPr lang="it-IT" sz="2400" dirty="0" smtClean="0">
                <a:latin typeface="Times New Roman" pitchFamily="18" charset="0"/>
                <a:cs typeface="Times New Roman" pitchFamily="18" charset="0"/>
              </a:rPr>
              <a:t>dalla censura </a:t>
            </a:r>
            <a:r>
              <a:rPr lang="it-IT" sz="2400" dirty="0">
                <a:latin typeface="Times New Roman" pitchFamily="18" charset="0"/>
                <a:cs typeface="Times New Roman" pitchFamily="18" charset="0"/>
              </a:rPr>
              <a:t>di resistenza. Di notte, essi si procurano l'accesso alla </a:t>
            </a:r>
            <a:r>
              <a:rPr lang="it-IT" sz="2400" dirty="0" smtClean="0">
                <a:latin typeface="Times New Roman" pitchFamily="18" charset="0"/>
                <a:cs typeface="Times New Roman" pitchFamily="18" charset="0"/>
              </a:rPr>
              <a:t>coscienza</a:t>
            </a:r>
            <a:r>
              <a:rPr lang="it-IT" sz="2400" dirty="0">
                <a:latin typeface="Times New Roman" pitchFamily="18" charset="0"/>
                <a:cs typeface="Times New Roman" pitchFamily="18" charset="0"/>
              </a:rPr>
              <a:t>, ma ecco allora il problema: per quale via e in </a:t>
            </a:r>
            <a:r>
              <a:rPr lang="it-IT" sz="2400" dirty="0" smtClean="0">
                <a:latin typeface="Times New Roman" pitchFamily="18" charset="0"/>
                <a:cs typeface="Times New Roman" pitchFamily="18" charset="0"/>
              </a:rPr>
              <a:t>virtù di quale </a:t>
            </a:r>
            <a:r>
              <a:rPr lang="it-IT" sz="2400" dirty="0">
                <a:latin typeface="Times New Roman" pitchFamily="18" charset="0"/>
                <a:cs typeface="Times New Roman" pitchFamily="18" charset="0"/>
              </a:rPr>
              <a:t>mutamento? </a:t>
            </a:r>
            <a:r>
              <a:rPr lang="it-IT" sz="2400" dirty="0" smtClean="0">
                <a:latin typeface="Times New Roman" pitchFamily="18" charset="0"/>
                <a:cs typeface="Times New Roman" pitchFamily="18" charset="0"/>
              </a:rPr>
              <a:t>Se </a:t>
            </a:r>
            <a:r>
              <a:rPr lang="it-IT" sz="2400" dirty="0">
                <a:latin typeface="Times New Roman" pitchFamily="18" charset="0"/>
                <a:cs typeface="Times New Roman" pitchFamily="18" charset="0"/>
              </a:rPr>
              <a:t>ciò </a:t>
            </a:r>
            <a:r>
              <a:rPr lang="it-IT" sz="2400" dirty="0" smtClean="0">
                <a:latin typeface="Times New Roman" pitchFamily="18" charset="0"/>
                <a:cs typeface="Times New Roman" pitchFamily="18" charset="0"/>
              </a:rPr>
              <a:t>avvenisse </a:t>
            </a:r>
            <a:r>
              <a:rPr lang="it-IT" sz="2400" dirty="0">
                <a:latin typeface="Times New Roman" pitchFamily="18" charset="0"/>
                <a:cs typeface="Times New Roman" pitchFamily="18" charset="0"/>
              </a:rPr>
              <a:t>perché di notte la </a:t>
            </a:r>
            <a:r>
              <a:rPr lang="it-IT" sz="2400" dirty="0" smtClean="0">
                <a:latin typeface="Times New Roman" pitchFamily="18" charset="0"/>
                <a:cs typeface="Times New Roman" pitchFamily="18" charset="0"/>
              </a:rPr>
              <a:t>resistenza che </a:t>
            </a:r>
            <a:r>
              <a:rPr lang="it-IT" sz="2400" dirty="0">
                <a:latin typeface="Times New Roman" pitchFamily="18" charset="0"/>
                <a:cs typeface="Times New Roman" pitchFamily="18" charset="0"/>
              </a:rPr>
              <a:t>veglia al limite tra inconscio e preconscio </a:t>
            </a:r>
            <a:r>
              <a:rPr lang="it-IT" sz="2400" dirty="0" smtClean="0">
                <a:latin typeface="Times New Roman" pitchFamily="18" charset="0"/>
                <a:cs typeface="Times New Roman" pitchFamily="18" charset="0"/>
              </a:rPr>
              <a:t>diminuisce dovremmo </a:t>
            </a:r>
            <a:r>
              <a:rPr lang="it-IT" sz="2400" dirty="0">
                <a:latin typeface="Times New Roman" pitchFamily="18" charset="0"/>
                <a:cs typeface="Times New Roman" pitchFamily="18" charset="0"/>
              </a:rPr>
              <a:t>ottenere dei sogni costituiti dal materiale delle nostre </a:t>
            </a:r>
            <a:r>
              <a:rPr lang="it-IT" sz="2400" dirty="0" smtClean="0">
                <a:latin typeface="Times New Roman" pitchFamily="18" charset="0"/>
                <a:cs typeface="Times New Roman" pitchFamily="18" charset="0"/>
              </a:rPr>
              <a:t>rappresentazioni</a:t>
            </a:r>
            <a:r>
              <a:rPr lang="it-IT" sz="2400" dirty="0">
                <a:latin typeface="Times New Roman" pitchFamily="18" charset="0"/>
                <a:cs typeface="Times New Roman" pitchFamily="18" charset="0"/>
              </a:rPr>
              <a:t>, sogni che non manifesterebbero il </a:t>
            </a:r>
            <a:r>
              <a:rPr lang="it-IT" sz="2400" b="1" dirty="0">
                <a:solidFill>
                  <a:srgbClr val="FF0000"/>
                </a:solidFill>
                <a:latin typeface="Times New Roman" pitchFamily="18" charset="0"/>
                <a:cs typeface="Times New Roman" pitchFamily="18" charset="0"/>
              </a:rPr>
              <a:t>carattere </a:t>
            </a:r>
            <a:r>
              <a:rPr lang="it-IT" sz="2400" b="1" dirty="0" smtClean="0">
                <a:solidFill>
                  <a:srgbClr val="FF0000"/>
                </a:solidFill>
                <a:latin typeface="Times New Roman" pitchFamily="18" charset="0"/>
                <a:cs typeface="Times New Roman" pitchFamily="18" charset="0"/>
              </a:rPr>
              <a:t>allucinatorio</a:t>
            </a:r>
            <a:r>
              <a:rPr lang="it-IT" sz="2400" dirty="0" smtClean="0">
                <a:latin typeface="Times New Roman" pitchFamily="18" charset="0"/>
                <a:cs typeface="Times New Roman" pitchFamily="18" charset="0"/>
              </a:rPr>
              <a:t>, attualmente </a:t>
            </a:r>
            <a:r>
              <a:rPr lang="it-IT" sz="2400" dirty="0">
                <a:latin typeface="Times New Roman" pitchFamily="18" charset="0"/>
                <a:cs typeface="Times New Roman" pitchFamily="18" charset="0"/>
              </a:rPr>
              <a:t>al centro del nostro interesse</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sp>
        <p:nvSpPr>
          <p:cNvPr id="5" name="CasellaDiTesto 4"/>
          <p:cNvSpPr txBox="1"/>
          <p:nvPr/>
        </p:nvSpPr>
        <p:spPr>
          <a:xfrm>
            <a:off x="107504" y="3701931"/>
            <a:ext cx="8856984" cy="2677656"/>
          </a:xfrm>
          <a:prstGeom prst="rect">
            <a:avLst/>
          </a:prstGeom>
          <a:noFill/>
        </p:spPr>
        <p:txBody>
          <a:bodyPr wrap="square" rtlCol="0">
            <a:spAutoFit/>
          </a:bodyPr>
          <a:lstStyle/>
          <a:p>
            <a:pPr algn="just"/>
            <a:r>
              <a:rPr lang="it-IT" sz="2400" dirty="0" smtClean="0">
                <a:latin typeface="Times New Roman" pitchFamily="18" charset="0"/>
                <a:cs typeface="Times New Roman" pitchFamily="18" charset="0"/>
              </a:rPr>
              <a:t>«</a:t>
            </a:r>
            <a:r>
              <a:rPr lang="it-IT" sz="2400" b="1" dirty="0" smtClean="0">
                <a:solidFill>
                  <a:srgbClr val="0000FF"/>
                </a:solidFill>
                <a:latin typeface="Times New Roman" pitchFamily="18" charset="0"/>
                <a:cs typeface="Times New Roman" pitchFamily="18" charset="0"/>
              </a:rPr>
              <a:t>Ciò </a:t>
            </a:r>
            <a:r>
              <a:rPr lang="it-IT" sz="2400" b="1" dirty="0">
                <a:solidFill>
                  <a:srgbClr val="0000FF"/>
                </a:solidFill>
                <a:latin typeface="Times New Roman" pitchFamily="18" charset="0"/>
                <a:cs typeface="Times New Roman" pitchFamily="18" charset="0"/>
              </a:rPr>
              <a:t>che si verifica nel sogno allucinatorio</a:t>
            </a:r>
            <a:r>
              <a:rPr lang="it-IT" sz="2400" dirty="0">
                <a:latin typeface="Times New Roman" pitchFamily="18" charset="0"/>
                <a:cs typeface="Times New Roman" pitchFamily="18" charset="0"/>
              </a:rPr>
              <a:t>, non può </a:t>
            </a:r>
            <a:r>
              <a:rPr lang="it-IT" sz="2400" dirty="0" smtClean="0">
                <a:latin typeface="Times New Roman" pitchFamily="18" charset="0"/>
                <a:cs typeface="Times New Roman" pitchFamily="18" charset="0"/>
              </a:rPr>
              <a:t>descriversi che </a:t>
            </a:r>
            <a:r>
              <a:rPr lang="it-IT" sz="2400" dirty="0">
                <a:latin typeface="Times New Roman" pitchFamily="18" charset="0"/>
                <a:cs typeface="Times New Roman" pitchFamily="18" charset="0"/>
              </a:rPr>
              <a:t>dicendo: </a:t>
            </a:r>
            <a:r>
              <a:rPr lang="it-IT" sz="2400" b="1" dirty="0">
                <a:solidFill>
                  <a:srgbClr val="FF0000"/>
                </a:solidFill>
                <a:latin typeface="Times New Roman" pitchFamily="18" charset="0"/>
                <a:cs typeface="Times New Roman" pitchFamily="18" charset="0"/>
              </a:rPr>
              <a:t>l'eccitamento prende una via retrograda</a:t>
            </a:r>
            <a:r>
              <a:rPr lang="it-IT" sz="2400" dirty="0">
                <a:latin typeface="Times New Roman" pitchFamily="18" charset="0"/>
                <a:cs typeface="Times New Roman" pitchFamily="18" charset="0"/>
              </a:rPr>
              <a:t>. Anziché </a:t>
            </a:r>
            <a:r>
              <a:rPr lang="it-IT" sz="2400" dirty="0" smtClean="0">
                <a:latin typeface="Times New Roman" pitchFamily="18" charset="0"/>
                <a:cs typeface="Times New Roman" pitchFamily="18" charset="0"/>
              </a:rPr>
              <a:t>trasmettersi </a:t>
            </a:r>
            <a:r>
              <a:rPr lang="it-IT" sz="2400" dirty="0">
                <a:latin typeface="Times New Roman" pitchFamily="18" charset="0"/>
                <a:cs typeface="Times New Roman" pitchFamily="18" charset="0"/>
              </a:rPr>
              <a:t>verso l'estremità motoria dell'apparato, si trasmette </a:t>
            </a:r>
            <a:r>
              <a:rPr lang="it-IT" sz="2400" dirty="0" smtClean="0">
                <a:latin typeface="Times New Roman" pitchFamily="18" charset="0"/>
                <a:cs typeface="Times New Roman" pitchFamily="18" charset="0"/>
              </a:rPr>
              <a:t>verso l'estremità </a:t>
            </a:r>
            <a:r>
              <a:rPr lang="it-IT" sz="2400" dirty="0">
                <a:latin typeface="Times New Roman" pitchFamily="18" charset="0"/>
                <a:cs typeface="Times New Roman" pitchFamily="18" charset="0"/>
              </a:rPr>
              <a:t>sensitiva e giunge infine al sistema percettivo. se </a:t>
            </a:r>
            <a:r>
              <a:rPr lang="it-IT" sz="2400" dirty="0" smtClean="0">
                <a:latin typeface="Times New Roman" pitchFamily="18" charset="0"/>
                <a:cs typeface="Times New Roman" pitchFamily="18" charset="0"/>
              </a:rPr>
              <a:t>chiamiamo </a:t>
            </a:r>
            <a:r>
              <a:rPr lang="it-IT" sz="2400" b="1" dirty="0">
                <a:solidFill>
                  <a:srgbClr val="FF0000"/>
                </a:solidFill>
                <a:latin typeface="Times New Roman" pitchFamily="18" charset="0"/>
                <a:cs typeface="Times New Roman" pitchFamily="18" charset="0"/>
              </a:rPr>
              <a:t>progressiva</a:t>
            </a:r>
            <a:r>
              <a:rPr lang="it-IT" sz="2400" dirty="0">
                <a:latin typeface="Times New Roman" pitchFamily="18" charset="0"/>
                <a:cs typeface="Times New Roman" pitchFamily="18" charset="0"/>
              </a:rPr>
              <a:t> la direzione nella quale il </a:t>
            </a:r>
            <a:r>
              <a:rPr lang="it-IT" sz="2400" dirty="0" smtClean="0">
                <a:latin typeface="Times New Roman" pitchFamily="18" charset="0"/>
                <a:cs typeface="Times New Roman" pitchFamily="18" charset="0"/>
              </a:rPr>
              <a:t>processo </a:t>
            </a:r>
            <a:r>
              <a:rPr lang="it-IT" sz="2400" dirty="0">
                <a:latin typeface="Times New Roman" pitchFamily="18" charset="0"/>
                <a:cs typeface="Times New Roman" pitchFamily="18" charset="0"/>
              </a:rPr>
              <a:t>psichico </a:t>
            </a:r>
            <a:r>
              <a:rPr lang="it-IT" sz="2400" dirty="0" smtClean="0">
                <a:latin typeface="Times New Roman" pitchFamily="18" charset="0"/>
                <a:cs typeface="Times New Roman" pitchFamily="18" charset="0"/>
              </a:rPr>
              <a:t>procede </a:t>
            </a:r>
            <a:r>
              <a:rPr lang="it-IT" sz="2400" dirty="0">
                <a:latin typeface="Times New Roman" pitchFamily="18" charset="0"/>
                <a:cs typeface="Times New Roman" pitchFamily="18" charset="0"/>
              </a:rPr>
              <a:t>dall'inconscio, durante la veglia, </a:t>
            </a:r>
            <a:r>
              <a:rPr lang="it-IT" sz="2400" dirty="0" smtClean="0">
                <a:latin typeface="Times New Roman" pitchFamily="18" charset="0"/>
                <a:cs typeface="Times New Roman" pitchFamily="18" charset="0"/>
              </a:rPr>
              <a:t>possiamo </a:t>
            </a:r>
            <a:r>
              <a:rPr lang="it-IT" sz="2400" dirty="0">
                <a:latin typeface="Times New Roman" pitchFamily="18" charset="0"/>
                <a:cs typeface="Times New Roman" pitchFamily="18" charset="0"/>
              </a:rPr>
              <a:t>dire del </a:t>
            </a:r>
            <a:r>
              <a:rPr lang="it-IT" sz="2400" dirty="0" smtClean="0">
                <a:latin typeface="Times New Roman" pitchFamily="18" charset="0"/>
                <a:cs typeface="Times New Roman" pitchFamily="18" charset="0"/>
              </a:rPr>
              <a:t>sogno che esso </a:t>
            </a:r>
            <a:r>
              <a:rPr lang="it-IT" sz="2400" dirty="0">
                <a:latin typeface="Times New Roman" pitchFamily="18" charset="0"/>
                <a:cs typeface="Times New Roman" pitchFamily="18" charset="0"/>
              </a:rPr>
              <a:t>ha un </a:t>
            </a:r>
            <a:r>
              <a:rPr lang="it-IT" sz="2400" b="1" dirty="0">
                <a:solidFill>
                  <a:srgbClr val="FF0000"/>
                </a:solidFill>
                <a:latin typeface="Times New Roman" pitchFamily="18" charset="0"/>
                <a:cs typeface="Times New Roman" pitchFamily="18" charset="0"/>
              </a:rPr>
              <a:t>carattere regressivo</a:t>
            </a:r>
            <a:r>
              <a:rPr lang="it-IT" sz="2400" dirty="0" smtClean="0">
                <a:latin typeface="Times New Roman" pitchFamily="18" charset="0"/>
                <a:cs typeface="Times New Roman" pitchFamily="18" charset="0"/>
              </a:rPr>
              <a:t>.» </a:t>
            </a:r>
            <a:endParaRPr lang="it-IT" sz="2400" dirty="0">
              <a:latin typeface="Times New Roman" pitchFamily="18" charset="0"/>
              <a:cs typeface="Times New Roman" pitchFamily="18" charset="0"/>
            </a:endParaRPr>
          </a:p>
        </p:txBody>
      </p:sp>
      <p:pic>
        <p:nvPicPr>
          <p:cNvPr id="1027"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075" y="6005133"/>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18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p:cNvSpPr/>
          <p:nvPr/>
        </p:nvSpPr>
        <p:spPr>
          <a:xfrm>
            <a:off x="8314369" y="6521364"/>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425"/>
            <a:ext cx="69500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98165" y="332656"/>
            <a:ext cx="8784976" cy="2569934"/>
          </a:xfrm>
          <a:prstGeom prst="rect">
            <a:avLst/>
          </a:prstGeom>
          <a:noFill/>
        </p:spPr>
        <p:txBody>
          <a:bodyPr wrap="square" rtlCol="0">
            <a:spAutoFit/>
          </a:bodyPr>
          <a:lstStyle/>
          <a:p>
            <a:pPr algn="just"/>
            <a:r>
              <a:rPr lang="it-IT" sz="2300" b="1" dirty="0">
                <a:solidFill>
                  <a:srgbClr val="FF0000"/>
                </a:solidFill>
                <a:latin typeface="Times New Roman" pitchFamily="18" charset="0"/>
                <a:cs typeface="Times New Roman" pitchFamily="18" charset="0"/>
              </a:rPr>
              <a:t>Questa regressione è quindi sicuramente una delle </a:t>
            </a:r>
            <a:r>
              <a:rPr lang="it-IT" sz="2300" b="1" dirty="0" smtClean="0">
                <a:solidFill>
                  <a:srgbClr val="FF0000"/>
                </a:solidFill>
                <a:latin typeface="Times New Roman" pitchFamily="18" charset="0"/>
                <a:cs typeface="Times New Roman" pitchFamily="18" charset="0"/>
              </a:rPr>
              <a:t>più </a:t>
            </a:r>
            <a:r>
              <a:rPr lang="it-IT" sz="2300" b="1" dirty="0">
                <a:solidFill>
                  <a:srgbClr val="FF0000"/>
                </a:solidFill>
                <a:latin typeface="Times New Roman" pitchFamily="18" charset="0"/>
                <a:cs typeface="Times New Roman" pitchFamily="18" charset="0"/>
              </a:rPr>
              <a:t>rilevanti</a:t>
            </a:r>
          </a:p>
          <a:p>
            <a:pPr algn="just"/>
            <a:r>
              <a:rPr lang="it-IT" sz="2300" b="1" dirty="0">
                <a:solidFill>
                  <a:srgbClr val="FF0000"/>
                </a:solidFill>
                <a:latin typeface="Times New Roman" pitchFamily="18" charset="0"/>
                <a:cs typeface="Times New Roman" pitchFamily="18" charset="0"/>
              </a:rPr>
              <a:t>peculiarità psicologiche del processo onirico, ma non dobbiamo </a:t>
            </a:r>
            <a:r>
              <a:rPr lang="it-IT" sz="2300" b="1" dirty="0" smtClean="0">
                <a:solidFill>
                  <a:srgbClr val="FF0000"/>
                </a:solidFill>
                <a:latin typeface="Times New Roman" pitchFamily="18" charset="0"/>
                <a:cs typeface="Times New Roman" pitchFamily="18" charset="0"/>
              </a:rPr>
              <a:t>dimenticare </a:t>
            </a:r>
            <a:r>
              <a:rPr lang="it-IT" sz="2300" b="1" dirty="0">
                <a:solidFill>
                  <a:srgbClr val="FF0000"/>
                </a:solidFill>
                <a:latin typeface="Times New Roman" pitchFamily="18" charset="0"/>
                <a:cs typeface="Times New Roman" pitchFamily="18" charset="0"/>
              </a:rPr>
              <a:t>che essa non appartiene unicamente al sogno. Anche </a:t>
            </a:r>
            <a:r>
              <a:rPr lang="it-IT" sz="2300" b="1" dirty="0" smtClean="0">
                <a:solidFill>
                  <a:srgbClr val="FF0000"/>
                </a:solidFill>
                <a:latin typeface="Times New Roman" pitchFamily="18" charset="0"/>
                <a:cs typeface="Times New Roman" pitchFamily="18" charset="0"/>
              </a:rPr>
              <a:t>il ricordo </a:t>
            </a:r>
            <a:r>
              <a:rPr lang="it-IT" sz="2300" b="1" dirty="0">
                <a:solidFill>
                  <a:srgbClr val="FF0000"/>
                </a:solidFill>
                <a:latin typeface="Times New Roman" pitchFamily="18" charset="0"/>
                <a:cs typeface="Times New Roman" pitchFamily="18" charset="0"/>
              </a:rPr>
              <a:t>intenzionale e altri processi parziali del nostro pensiero </a:t>
            </a:r>
            <a:r>
              <a:rPr lang="it-IT" sz="2300" b="1" dirty="0" smtClean="0">
                <a:solidFill>
                  <a:srgbClr val="FF0000"/>
                </a:solidFill>
                <a:latin typeface="Times New Roman" pitchFamily="18" charset="0"/>
                <a:cs typeface="Times New Roman" pitchFamily="18" charset="0"/>
              </a:rPr>
              <a:t>normale </a:t>
            </a:r>
            <a:r>
              <a:rPr lang="it-IT" sz="2300" b="1" dirty="0">
                <a:solidFill>
                  <a:srgbClr val="FF0000"/>
                </a:solidFill>
                <a:latin typeface="Times New Roman" pitchFamily="18" charset="0"/>
                <a:cs typeface="Times New Roman" pitchFamily="18" charset="0"/>
              </a:rPr>
              <a:t>corrispondono nell'apparato psichico al regredire di </a:t>
            </a:r>
            <a:r>
              <a:rPr lang="it-IT" sz="2300" b="1" dirty="0" smtClean="0">
                <a:solidFill>
                  <a:srgbClr val="FF0000"/>
                </a:solidFill>
                <a:latin typeface="Times New Roman" pitchFamily="18" charset="0"/>
                <a:cs typeface="Times New Roman" pitchFamily="18" charset="0"/>
              </a:rPr>
              <a:t>qualche complesso </a:t>
            </a:r>
            <a:r>
              <a:rPr lang="it-IT" sz="2300" b="1" dirty="0">
                <a:solidFill>
                  <a:srgbClr val="FF0000"/>
                </a:solidFill>
                <a:latin typeface="Times New Roman" pitchFamily="18" charset="0"/>
                <a:cs typeface="Times New Roman" pitchFamily="18" charset="0"/>
              </a:rPr>
              <a:t>atto rappresentativo verso la materia grezza delle </a:t>
            </a:r>
            <a:r>
              <a:rPr lang="it-IT" sz="2300" b="1" dirty="0" smtClean="0">
                <a:solidFill>
                  <a:srgbClr val="FF0000"/>
                </a:solidFill>
                <a:latin typeface="Times New Roman" pitchFamily="18" charset="0"/>
                <a:cs typeface="Times New Roman" pitchFamily="18" charset="0"/>
              </a:rPr>
              <a:t>tracce mnestiche </a:t>
            </a:r>
            <a:r>
              <a:rPr lang="it-IT" sz="2300" b="1" dirty="0">
                <a:solidFill>
                  <a:srgbClr val="FF0000"/>
                </a:solidFill>
                <a:latin typeface="Times New Roman" pitchFamily="18" charset="0"/>
                <a:cs typeface="Times New Roman" pitchFamily="18" charset="0"/>
              </a:rPr>
              <a:t>su cui esso si basa</a:t>
            </a:r>
            <a:r>
              <a:rPr lang="it-IT" sz="2300" dirty="0" smtClean="0">
                <a:latin typeface="Times New Roman" pitchFamily="18" charset="0"/>
                <a:cs typeface="Times New Roman" pitchFamily="18" charset="0"/>
              </a:rPr>
              <a:t>. </a:t>
            </a:r>
            <a:endParaRPr lang="it-IT" sz="2300" dirty="0">
              <a:latin typeface="Times New Roman" pitchFamily="18" charset="0"/>
              <a:cs typeface="Times New Roman" pitchFamily="18" charset="0"/>
            </a:endParaRPr>
          </a:p>
        </p:txBody>
      </p:sp>
      <p:sp>
        <p:nvSpPr>
          <p:cNvPr id="5" name="CasellaDiTesto 4"/>
          <p:cNvSpPr txBox="1"/>
          <p:nvPr/>
        </p:nvSpPr>
        <p:spPr>
          <a:xfrm>
            <a:off x="289270" y="5274002"/>
            <a:ext cx="8693871" cy="1508105"/>
          </a:xfrm>
          <a:prstGeom prst="rect">
            <a:avLst/>
          </a:prstGeom>
          <a:noFill/>
        </p:spPr>
        <p:txBody>
          <a:bodyPr wrap="square" rtlCol="0">
            <a:spAutoFit/>
          </a:bodyPr>
          <a:lstStyle/>
          <a:p>
            <a:pPr lvl="0" algn="just"/>
            <a:r>
              <a:rPr lang="it-IT" sz="2300" b="1" dirty="0">
                <a:solidFill>
                  <a:srgbClr val="FF0000"/>
                </a:solidFill>
                <a:latin typeface="Times New Roman" pitchFamily="18" charset="0"/>
                <a:cs typeface="Times New Roman" pitchFamily="18" charset="0"/>
              </a:rPr>
              <a:t>Probabilmente è questa variazione del processo psichico abituale che consente di investire il sistema P sino alla piena vivacità sensoriale, seguendo una direzione inversa, a partire cioè dai pensieri</a:t>
            </a:r>
            <a:r>
              <a:rPr lang="it-IT" sz="2300" dirty="0">
                <a:solidFill>
                  <a:prstClr val="black"/>
                </a:solidFill>
                <a:latin typeface="Times New Roman" pitchFamily="18" charset="0"/>
                <a:cs typeface="Times New Roman" pitchFamily="18" charset="0"/>
              </a:rPr>
              <a:t>.</a:t>
            </a:r>
          </a:p>
        </p:txBody>
      </p:sp>
      <p:sp>
        <p:nvSpPr>
          <p:cNvPr id="6" name="CasellaDiTesto 5"/>
          <p:cNvSpPr txBox="1"/>
          <p:nvPr/>
        </p:nvSpPr>
        <p:spPr>
          <a:xfrm>
            <a:off x="270617" y="2780928"/>
            <a:ext cx="8712524" cy="2569934"/>
          </a:xfrm>
          <a:prstGeom prst="rect">
            <a:avLst/>
          </a:prstGeom>
          <a:noFill/>
        </p:spPr>
        <p:txBody>
          <a:bodyPr wrap="square" rtlCol="0">
            <a:spAutoFit/>
          </a:bodyPr>
          <a:lstStyle/>
          <a:p>
            <a:pPr lvl="0" algn="just"/>
            <a:r>
              <a:rPr lang="it-IT" sz="2300" dirty="0">
                <a:solidFill>
                  <a:prstClr val="black"/>
                </a:solidFill>
                <a:latin typeface="Times New Roman" pitchFamily="18" charset="0"/>
                <a:cs typeface="Times New Roman" pitchFamily="18" charset="0"/>
              </a:rPr>
              <a:t>Durante la veglia però questo riandare al passato non va mai oltre le immagini mnestiche; esso non è in grado di produrre il ravvivamento allucinatorio delle immagini percettive. Perché nel sogno le cose vanno diversamente? Parlando del lavoro di condensazione onirico non abbiamo potuto evitare l'ipotesi che, per mezzo del lavoro onirico, le intensità annesse alle rappresentazioni venissero trasferite integralmente dall'una all'altra. </a:t>
            </a:r>
          </a:p>
        </p:txBody>
      </p:sp>
    </p:spTree>
    <p:extLst>
      <p:ext uri="{BB962C8B-B14F-4D97-AF65-F5344CB8AC3E}">
        <p14:creationId xmlns:p14="http://schemas.microsoft.com/office/powerpoint/2010/main" val="167400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p:cNvSpPr/>
          <p:nvPr/>
        </p:nvSpPr>
        <p:spPr>
          <a:xfrm>
            <a:off x="8314369" y="6521364"/>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384"/>
            <a:ext cx="69500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79512" y="404664"/>
            <a:ext cx="8784976" cy="1708160"/>
          </a:xfrm>
          <a:prstGeom prst="rect">
            <a:avLst/>
          </a:prstGeom>
          <a:noFill/>
        </p:spPr>
        <p:txBody>
          <a:bodyPr wrap="square" rtlCol="0">
            <a:spAutoFit/>
          </a:bodyPr>
          <a:lstStyle/>
          <a:p>
            <a:pPr algn="just"/>
            <a:r>
              <a:rPr lang="it-IT" sz="2100" b="1" dirty="0" smtClean="0">
                <a:solidFill>
                  <a:srgbClr val="0000FF"/>
                </a:solidFill>
                <a:latin typeface="Times New Roman" pitchFamily="18" charset="0"/>
                <a:cs typeface="Times New Roman" pitchFamily="18" charset="0"/>
              </a:rPr>
              <a:t>«Siamo molto </a:t>
            </a:r>
            <a:r>
              <a:rPr lang="it-IT" sz="2100" b="1" dirty="0">
                <a:solidFill>
                  <a:srgbClr val="0000FF"/>
                </a:solidFill>
                <a:latin typeface="Times New Roman" pitchFamily="18" charset="0"/>
                <a:cs typeface="Times New Roman" pitchFamily="18" charset="0"/>
              </a:rPr>
              <a:t>lontani</a:t>
            </a:r>
            <a:r>
              <a:rPr lang="it-IT" sz="2100" dirty="0">
                <a:latin typeface="Times New Roman" pitchFamily="18" charset="0"/>
                <a:cs typeface="Times New Roman" pitchFamily="18" charset="0"/>
              </a:rPr>
              <a:t>, spero, dal farci illusioni sull'importanza </a:t>
            </a:r>
            <a:r>
              <a:rPr lang="it-IT" sz="2100" dirty="0" smtClean="0">
                <a:latin typeface="Times New Roman" pitchFamily="18" charset="0"/>
                <a:cs typeface="Times New Roman" pitchFamily="18" charset="0"/>
              </a:rPr>
              <a:t>di queste </a:t>
            </a:r>
            <a:r>
              <a:rPr lang="it-IT" sz="2100" dirty="0">
                <a:latin typeface="Times New Roman" pitchFamily="18" charset="0"/>
                <a:cs typeface="Times New Roman" pitchFamily="18" charset="0"/>
              </a:rPr>
              <a:t>discussioni. Non abbiamo fatto altro che dare un nome </a:t>
            </a:r>
            <a:r>
              <a:rPr lang="it-IT" sz="2100" dirty="0" smtClean="0">
                <a:latin typeface="Times New Roman" pitchFamily="18" charset="0"/>
                <a:cs typeface="Times New Roman" pitchFamily="18" charset="0"/>
              </a:rPr>
              <a:t>a un fenomeno inspiegabile. </a:t>
            </a:r>
            <a:r>
              <a:rPr lang="it-IT" sz="2100" b="1" dirty="0" smtClean="0">
                <a:solidFill>
                  <a:srgbClr val="FF0000"/>
                </a:solidFill>
                <a:latin typeface="Times New Roman" pitchFamily="18" charset="0"/>
                <a:cs typeface="Times New Roman" pitchFamily="18" charset="0"/>
              </a:rPr>
              <a:t>Chiamiamo </a:t>
            </a:r>
            <a:r>
              <a:rPr lang="it-IT" sz="2100" b="1" dirty="0">
                <a:solidFill>
                  <a:srgbClr val="FF0000"/>
                </a:solidFill>
                <a:latin typeface="Times New Roman" pitchFamily="18" charset="0"/>
                <a:cs typeface="Times New Roman" pitchFamily="18" charset="0"/>
              </a:rPr>
              <a:t>regressione </a:t>
            </a:r>
            <a:r>
              <a:rPr lang="it-IT" sz="2100" dirty="0">
                <a:latin typeface="Times New Roman" pitchFamily="18" charset="0"/>
                <a:cs typeface="Times New Roman" pitchFamily="18" charset="0"/>
              </a:rPr>
              <a:t>il fatto che </a:t>
            </a:r>
            <a:r>
              <a:rPr lang="it-IT" sz="2100" dirty="0" smtClean="0">
                <a:latin typeface="Times New Roman" pitchFamily="18" charset="0"/>
                <a:cs typeface="Times New Roman" pitchFamily="18" charset="0"/>
              </a:rPr>
              <a:t>nel sogno </a:t>
            </a:r>
            <a:r>
              <a:rPr lang="it-IT" sz="2100" dirty="0">
                <a:latin typeface="Times New Roman" pitchFamily="18" charset="0"/>
                <a:cs typeface="Times New Roman" pitchFamily="18" charset="0"/>
              </a:rPr>
              <a:t>la </a:t>
            </a:r>
            <a:r>
              <a:rPr lang="it-IT" sz="2100" dirty="0" smtClean="0">
                <a:latin typeface="Times New Roman" pitchFamily="18" charset="0"/>
                <a:cs typeface="Times New Roman" pitchFamily="18" charset="0"/>
              </a:rPr>
              <a:t>rappresentazione </a:t>
            </a:r>
            <a:r>
              <a:rPr lang="it-IT" sz="2100" dirty="0">
                <a:latin typeface="Times New Roman" pitchFamily="18" charset="0"/>
                <a:cs typeface="Times New Roman" pitchFamily="18" charset="0"/>
              </a:rPr>
              <a:t>si ritrasforma nell'immagine </a:t>
            </a:r>
            <a:r>
              <a:rPr lang="it-IT" sz="2100" dirty="0" smtClean="0">
                <a:latin typeface="Times New Roman" pitchFamily="18" charset="0"/>
                <a:cs typeface="Times New Roman" pitchFamily="18" charset="0"/>
              </a:rPr>
              <a:t>sensoriale da </a:t>
            </a:r>
            <a:r>
              <a:rPr lang="it-IT" sz="2100" dirty="0">
                <a:latin typeface="Times New Roman" pitchFamily="18" charset="0"/>
                <a:cs typeface="Times New Roman" pitchFamily="18" charset="0"/>
              </a:rPr>
              <a:t>cui è sorta in un momento qualsiasi. Ma anche questo </a:t>
            </a:r>
            <a:r>
              <a:rPr lang="it-IT" sz="2100" dirty="0" smtClean="0">
                <a:latin typeface="Times New Roman" pitchFamily="18" charset="0"/>
                <a:cs typeface="Times New Roman" pitchFamily="18" charset="0"/>
              </a:rPr>
              <a:t>passo richiede giustificazione.</a:t>
            </a:r>
            <a:endParaRPr lang="it-IT" sz="2100" dirty="0">
              <a:latin typeface="Times New Roman" pitchFamily="18" charset="0"/>
              <a:cs typeface="Times New Roman" pitchFamily="18" charset="0"/>
            </a:endParaRPr>
          </a:p>
        </p:txBody>
      </p:sp>
      <p:sp>
        <p:nvSpPr>
          <p:cNvPr id="6" name="CasellaDiTesto 5"/>
          <p:cNvSpPr txBox="1"/>
          <p:nvPr/>
        </p:nvSpPr>
        <p:spPr>
          <a:xfrm>
            <a:off x="107504" y="1988840"/>
            <a:ext cx="8928992" cy="2031325"/>
          </a:xfrm>
          <a:prstGeom prst="rect">
            <a:avLst/>
          </a:prstGeom>
          <a:noFill/>
        </p:spPr>
        <p:txBody>
          <a:bodyPr wrap="square" rtlCol="0">
            <a:spAutoFit/>
          </a:bodyPr>
          <a:lstStyle/>
          <a:p>
            <a:pPr algn="just"/>
            <a:r>
              <a:rPr lang="it-IT" sz="2000" dirty="0" smtClean="0">
                <a:latin typeface="Times New Roman" pitchFamily="18" charset="0"/>
                <a:cs typeface="Times New Roman" pitchFamily="18" charset="0"/>
              </a:rPr>
              <a:t> </a:t>
            </a:r>
            <a:r>
              <a:rPr lang="it-IT" sz="2100" b="1" dirty="0">
                <a:solidFill>
                  <a:srgbClr val="FF0000"/>
                </a:solidFill>
                <a:latin typeface="Times New Roman" pitchFamily="18" charset="0"/>
                <a:cs typeface="Times New Roman" pitchFamily="18" charset="0"/>
              </a:rPr>
              <a:t>A che serve la denominazione se non </a:t>
            </a:r>
            <a:r>
              <a:rPr lang="it-IT" sz="2100" b="1" dirty="0" smtClean="0">
                <a:solidFill>
                  <a:srgbClr val="FF0000"/>
                </a:solidFill>
                <a:latin typeface="Times New Roman" pitchFamily="18" charset="0"/>
                <a:cs typeface="Times New Roman" pitchFamily="18" charset="0"/>
              </a:rPr>
              <a:t>c'insegna nulla di nuovo</a:t>
            </a:r>
            <a:r>
              <a:rPr lang="it-IT" sz="2100" dirty="0" smtClean="0">
                <a:latin typeface="Times New Roman" pitchFamily="18" charset="0"/>
                <a:cs typeface="Times New Roman" pitchFamily="18" charset="0"/>
              </a:rPr>
              <a:t>? Ora </a:t>
            </a:r>
            <a:r>
              <a:rPr lang="it-IT" sz="2100" dirty="0">
                <a:latin typeface="Times New Roman" pitchFamily="18" charset="0"/>
                <a:cs typeface="Times New Roman" pitchFamily="18" charset="0"/>
              </a:rPr>
              <a:t>io penso che il nome "regressione" </a:t>
            </a:r>
            <a:r>
              <a:rPr lang="it-IT" sz="2100" dirty="0" smtClean="0">
                <a:latin typeface="Times New Roman" pitchFamily="18" charset="0"/>
                <a:cs typeface="Times New Roman" pitchFamily="18" charset="0"/>
              </a:rPr>
              <a:t>ci serva in </a:t>
            </a:r>
            <a:r>
              <a:rPr lang="it-IT" sz="2100" dirty="0">
                <a:latin typeface="Times New Roman" pitchFamily="18" charset="0"/>
                <a:cs typeface="Times New Roman" pitchFamily="18" charset="0"/>
              </a:rPr>
              <a:t>quanto collega il fatto </a:t>
            </a:r>
            <a:r>
              <a:rPr lang="it-IT" sz="2100" dirty="0" smtClean="0">
                <a:latin typeface="Times New Roman" pitchFamily="18" charset="0"/>
                <a:cs typeface="Times New Roman" pitchFamily="18" charset="0"/>
              </a:rPr>
              <a:t>da </a:t>
            </a:r>
            <a:r>
              <a:rPr lang="it-IT" sz="2100" dirty="0">
                <a:latin typeface="Times New Roman" pitchFamily="18" charset="0"/>
                <a:cs typeface="Times New Roman" pitchFamily="18" charset="0"/>
              </a:rPr>
              <a:t>noi conosciuto allo schema </a:t>
            </a:r>
            <a:r>
              <a:rPr lang="it-IT" sz="2100" dirty="0" smtClean="0">
                <a:latin typeface="Times New Roman" pitchFamily="18" charset="0"/>
                <a:cs typeface="Times New Roman" pitchFamily="18" charset="0"/>
              </a:rPr>
              <a:t>di apparato psichico provvisto </a:t>
            </a:r>
            <a:r>
              <a:rPr lang="it-IT" sz="2100" dirty="0">
                <a:latin typeface="Times New Roman" pitchFamily="18" charset="0"/>
                <a:cs typeface="Times New Roman" pitchFamily="18" charset="0"/>
              </a:rPr>
              <a:t>di una </a:t>
            </a:r>
            <a:r>
              <a:rPr lang="it-IT" sz="2100" dirty="0" smtClean="0">
                <a:latin typeface="Times New Roman" pitchFamily="18" charset="0"/>
                <a:cs typeface="Times New Roman" pitchFamily="18" charset="0"/>
              </a:rPr>
              <a:t>direzione.  </a:t>
            </a:r>
            <a:r>
              <a:rPr lang="it-IT" sz="2100" dirty="0">
                <a:latin typeface="Times New Roman" pitchFamily="18" charset="0"/>
                <a:cs typeface="Times New Roman" pitchFamily="18" charset="0"/>
              </a:rPr>
              <a:t>Ma è qui che si </a:t>
            </a:r>
            <a:r>
              <a:rPr lang="it-IT" sz="2100" dirty="0" smtClean="0">
                <a:latin typeface="Times New Roman" pitchFamily="18" charset="0"/>
                <a:cs typeface="Times New Roman" pitchFamily="18" charset="0"/>
              </a:rPr>
              <a:t>dimostra </a:t>
            </a:r>
            <a:r>
              <a:rPr lang="it-IT" sz="2100" dirty="0">
                <a:latin typeface="Times New Roman" pitchFamily="18" charset="0"/>
                <a:cs typeface="Times New Roman" pitchFamily="18" charset="0"/>
              </a:rPr>
              <a:t>utile, per la </a:t>
            </a:r>
            <a:r>
              <a:rPr lang="it-IT" sz="2100" dirty="0" smtClean="0">
                <a:latin typeface="Times New Roman" pitchFamily="18" charset="0"/>
                <a:cs typeface="Times New Roman" pitchFamily="18" charset="0"/>
              </a:rPr>
              <a:t>prima </a:t>
            </a:r>
            <a:r>
              <a:rPr lang="it-IT" sz="2100" dirty="0">
                <a:latin typeface="Times New Roman" pitchFamily="18" charset="0"/>
                <a:cs typeface="Times New Roman" pitchFamily="18" charset="0"/>
              </a:rPr>
              <a:t>volta, l'enunciazione di tale schema, </a:t>
            </a:r>
            <a:r>
              <a:rPr lang="it-IT" sz="2100" dirty="0" smtClean="0">
                <a:latin typeface="Times New Roman" pitchFamily="18" charset="0"/>
                <a:cs typeface="Times New Roman" pitchFamily="18" charset="0"/>
              </a:rPr>
              <a:t>perché col </a:t>
            </a:r>
            <a:r>
              <a:rPr lang="it-IT" sz="2100" dirty="0">
                <a:latin typeface="Times New Roman" pitchFamily="18" charset="0"/>
                <a:cs typeface="Times New Roman" pitchFamily="18" charset="0"/>
              </a:rPr>
              <a:t>solo aiuto dello schema un'altra peculiarità della </a:t>
            </a:r>
            <a:r>
              <a:rPr lang="it-IT" sz="2100" dirty="0" smtClean="0">
                <a:latin typeface="Times New Roman" pitchFamily="18" charset="0"/>
                <a:cs typeface="Times New Roman" pitchFamily="18" charset="0"/>
              </a:rPr>
              <a:t>formazione del </a:t>
            </a:r>
            <a:r>
              <a:rPr lang="it-IT" sz="2100" dirty="0">
                <a:latin typeface="Times New Roman" pitchFamily="18" charset="0"/>
                <a:cs typeface="Times New Roman" pitchFamily="18" charset="0"/>
              </a:rPr>
              <a:t>sogno ci diventerà comprensibile senza bisogno di nuove </a:t>
            </a:r>
            <a:r>
              <a:rPr lang="it-IT" sz="2100" dirty="0" smtClean="0">
                <a:latin typeface="Times New Roman" pitchFamily="18" charset="0"/>
                <a:cs typeface="Times New Roman" pitchFamily="18" charset="0"/>
              </a:rPr>
              <a:t>considerazioni</a:t>
            </a:r>
            <a:r>
              <a:rPr lang="it-IT" sz="2100" dirty="0">
                <a:latin typeface="Times New Roman" pitchFamily="18" charset="0"/>
                <a:cs typeface="Times New Roman" pitchFamily="18" charset="0"/>
              </a:rPr>
              <a:t>. </a:t>
            </a:r>
          </a:p>
        </p:txBody>
      </p:sp>
      <p:sp>
        <p:nvSpPr>
          <p:cNvPr id="7" name="CasellaDiTesto 6"/>
          <p:cNvSpPr txBox="1"/>
          <p:nvPr/>
        </p:nvSpPr>
        <p:spPr>
          <a:xfrm>
            <a:off x="107504" y="3966819"/>
            <a:ext cx="8856984" cy="2677656"/>
          </a:xfrm>
          <a:prstGeom prst="rect">
            <a:avLst/>
          </a:prstGeom>
          <a:noFill/>
        </p:spPr>
        <p:txBody>
          <a:bodyPr wrap="square" rtlCol="0">
            <a:spAutoFit/>
          </a:bodyPr>
          <a:lstStyle/>
          <a:p>
            <a:pPr lvl="0" algn="just"/>
            <a:r>
              <a:rPr lang="it-IT" sz="2100" b="1" dirty="0">
                <a:solidFill>
                  <a:srgbClr val="0000FF"/>
                </a:solidFill>
                <a:latin typeface="Times New Roman" pitchFamily="18" charset="0"/>
                <a:cs typeface="Times New Roman" pitchFamily="18" charset="0"/>
              </a:rPr>
              <a:t>Se guardiamo al processo onirico </a:t>
            </a:r>
            <a:r>
              <a:rPr lang="it-IT" sz="2100" dirty="0">
                <a:solidFill>
                  <a:prstClr val="black"/>
                </a:solidFill>
                <a:latin typeface="Times New Roman" pitchFamily="18" charset="0"/>
                <a:cs typeface="Times New Roman" pitchFamily="18" charset="0"/>
              </a:rPr>
              <a:t>come a una </a:t>
            </a:r>
            <a:r>
              <a:rPr lang="it-IT" sz="2100" dirty="0" smtClean="0">
                <a:solidFill>
                  <a:prstClr val="black"/>
                </a:solidFill>
                <a:latin typeface="Times New Roman" pitchFamily="18" charset="0"/>
                <a:cs typeface="Times New Roman" pitchFamily="18" charset="0"/>
              </a:rPr>
              <a:t>regressione all'interno dell’ apparato </a:t>
            </a:r>
            <a:r>
              <a:rPr lang="it-IT" sz="2100" dirty="0">
                <a:solidFill>
                  <a:prstClr val="black"/>
                </a:solidFill>
                <a:latin typeface="Times New Roman" pitchFamily="18" charset="0"/>
                <a:cs typeface="Times New Roman" pitchFamily="18" charset="0"/>
              </a:rPr>
              <a:t>psichico da noi adottato, possiamo </a:t>
            </a:r>
            <a:r>
              <a:rPr lang="it-IT" sz="2100" dirty="0" smtClean="0">
                <a:solidFill>
                  <a:prstClr val="black"/>
                </a:solidFill>
                <a:latin typeface="Times New Roman" pitchFamily="18" charset="0"/>
                <a:cs typeface="Times New Roman" pitchFamily="18" charset="0"/>
              </a:rPr>
              <a:t>senz’altro spiegare </a:t>
            </a:r>
            <a:r>
              <a:rPr lang="it-IT" sz="2100" dirty="0">
                <a:solidFill>
                  <a:prstClr val="black"/>
                </a:solidFill>
                <a:latin typeface="Times New Roman" pitchFamily="18" charset="0"/>
                <a:cs typeface="Times New Roman" pitchFamily="18" charset="0"/>
              </a:rPr>
              <a:t>il </a:t>
            </a:r>
            <a:r>
              <a:rPr lang="it-IT" sz="2100" dirty="0" smtClean="0">
                <a:solidFill>
                  <a:prstClr val="black"/>
                </a:solidFill>
                <a:latin typeface="Times New Roman" pitchFamily="18" charset="0"/>
                <a:cs typeface="Times New Roman" pitchFamily="18" charset="0"/>
              </a:rPr>
              <a:t>fatto</a:t>
            </a:r>
            <a:r>
              <a:rPr lang="it-IT" sz="2100" dirty="0">
                <a:solidFill>
                  <a:prstClr val="black"/>
                </a:solidFill>
                <a:latin typeface="Times New Roman" pitchFamily="18" charset="0"/>
                <a:cs typeface="Times New Roman" pitchFamily="18" charset="0"/>
              </a:rPr>
              <a:t>, stabilito per via empirica, che ne1 </a:t>
            </a:r>
            <a:r>
              <a:rPr lang="it-IT" sz="2100" dirty="0" smtClean="0">
                <a:solidFill>
                  <a:prstClr val="black"/>
                </a:solidFill>
                <a:latin typeface="Times New Roman" pitchFamily="18" charset="0"/>
                <a:cs typeface="Times New Roman" pitchFamily="18" charset="0"/>
              </a:rPr>
              <a:t>lavoro onirico </a:t>
            </a:r>
            <a:r>
              <a:rPr lang="it-IT" sz="2100" b="1" dirty="0" smtClean="0">
                <a:solidFill>
                  <a:srgbClr val="FF0000"/>
                </a:solidFill>
                <a:latin typeface="Times New Roman" pitchFamily="18" charset="0"/>
                <a:cs typeface="Times New Roman" pitchFamily="18" charset="0"/>
              </a:rPr>
              <a:t>tutte </a:t>
            </a:r>
            <a:r>
              <a:rPr lang="it-IT" sz="2100" b="1" dirty="0">
                <a:solidFill>
                  <a:srgbClr val="FF0000"/>
                </a:solidFill>
                <a:latin typeface="Times New Roman" pitchFamily="18" charset="0"/>
                <a:cs typeface="Times New Roman" pitchFamily="18" charset="0"/>
              </a:rPr>
              <a:t>le </a:t>
            </a:r>
            <a:r>
              <a:rPr lang="it-IT" sz="2100" b="1" u="sng" dirty="0">
                <a:solidFill>
                  <a:srgbClr val="FF0000"/>
                </a:solidFill>
                <a:latin typeface="Times New Roman" pitchFamily="18" charset="0"/>
                <a:cs typeface="Times New Roman" pitchFamily="18" charset="0"/>
              </a:rPr>
              <a:t>relazioni logiche </a:t>
            </a:r>
            <a:r>
              <a:rPr lang="it-IT" sz="2100" b="1" dirty="0">
                <a:solidFill>
                  <a:srgbClr val="FF0000"/>
                </a:solidFill>
                <a:latin typeface="Times New Roman" pitchFamily="18" charset="0"/>
                <a:cs typeface="Times New Roman" pitchFamily="18" charset="0"/>
              </a:rPr>
              <a:t>dei pensieri onirici vanno </a:t>
            </a:r>
            <a:r>
              <a:rPr lang="it-IT" sz="2100" b="1" dirty="0" smtClean="0">
                <a:solidFill>
                  <a:srgbClr val="FF0000"/>
                </a:solidFill>
                <a:latin typeface="Times New Roman" pitchFamily="18" charset="0"/>
                <a:cs typeface="Times New Roman" pitchFamily="18" charset="0"/>
              </a:rPr>
              <a:t>perdute, </a:t>
            </a:r>
            <a:r>
              <a:rPr lang="it-IT" sz="2100" b="1" dirty="0">
                <a:solidFill>
                  <a:srgbClr val="FF0000"/>
                </a:solidFill>
                <a:latin typeface="Times New Roman" pitchFamily="18" charset="0"/>
                <a:cs typeface="Times New Roman" pitchFamily="18" charset="0"/>
              </a:rPr>
              <a:t>o trovano soltanto espressione travagliata</a:t>
            </a:r>
            <a:r>
              <a:rPr lang="it-IT" sz="2100" dirty="0">
                <a:solidFill>
                  <a:prstClr val="black"/>
                </a:solidFill>
                <a:latin typeface="Times New Roman" pitchFamily="18" charset="0"/>
                <a:cs typeface="Times New Roman" pitchFamily="18" charset="0"/>
              </a:rPr>
              <a:t>. Secondo lo schema, </a:t>
            </a:r>
            <a:r>
              <a:rPr lang="it-IT" sz="2100" dirty="0" smtClean="0">
                <a:solidFill>
                  <a:prstClr val="black"/>
                </a:solidFill>
                <a:latin typeface="Times New Roman" pitchFamily="18" charset="0"/>
                <a:cs typeface="Times New Roman" pitchFamily="18" charset="0"/>
              </a:rPr>
              <a:t>queste </a:t>
            </a:r>
            <a:r>
              <a:rPr lang="it-IT" sz="2100" dirty="0">
                <a:solidFill>
                  <a:prstClr val="black"/>
                </a:solidFill>
                <a:latin typeface="Times New Roman" pitchFamily="18" charset="0"/>
                <a:cs typeface="Times New Roman" pitchFamily="18" charset="0"/>
              </a:rPr>
              <a:t>relazioni logiche non sono contenute nei primi sistemi </a:t>
            </a:r>
            <a:r>
              <a:rPr lang="it-IT" sz="2100" dirty="0" err="1">
                <a:solidFill>
                  <a:prstClr val="black"/>
                </a:solidFill>
                <a:latin typeface="Times New Roman" pitchFamily="18" charset="0"/>
                <a:cs typeface="Times New Roman" pitchFamily="18" charset="0"/>
              </a:rPr>
              <a:t>Tmn</a:t>
            </a:r>
            <a:r>
              <a:rPr lang="it-IT" sz="2100" dirty="0" smtClean="0">
                <a:solidFill>
                  <a:prstClr val="black"/>
                </a:solidFill>
                <a:latin typeface="Times New Roman" pitchFamily="18" charset="0"/>
                <a:cs typeface="Times New Roman" pitchFamily="18" charset="0"/>
              </a:rPr>
              <a:t>,  </a:t>
            </a:r>
            <a:r>
              <a:rPr lang="it-IT" sz="2100" dirty="0">
                <a:solidFill>
                  <a:prstClr val="black"/>
                </a:solidFill>
                <a:latin typeface="Times New Roman" pitchFamily="18" charset="0"/>
                <a:cs typeface="Times New Roman" pitchFamily="18" charset="0"/>
              </a:rPr>
              <a:t>ma in altri </a:t>
            </a:r>
            <a:r>
              <a:rPr lang="it-IT" sz="2100" dirty="0" smtClean="0">
                <a:solidFill>
                  <a:prstClr val="black"/>
                </a:solidFill>
                <a:latin typeface="Times New Roman" pitchFamily="18" charset="0"/>
                <a:cs typeface="Times New Roman" pitchFamily="18" charset="0"/>
              </a:rPr>
              <a:t>situati più </a:t>
            </a:r>
            <a:r>
              <a:rPr lang="it-IT" sz="2100" dirty="0">
                <a:solidFill>
                  <a:prstClr val="black"/>
                </a:solidFill>
                <a:latin typeface="Times New Roman" pitchFamily="18" charset="0"/>
                <a:cs typeface="Times New Roman" pitchFamily="18" charset="0"/>
              </a:rPr>
              <a:t>avanti, e nella regressione sino alle </a:t>
            </a:r>
            <a:r>
              <a:rPr lang="it-IT" sz="2100" dirty="0" smtClean="0">
                <a:solidFill>
                  <a:prstClr val="black"/>
                </a:solidFill>
                <a:latin typeface="Times New Roman" pitchFamily="18" charset="0"/>
                <a:cs typeface="Times New Roman" pitchFamily="18" charset="0"/>
              </a:rPr>
              <a:t>immagini percettive </a:t>
            </a:r>
            <a:r>
              <a:rPr lang="it-IT" sz="2100" dirty="0">
                <a:solidFill>
                  <a:prstClr val="black"/>
                </a:solidFill>
                <a:latin typeface="Times New Roman" pitchFamily="18" charset="0"/>
                <a:cs typeface="Times New Roman" pitchFamily="18" charset="0"/>
              </a:rPr>
              <a:t>perdono di necessità la loro espressione. </a:t>
            </a:r>
            <a:r>
              <a:rPr lang="it-IT" sz="2100" b="1" dirty="0">
                <a:solidFill>
                  <a:srgbClr val="FF0000"/>
                </a:solidFill>
                <a:latin typeface="Times New Roman" pitchFamily="18" charset="0"/>
                <a:cs typeface="Times New Roman" pitchFamily="18" charset="0"/>
              </a:rPr>
              <a:t>Nella </a:t>
            </a:r>
            <a:r>
              <a:rPr lang="it-IT" sz="2100" b="1" dirty="0" smtClean="0">
                <a:solidFill>
                  <a:srgbClr val="FF0000"/>
                </a:solidFill>
                <a:latin typeface="Times New Roman" pitchFamily="18" charset="0"/>
                <a:cs typeface="Times New Roman" pitchFamily="18" charset="0"/>
              </a:rPr>
              <a:t>regressione la </a:t>
            </a:r>
            <a:r>
              <a:rPr lang="it-IT" sz="2100" b="1" dirty="0">
                <a:solidFill>
                  <a:srgbClr val="FF0000"/>
                </a:solidFill>
                <a:latin typeface="Times New Roman" pitchFamily="18" charset="0"/>
                <a:cs typeface="Times New Roman" pitchFamily="18" charset="0"/>
              </a:rPr>
              <a:t>struttura dei pensieri del sogno viene </a:t>
            </a:r>
            <a:r>
              <a:rPr lang="it-IT" sz="2100" b="1" dirty="0" smtClean="0">
                <a:solidFill>
                  <a:srgbClr val="FF0000"/>
                </a:solidFill>
                <a:latin typeface="Times New Roman" pitchFamily="18" charset="0"/>
                <a:cs typeface="Times New Roman" pitchFamily="18" charset="0"/>
              </a:rPr>
              <a:t>disgregata </a:t>
            </a:r>
            <a:r>
              <a:rPr lang="it-IT" sz="2100" b="1" dirty="0">
                <a:solidFill>
                  <a:srgbClr val="FF0000"/>
                </a:solidFill>
                <a:latin typeface="Times New Roman" pitchFamily="18" charset="0"/>
                <a:cs typeface="Times New Roman" pitchFamily="18" charset="0"/>
              </a:rPr>
              <a:t>nella </a:t>
            </a:r>
            <a:r>
              <a:rPr lang="it-IT" sz="2100" b="1" dirty="0" smtClean="0">
                <a:solidFill>
                  <a:srgbClr val="FF0000"/>
                </a:solidFill>
                <a:latin typeface="Times New Roman" pitchFamily="18" charset="0"/>
                <a:cs typeface="Times New Roman" pitchFamily="18" charset="0"/>
              </a:rPr>
              <a:t>sua materia ultima</a:t>
            </a:r>
            <a:r>
              <a:rPr lang="it-IT" sz="2100" dirty="0" smtClean="0">
                <a:solidFill>
                  <a:prstClr val="black"/>
                </a:solidFill>
                <a:latin typeface="Times New Roman" pitchFamily="18" charset="0"/>
                <a:cs typeface="Times New Roman" pitchFamily="18" charset="0"/>
              </a:rPr>
              <a:t>.»</a:t>
            </a:r>
            <a:endParaRPr lang="it-IT" sz="2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442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p:cNvSpPr/>
          <p:nvPr/>
        </p:nvSpPr>
        <p:spPr>
          <a:xfrm>
            <a:off x="8314369" y="6521364"/>
            <a:ext cx="650119" cy="3249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71841" y="519721"/>
            <a:ext cx="8788471" cy="1569660"/>
          </a:xfrm>
          <a:prstGeom prst="rect">
            <a:avLst/>
          </a:prstGeom>
          <a:noFill/>
        </p:spPr>
        <p:txBody>
          <a:bodyPr wrap="square" rtlCol="0">
            <a:spAutoFit/>
          </a:bodyPr>
          <a:lstStyle/>
          <a:p>
            <a:pPr algn="just"/>
            <a:r>
              <a:rPr lang="it-IT" sz="2400" b="1" dirty="0" smtClean="0">
                <a:solidFill>
                  <a:srgbClr val="0000FF"/>
                </a:solidFill>
                <a:latin typeface="Times New Roman" pitchFamily="18" charset="0"/>
                <a:cs typeface="Times New Roman" pitchFamily="18" charset="0"/>
              </a:rPr>
              <a:t>Ciò che nell'analisi </a:t>
            </a:r>
            <a:r>
              <a:rPr lang="it-IT" sz="2400" b="1" dirty="0">
                <a:solidFill>
                  <a:srgbClr val="0000FF"/>
                </a:solidFill>
                <a:latin typeface="Times New Roman" pitchFamily="18" charset="0"/>
                <a:cs typeface="Times New Roman" pitchFamily="18" charset="0"/>
              </a:rPr>
              <a:t>del lavoro onirico </a:t>
            </a:r>
            <a:r>
              <a:rPr lang="it-IT" sz="2400" dirty="0">
                <a:latin typeface="Times New Roman" pitchFamily="18" charset="0"/>
                <a:cs typeface="Times New Roman" pitchFamily="18" charset="0"/>
              </a:rPr>
              <a:t>abbiamo descritto come </a:t>
            </a:r>
            <a:r>
              <a:rPr lang="it-IT" sz="2400" dirty="0" smtClean="0">
                <a:latin typeface="Times New Roman" pitchFamily="18" charset="0"/>
                <a:cs typeface="Times New Roman" pitchFamily="18" charset="0"/>
              </a:rPr>
              <a:t>‘</a:t>
            </a:r>
            <a:r>
              <a:rPr lang="it-IT" sz="2400" b="1" dirty="0" smtClean="0">
                <a:solidFill>
                  <a:srgbClr val="FF0000"/>
                </a:solidFill>
                <a:latin typeface="Times New Roman" pitchFamily="18" charset="0"/>
                <a:cs typeface="Times New Roman" pitchFamily="18" charset="0"/>
              </a:rPr>
              <a:t>considerazione </a:t>
            </a:r>
            <a:r>
              <a:rPr lang="it-IT" sz="2400" b="1" dirty="0">
                <a:solidFill>
                  <a:srgbClr val="FF0000"/>
                </a:solidFill>
                <a:latin typeface="Times New Roman" pitchFamily="18" charset="0"/>
                <a:cs typeface="Times New Roman" pitchFamily="18" charset="0"/>
              </a:rPr>
              <a:t>della </a:t>
            </a:r>
            <a:r>
              <a:rPr lang="it-IT" sz="2400" b="1" dirty="0" smtClean="0">
                <a:solidFill>
                  <a:srgbClr val="FF0000"/>
                </a:solidFill>
                <a:latin typeface="Times New Roman" pitchFamily="18" charset="0"/>
                <a:cs typeface="Times New Roman" pitchFamily="18" charset="0"/>
              </a:rPr>
              <a:t>rappresentabilità</a:t>
            </a:r>
            <a:r>
              <a:rPr lang="it-IT" sz="2400" dirty="0" smtClean="0">
                <a:latin typeface="Times New Roman" pitchFamily="18" charset="0"/>
                <a:cs typeface="Times New Roman" pitchFamily="18" charset="0"/>
              </a:rPr>
              <a:t>’, </a:t>
            </a:r>
            <a:r>
              <a:rPr lang="it-IT" sz="2400" dirty="0">
                <a:latin typeface="Times New Roman" pitchFamily="18" charset="0"/>
                <a:cs typeface="Times New Roman" pitchFamily="18" charset="0"/>
              </a:rPr>
              <a:t>potrebbe essere riferito </a:t>
            </a:r>
            <a:r>
              <a:rPr lang="it-IT" sz="2400" dirty="0" smtClean="0">
                <a:latin typeface="Times New Roman" pitchFamily="18" charset="0"/>
                <a:cs typeface="Times New Roman" pitchFamily="18" charset="0"/>
              </a:rPr>
              <a:t>all'attrazione selettiva </a:t>
            </a:r>
            <a:r>
              <a:rPr lang="it-IT" sz="2400" dirty="0">
                <a:latin typeface="Times New Roman" pitchFamily="18" charset="0"/>
                <a:cs typeface="Times New Roman" pitchFamily="18" charset="0"/>
              </a:rPr>
              <a:t>esercitata dalle scene ricordate visivamente, che </a:t>
            </a:r>
            <a:r>
              <a:rPr lang="it-IT" sz="2400" dirty="0" smtClean="0">
                <a:latin typeface="Times New Roman" pitchFamily="18" charset="0"/>
                <a:cs typeface="Times New Roman" pitchFamily="18" charset="0"/>
              </a:rPr>
              <a:t>vengono toccate </a:t>
            </a:r>
            <a:r>
              <a:rPr lang="it-IT" sz="2400" dirty="0">
                <a:latin typeface="Times New Roman" pitchFamily="18" charset="0"/>
                <a:cs typeface="Times New Roman" pitchFamily="18" charset="0"/>
              </a:rPr>
              <a:t>dai pensieri del sogno</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384"/>
            <a:ext cx="69500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79512" y="1988840"/>
            <a:ext cx="8780800" cy="4524315"/>
          </a:xfrm>
          <a:prstGeom prst="rect">
            <a:avLst/>
          </a:prstGeom>
          <a:noFill/>
        </p:spPr>
        <p:txBody>
          <a:bodyPr wrap="square" rtlCol="0">
            <a:spAutoFit/>
          </a:bodyPr>
          <a:lstStyle/>
          <a:p>
            <a:pPr lvl="0" algn="just"/>
            <a:r>
              <a:rPr lang="it-IT" sz="2400" dirty="0">
                <a:solidFill>
                  <a:prstClr val="black"/>
                </a:solidFill>
                <a:latin typeface="Times New Roman" pitchFamily="18" charset="0"/>
                <a:cs typeface="Times New Roman" pitchFamily="18" charset="0"/>
              </a:rPr>
              <a:t>A proposito della regressione</a:t>
            </a:r>
            <a:r>
              <a:rPr lang="it-IT" sz="2400" dirty="0" smtClean="0">
                <a:solidFill>
                  <a:prstClr val="black"/>
                </a:solidFill>
                <a:latin typeface="Times New Roman" pitchFamily="18" charset="0"/>
                <a:cs typeface="Times New Roman" pitchFamily="18" charset="0"/>
              </a:rPr>
              <a:t>, (capoverso aggiunto </a:t>
            </a:r>
            <a:r>
              <a:rPr lang="it-IT" sz="2400" dirty="0">
                <a:solidFill>
                  <a:prstClr val="black"/>
                </a:solidFill>
                <a:latin typeface="Times New Roman" pitchFamily="18" charset="0"/>
                <a:cs typeface="Times New Roman" pitchFamily="18" charset="0"/>
              </a:rPr>
              <a:t>nel 1914</a:t>
            </a:r>
            <a:r>
              <a:rPr lang="it-IT" sz="2400" dirty="0" smtClean="0">
                <a:solidFill>
                  <a:prstClr val="black"/>
                </a:solidFill>
                <a:latin typeface="Times New Roman" pitchFamily="18" charset="0"/>
                <a:cs typeface="Times New Roman" pitchFamily="18" charset="0"/>
              </a:rPr>
              <a:t>), </a:t>
            </a:r>
            <a:r>
              <a:rPr lang="it-IT" sz="2400" dirty="0">
                <a:solidFill>
                  <a:prstClr val="black"/>
                </a:solidFill>
                <a:latin typeface="Times New Roman" pitchFamily="18" charset="0"/>
                <a:cs typeface="Times New Roman" pitchFamily="18" charset="0"/>
              </a:rPr>
              <a:t>osserveremo ancora che essa svolge nella teoria della formazione dei sintomi nevrotici una parte non meno importante di quella svolta nella teoria del sogno. Distinguiamo quindi </a:t>
            </a:r>
            <a:r>
              <a:rPr lang="it-IT" sz="2400" b="1" dirty="0">
                <a:solidFill>
                  <a:srgbClr val="FF0000"/>
                </a:solidFill>
                <a:latin typeface="Times New Roman" pitchFamily="18" charset="0"/>
                <a:cs typeface="Times New Roman" pitchFamily="18" charset="0"/>
              </a:rPr>
              <a:t>tre varietà di regressione</a:t>
            </a:r>
            <a:r>
              <a:rPr lang="it-IT" sz="2400" dirty="0">
                <a:solidFill>
                  <a:prstClr val="black"/>
                </a:solidFill>
                <a:latin typeface="Times New Roman" pitchFamily="18" charset="0"/>
                <a:cs typeface="Times New Roman" pitchFamily="18" charset="0"/>
              </a:rPr>
              <a:t>: </a:t>
            </a:r>
            <a:r>
              <a:rPr lang="it-IT" sz="2400" b="1" dirty="0">
                <a:solidFill>
                  <a:srgbClr val="FF0000"/>
                </a:solidFill>
                <a:latin typeface="Times New Roman" pitchFamily="18" charset="0"/>
                <a:cs typeface="Times New Roman" pitchFamily="18" charset="0"/>
              </a:rPr>
              <a:t>a)</a:t>
            </a:r>
            <a:r>
              <a:rPr lang="it-IT" sz="2400" dirty="0">
                <a:solidFill>
                  <a:prstClr val="black"/>
                </a:solidFill>
                <a:latin typeface="Times New Roman" pitchFamily="18" charset="0"/>
                <a:cs typeface="Times New Roman" pitchFamily="18" charset="0"/>
              </a:rPr>
              <a:t> </a:t>
            </a:r>
            <a:r>
              <a:rPr lang="it-IT" sz="2400" b="1" u="sng" dirty="0">
                <a:solidFill>
                  <a:srgbClr val="FF0000"/>
                </a:solidFill>
                <a:latin typeface="Times New Roman" pitchFamily="18" charset="0"/>
                <a:cs typeface="Times New Roman" pitchFamily="18" charset="0"/>
              </a:rPr>
              <a:t>topica</a:t>
            </a:r>
            <a:r>
              <a:rPr lang="it-IT" sz="2400" dirty="0">
                <a:solidFill>
                  <a:prstClr val="black"/>
                </a:solidFill>
                <a:latin typeface="Times New Roman" pitchFamily="18" charset="0"/>
                <a:cs typeface="Times New Roman" pitchFamily="18" charset="0"/>
              </a:rPr>
              <a:t>, nel senso dello schema dei sistemi </a:t>
            </a:r>
            <a:r>
              <a:rPr lang="el-GR" sz="2400" dirty="0">
                <a:solidFill>
                  <a:prstClr val="black"/>
                </a:solidFill>
                <a:latin typeface="Times New Roman" pitchFamily="18" charset="0"/>
                <a:cs typeface="Times New Roman" pitchFamily="18" charset="0"/>
              </a:rPr>
              <a:t>ψ</a:t>
            </a:r>
            <a:r>
              <a:rPr lang="it-IT" sz="2400" dirty="0">
                <a:solidFill>
                  <a:prstClr val="black"/>
                </a:solidFill>
                <a:latin typeface="Times New Roman" pitchFamily="18" charset="0"/>
                <a:cs typeface="Times New Roman" pitchFamily="18" charset="0"/>
              </a:rPr>
              <a:t> , che abbiamo esposto; </a:t>
            </a:r>
            <a:r>
              <a:rPr lang="it-IT" sz="2400" b="1" dirty="0">
                <a:solidFill>
                  <a:srgbClr val="FF0000"/>
                </a:solidFill>
                <a:latin typeface="Times New Roman" pitchFamily="18" charset="0"/>
                <a:cs typeface="Times New Roman" pitchFamily="18" charset="0"/>
              </a:rPr>
              <a:t>b)</a:t>
            </a:r>
            <a:r>
              <a:rPr lang="it-IT" sz="2400" dirty="0">
                <a:solidFill>
                  <a:prstClr val="black"/>
                </a:solidFill>
                <a:latin typeface="Times New Roman" pitchFamily="18" charset="0"/>
                <a:cs typeface="Times New Roman" pitchFamily="18" charset="0"/>
              </a:rPr>
              <a:t> </a:t>
            </a:r>
            <a:r>
              <a:rPr lang="it-IT" sz="2400" b="1" u="sng" dirty="0">
                <a:solidFill>
                  <a:srgbClr val="FF0000"/>
                </a:solidFill>
                <a:latin typeface="Times New Roman" pitchFamily="18" charset="0"/>
                <a:cs typeface="Times New Roman" pitchFamily="18" charset="0"/>
              </a:rPr>
              <a:t>temporale</a:t>
            </a:r>
            <a:r>
              <a:rPr lang="it-IT" sz="2400" dirty="0">
                <a:solidFill>
                  <a:prstClr val="black"/>
                </a:solidFill>
                <a:latin typeface="Times New Roman" pitchFamily="18" charset="0"/>
                <a:cs typeface="Times New Roman" pitchFamily="18" charset="0"/>
              </a:rPr>
              <a:t>, quando si tratta di un regresso a formazioni psichiche più antiche; e </a:t>
            </a:r>
            <a:r>
              <a:rPr lang="it-IT" sz="2400" b="1" dirty="0">
                <a:solidFill>
                  <a:srgbClr val="FF0000"/>
                </a:solidFill>
                <a:latin typeface="Times New Roman" pitchFamily="18" charset="0"/>
                <a:cs typeface="Times New Roman" pitchFamily="18" charset="0"/>
              </a:rPr>
              <a:t>c) </a:t>
            </a:r>
            <a:r>
              <a:rPr lang="it-IT" sz="2400" b="1" u="sng" dirty="0">
                <a:solidFill>
                  <a:srgbClr val="FF0000"/>
                </a:solidFill>
                <a:latin typeface="Times New Roman" pitchFamily="18" charset="0"/>
                <a:cs typeface="Times New Roman" pitchFamily="18" charset="0"/>
              </a:rPr>
              <a:t>formale</a:t>
            </a:r>
            <a:r>
              <a:rPr lang="it-IT" sz="2400" dirty="0">
                <a:solidFill>
                  <a:prstClr val="black"/>
                </a:solidFill>
                <a:latin typeface="Times New Roman" pitchFamily="18" charset="0"/>
                <a:cs typeface="Times New Roman" pitchFamily="18" charset="0"/>
              </a:rPr>
              <a:t>, quando primitivi modi di espressione e di rappresentazione sostituiscono quelli abituali. Tutti e tre i tipi di regressione ne costituiscono tuttavia in fondo uno solo e nella maggioranza dei casi coincidono, poiché ciò che è cronologicamente più antico è nello stesso tempo formalmente primitivo e, nella topica psichica, più vicino all'estremità percettiva.</a:t>
            </a:r>
          </a:p>
        </p:txBody>
      </p:sp>
    </p:spTree>
    <p:extLst>
      <p:ext uri="{BB962C8B-B14F-4D97-AF65-F5344CB8AC3E}">
        <p14:creationId xmlns:p14="http://schemas.microsoft.com/office/powerpoint/2010/main" val="291154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3508" y="382012"/>
            <a:ext cx="9000492" cy="2677656"/>
          </a:xfrm>
          <a:prstGeom prst="rect">
            <a:avLst/>
          </a:prstGeom>
          <a:noFill/>
        </p:spPr>
        <p:txBody>
          <a:bodyPr wrap="square" rtlCol="0">
            <a:spAutoFit/>
          </a:bodyPr>
          <a:lstStyle/>
          <a:p>
            <a:r>
              <a:rPr lang="it-IT" sz="2400" b="1" dirty="0">
                <a:solidFill>
                  <a:srgbClr val="0000FF"/>
                </a:solidFill>
                <a:latin typeface="Times New Roman" pitchFamily="18" charset="0"/>
                <a:cs typeface="Times New Roman" pitchFamily="18" charset="0"/>
              </a:rPr>
              <a:t>Non </a:t>
            </a:r>
            <a:r>
              <a:rPr lang="it-IT" sz="2400" b="1" dirty="0" smtClean="0">
                <a:solidFill>
                  <a:srgbClr val="0000FF"/>
                </a:solidFill>
                <a:latin typeface="Times New Roman" pitchFamily="18" charset="0"/>
                <a:cs typeface="Times New Roman" pitchFamily="18" charset="0"/>
              </a:rPr>
              <a:t>possiamo  </a:t>
            </a:r>
            <a:r>
              <a:rPr lang="it-IT" sz="2400" dirty="0" smtClean="0">
                <a:latin typeface="Times New Roman" pitchFamily="18" charset="0"/>
                <a:cs typeface="Times New Roman" pitchFamily="18" charset="0"/>
              </a:rPr>
              <a:t>(capo. Aggiunto 1919)  </a:t>
            </a:r>
            <a:r>
              <a:rPr lang="it-IT" sz="2400" dirty="0">
                <a:latin typeface="Times New Roman" pitchFamily="18" charset="0"/>
                <a:cs typeface="Times New Roman" pitchFamily="18" charset="0"/>
              </a:rPr>
              <a:t>inoltre abbandonare l'argomento della </a:t>
            </a:r>
            <a:r>
              <a:rPr lang="it-IT" sz="2400" dirty="0" smtClean="0">
                <a:latin typeface="Times New Roman" pitchFamily="18" charset="0"/>
                <a:cs typeface="Times New Roman" pitchFamily="18" charset="0"/>
              </a:rPr>
              <a:t>regressione nel </a:t>
            </a:r>
            <a:r>
              <a:rPr lang="it-IT" sz="2400" dirty="0">
                <a:latin typeface="Times New Roman" pitchFamily="18" charset="0"/>
                <a:cs typeface="Times New Roman" pitchFamily="18" charset="0"/>
              </a:rPr>
              <a:t>sogno senza far parola di un'impressione che si è già </a:t>
            </a:r>
            <a:r>
              <a:rPr lang="it-IT" sz="2400" dirty="0" smtClean="0">
                <a:latin typeface="Times New Roman" pitchFamily="18" charset="0"/>
                <a:cs typeface="Times New Roman" pitchFamily="18" charset="0"/>
              </a:rPr>
              <a:t>imposta più </a:t>
            </a:r>
            <a:r>
              <a:rPr lang="it-IT" sz="2400" dirty="0">
                <a:latin typeface="Times New Roman" pitchFamily="18" charset="0"/>
                <a:cs typeface="Times New Roman" pitchFamily="18" charset="0"/>
              </a:rPr>
              <a:t>volte e che tornerà di nuovo, </a:t>
            </a:r>
            <a:r>
              <a:rPr lang="it-IT" sz="2400" dirty="0" smtClean="0">
                <a:latin typeface="Times New Roman" pitchFamily="18" charset="0"/>
                <a:cs typeface="Times New Roman" pitchFamily="18" charset="0"/>
              </a:rPr>
              <a:t>rafforzata</a:t>
            </a:r>
            <a:r>
              <a:rPr lang="it-IT" sz="2400" dirty="0">
                <a:latin typeface="Times New Roman" pitchFamily="18" charset="0"/>
                <a:cs typeface="Times New Roman" pitchFamily="18" charset="0"/>
              </a:rPr>
              <a:t>, dopo aver </a:t>
            </a:r>
            <a:r>
              <a:rPr lang="it-IT" sz="2400" dirty="0" smtClean="0">
                <a:latin typeface="Times New Roman" pitchFamily="18" charset="0"/>
                <a:cs typeface="Times New Roman" pitchFamily="18" charset="0"/>
              </a:rPr>
              <a:t>approfondito lo </a:t>
            </a:r>
            <a:r>
              <a:rPr lang="it-IT" sz="2400" dirty="0">
                <a:latin typeface="Times New Roman" pitchFamily="18" charset="0"/>
                <a:cs typeface="Times New Roman" pitchFamily="18" charset="0"/>
              </a:rPr>
              <a:t>studio delle psiconevrosi e cioè che il sognare sia, nel suo </a:t>
            </a:r>
            <a:r>
              <a:rPr lang="it-IT" sz="2400" dirty="0" smtClean="0">
                <a:latin typeface="Times New Roman" pitchFamily="18" charset="0"/>
                <a:cs typeface="Times New Roman" pitchFamily="18" charset="0"/>
              </a:rPr>
              <a:t>insieme</a:t>
            </a:r>
            <a:r>
              <a:rPr lang="it-IT" sz="2400" dirty="0">
                <a:latin typeface="Times New Roman" pitchFamily="18" charset="0"/>
                <a:cs typeface="Times New Roman" pitchFamily="18" charset="0"/>
              </a:rPr>
              <a:t>, un tipo di regressione verso le </a:t>
            </a:r>
            <a:r>
              <a:rPr lang="it-IT" sz="2400" dirty="0" smtClean="0">
                <a:latin typeface="Times New Roman" pitchFamily="18" charset="0"/>
                <a:cs typeface="Times New Roman" pitchFamily="18" charset="0"/>
              </a:rPr>
              <a:t>più </a:t>
            </a:r>
            <a:r>
              <a:rPr lang="it-IT" sz="2400" dirty="0">
                <a:latin typeface="Times New Roman" pitchFamily="18" charset="0"/>
                <a:cs typeface="Times New Roman" pitchFamily="18" charset="0"/>
              </a:rPr>
              <a:t>antiche situazioni del </a:t>
            </a:r>
            <a:r>
              <a:rPr lang="it-IT" sz="2400" dirty="0" smtClean="0">
                <a:latin typeface="Times New Roman" pitchFamily="18" charset="0"/>
                <a:cs typeface="Times New Roman" pitchFamily="18" charset="0"/>
              </a:rPr>
              <a:t>sognatore</a:t>
            </a:r>
            <a:r>
              <a:rPr lang="it-IT" sz="2400" dirty="0">
                <a:latin typeface="Times New Roman" pitchFamily="18" charset="0"/>
                <a:cs typeface="Times New Roman" pitchFamily="18" charset="0"/>
              </a:rPr>
              <a:t>, una rianimazione della sua infanzia, </a:t>
            </a:r>
            <a:r>
              <a:rPr lang="it-IT" sz="2400" b="1" dirty="0">
                <a:solidFill>
                  <a:srgbClr val="FF0000"/>
                </a:solidFill>
                <a:latin typeface="Times New Roman" pitchFamily="18" charset="0"/>
                <a:cs typeface="Times New Roman" pitchFamily="18" charset="0"/>
              </a:rPr>
              <a:t>delle spinte </a:t>
            </a:r>
            <a:r>
              <a:rPr lang="it-IT" sz="2400" b="1" dirty="0" smtClean="0">
                <a:solidFill>
                  <a:srgbClr val="FF0000"/>
                </a:solidFill>
                <a:latin typeface="Times New Roman" pitchFamily="18" charset="0"/>
                <a:cs typeface="Times New Roman" pitchFamily="18" charset="0"/>
              </a:rPr>
              <a:t>pulsionali in </a:t>
            </a:r>
            <a:r>
              <a:rPr lang="it-IT" sz="2400" b="1" dirty="0">
                <a:solidFill>
                  <a:srgbClr val="FF0000"/>
                </a:solidFill>
                <a:latin typeface="Times New Roman" pitchFamily="18" charset="0"/>
                <a:cs typeface="Times New Roman" pitchFamily="18" charset="0"/>
              </a:rPr>
              <a:t>lui allora dominanti</a:t>
            </a:r>
            <a:r>
              <a:rPr lang="it-IT" sz="2400" dirty="0">
                <a:latin typeface="Times New Roman" pitchFamily="18" charset="0"/>
                <a:cs typeface="Times New Roman" pitchFamily="18" charset="0"/>
              </a:rPr>
              <a:t>, e dei modi espressivi allora disponibili</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2" y="-27384"/>
            <a:ext cx="6950075" cy="63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43508" y="2902251"/>
            <a:ext cx="9000492" cy="3816429"/>
          </a:xfrm>
          <a:prstGeom prst="rect">
            <a:avLst/>
          </a:prstGeom>
          <a:noFill/>
        </p:spPr>
        <p:txBody>
          <a:bodyPr wrap="square" rtlCol="0">
            <a:spAutoFit/>
          </a:bodyPr>
          <a:lstStyle/>
          <a:p>
            <a:pPr lvl="0" algn="just"/>
            <a:r>
              <a:rPr lang="it-IT" sz="2200" b="1" dirty="0">
                <a:solidFill>
                  <a:srgbClr val="0000FF"/>
                </a:solidFill>
                <a:latin typeface="Times New Roman" pitchFamily="18" charset="0"/>
                <a:cs typeface="Times New Roman" pitchFamily="18" charset="0"/>
              </a:rPr>
              <a:t>Dietro </a:t>
            </a:r>
            <a:r>
              <a:rPr lang="it-IT" sz="2200" b="1" dirty="0">
                <a:solidFill>
                  <a:srgbClr val="FF0000"/>
                </a:solidFill>
                <a:latin typeface="Times New Roman" pitchFamily="18" charset="0"/>
                <a:cs typeface="Times New Roman" pitchFamily="18" charset="0"/>
              </a:rPr>
              <a:t>quest'infanzia individuale</a:t>
            </a:r>
            <a:r>
              <a:rPr lang="it-IT" sz="2200" dirty="0">
                <a:solidFill>
                  <a:prstClr val="black"/>
                </a:solidFill>
                <a:latin typeface="Times New Roman" pitchFamily="18" charset="0"/>
                <a:cs typeface="Times New Roman" pitchFamily="18" charset="0"/>
              </a:rPr>
              <a:t>, poi, ci è promesso uno </a:t>
            </a:r>
            <a:r>
              <a:rPr lang="it-IT" sz="2200" dirty="0" smtClean="0">
                <a:solidFill>
                  <a:prstClr val="black"/>
                </a:solidFill>
                <a:latin typeface="Times New Roman" pitchFamily="18" charset="0"/>
                <a:cs typeface="Times New Roman" pitchFamily="18" charset="0"/>
              </a:rPr>
              <a:t>sguardo </a:t>
            </a:r>
            <a:r>
              <a:rPr lang="it-IT" sz="2200" b="1" dirty="0" smtClean="0">
                <a:solidFill>
                  <a:srgbClr val="FF0000"/>
                </a:solidFill>
                <a:latin typeface="Times New Roman" pitchFamily="18" charset="0"/>
                <a:cs typeface="Times New Roman" pitchFamily="18" charset="0"/>
              </a:rPr>
              <a:t>sull'infanzia </a:t>
            </a:r>
            <a:r>
              <a:rPr lang="it-IT" sz="2200" b="1" dirty="0">
                <a:solidFill>
                  <a:srgbClr val="FF0000"/>
                </a:solidFill>
                <a:latin typeface="Times New Roman" pitchFamily="18" charset="0"/>
                <a:cs typeface="Times New Roman" pitchFamily="18" charset="0"/>
              </a:rPr>
              <a:t>filogenetica</a:t>
            </a:r>
            <a:r>
              <a:rPr lang="it-IT" sz="2200" dirty="0">
                <a:solidFill>
                  <a:prstClr val="black"/>
                </a:solidFill>
                <a:latin typeface="Times New Roman" pitchFamily="18" charset="0"/>
                <a:cs typeface="Times New Roman" pitchFamily="18" charset="0"/>
              </a:rPr>
              <a:t>, lo sviluppo del genere umano, di </a:t>
            </a:r>
            <a:r>
              <a:rPr lang="it-IT" sz="2200" dirty="0" smtClean="0">
                <a:solidFill>
                  <a:prstClr val="black"/>
                </a:solidFill>
                <a:latin typeface="Times New Roman" pitchFamily="18" charset="0"/>
                <a:cs typeface="Times New Roman" pitchFamily="18" charset="0"/>
              </a:rPr>
              <a:t>cui quello </a:t>
            </a:r>
            <a:r>
              <a:rPr lang="it-IT" sz="2200" dirty="0">
                <a:solidFill>
                  <a:prstClr val="black"/>
                </a:solidFill>
                <a:latin typeface="Times New Roman" pitchFamily="18" charset="0"/>
                <a:cs typeface="Times New Roman" pitchFamily="18" charset="0"/>
              </a:rPr>
              <a:t>del singolo è in verità una </a:t>
            </a:r>
            <a:r>
              <a:rPr lang="it-IT" sz="2200" b="1" dirty="0">
                <a:solidFill>
                  <a:srgbClr val="FF0000"/>
                </a:solidFill>
                <a:latin typeface="Times New Roman" pitchFamily="18" charset="0"/>
                <a:cs typeface="Times New Roman" pitchFamily="18" charset="0"/>
              </a:rPr>
              <a:t>ripetizione abbreviata</a:t>
            </a:r>
            <a:r>
              <a:rPr lang="it-IT" sz="2200" dirty="0">
                <a:solidFill>
                  <a:prstClr val="black"/>
                </a:solidFill>
                <a:latin typeface="Times New Roman" pitchFamily="18" charset="0"/>
                <a:cs typeface="Times New Roman" pitchFamily="18" charset="0"/>
              </a:rPr>
              <a:t>, </a:t>
            </a:r>
            <a:r>
              <a:rPr lang="it-IT" sz="2200" dirty="0" smtClean="0">
                <a:solidFill>
                  <a:prstClr val="black"/>
                </a:solidFill>
                <a:latin typeface="Times New Roman" pitchFamily="18" charset="0"/>
                <a:cs typeface="Times New Roman" pitchFamily="18" charset="0"/>
              </a:rPr>
              <a:t>influenzata dalle </a:t>
            </a:r>
            <a:r>
              <a:rPr lang="it-IT" sz="2200" dirty="0">
                <a:solidFill>
                  <a:prstClr val="black"/>
                </a:solidFill>
                <a:latin typeface="Times New Roman" pitchFamily="18" charset="0"/>
                <a:cs typeface="Times New Roman" pitchFamily="18" charset="0"/>
              </a:rPr>
              <a:t>circostanze fortuite della vita. Si intuisce l'esattezza delle </a:t>
            </a:r>
            <a:r>
              <a:rPr lang="it-IT" sz="2200" dirty="0" smtClean="0">
                <a:solidFill>
                  <a:prstClr val="black"/>
                </a:solidFill>
                <a:latin typeface="Times New Roman" pitchFamily="18" charset="0"/>
                <a:cs typeface="Times New Roman" pitchFamily="18" charset="0"/>
              </a:rPr>
              <a:t>parole </a:t>
            </a:r>
            <a:r>
              <a:rPr lang="it-IT" sz="2200" dirty="0">
                <a:solidFill>
                  <a:prstClr val="black"/>
                </a:solidFill>
                <a:latin typeface="Times New Roman" pitchFamily="18" charset="0"/>
                <a:cs typeface="Times New Roman" pitchFamily="18" charset="0"/>
              </a:rPr>
              <a:t>di Nietzsche: nel sogno "</a:t>
            </a:r>
            <a:r>
              <a:rPr lang="it-IT" sz="2200" dirty="0" smtClean="0">
                <a:solidFill>
                  <a:prstClr val="black"/>
                </a:solidFill>
                <a:latin typeface="Times New Roman" pitchFamily="18" charset="0"/>
                <a:cs typeface="Times New Roman" pitchFamily="18" charset="0"/>
              </a:rPr>
              <a:t>sopravvive </a:t>
            </a:r>
            <a:r>
              <a:rPr lang="it-IT" sz="2200" dirty="0">
                <a:solidFill>
                  <a:prstClr val="black"/>
                </a:solidFill>
                <a:latin typeface="Times New Roman" pitchFamily="18" charset="0"/>
                <a:cs typeface="Times New Roman" pitchFamily="18" charset="0"/>
              </a:rPr>
              <a:t>un antichissimo brano </a:t>
            </a:r>
            <a:r>
              <a:rPr lang="it-IT" sz="2200" dirty="0" smtClean="0">
                <a:solidFill>
                  <a:prstClr val="black"/>
                </a:solidFill>
                <a:latin typeface="Times New Roman" pitchFamily="18" charset="0"/>
                <a:cs typeface="Times New Roman" pitchFamily="18" charset="0"/>
              </a:rPr>
              <a:t>di umanità</a:t>
            </a:r>
            <a:r>
              <a:rPr lang="it-IT" sz="2200" dirty="0">
                <a:solidFill>
                  <a:prstClr val="black"/>
                </a:solidFill>
                <a:latin typeface="Times New Roman" pitchFamily="18" charset="0"/>
                <a:cs typeface="Times New Roman" pitchFamily="18" charset="0"/>
              </a:rPr>
              <a:t>, che non si può quasi </a:t>
            </a:r>
            <a:r>
              <a:rPr lang="it-IT" sz="2200" dirty="0" smtClean="0">
                <a:solidFill>
                  <a:prstClr val="black"/>
                </a:solidFill>
                <a:latin typeface="Times New Roman" pitchFamily="18" charset="0"/>
                <a:cs typeface="Times New Roman" pitchFamily="18" charset="0"/>
              </a:rPr>
              <a:t>più </a:t>
            </a:r>
            <a:r>
              <a:rPr lang="it-IT" sz="2200" dirty="0">
                <a:solidFill>
                  <a:prstClr val="black"/>
                </a:solidFill>
                <a:latin typeface="Times New Roman" pitchFamily="18" charset="0"/>
                <a:cs typeface="Times New Roman" pitchFamily="18" charset="0"/>
              </a:rPr>
              <a:t>raggiungere per via diretta" e </a:t>
            </a:r>
            <a:r>
              <a:rPr lang="it-IT" sz="2200" dirty="0" smtClean="0">
                <a:solidFill>
                  <a:prstClr val="black"/>
                </a:solidFill>
                <a:latin typeface="Times New Roman" pitchFamily="18" charset="0"/>
                <a:cs typeface="Times New Roman" pitchFamily="18" charset="0"/>
              </a:rPr>
              <a:t>si è </a:t>
            </a:r>
            <a:r>
              <a:rPr lang="it-IT" sz="2200" dirty="0">
                <a:solidFill>
                  <a:prstClr val="black"/>
                </a:solidFill>
                <a:latin typeface="Times New Roman" pitchFamily="18" charset="0"/>
                <a:cs typeface="Times New Roman" pitchFamily="18" charset="0"/>
              </a:rPr>
              <a:t>indotti a sperare di arrivare, con l'analisi dei sogni, a </a:t>
            </a:r>
            <a:r>
              <a:rPr lang="it-IT" sz="2200" dirty="0" smtClean="0">
                <a:solidFill>
                  <a:prstClr val="black"/>
                </a:solidFill>
                <a:latin typeface="Times New Roman" pitchFamily="18" charset="0"/>
                <a:cs typeface="Times New Roman" pitchFamily="18" charset="0"/>
              </a:rPr>
              <a:t>conoscere l'eredità </a:t>
            </a:r>
            <a:r>
              <a:rPr lang="it-IT" sz="2200" dirty="0">
                <a:solidFill>
                  <a:prstClr val="black"/>
                </a:solidFill>
                <a:latin typeface="Times New Roman" pitchFamily="18" charset="0"/>
                <a:cs typeface="Times New Roman" pitchFamily="18" charset="0"/>
              </a:rPr>
              <a:t>arcaica dell'uomo, a riconoscere ciò che è in lui </a:t>
            </a:r>
            <a:r>
              <a:rPr lang="it-IT" sz="2200" dirty="0" smtClean="0">
                <a:solidFill>
                  <a:prstClr val="black"/>
                </a:solidFill>
                <a:latin typeface="Times New Roman" pitchFamily="18" charset="0"/>
                <a:cs typeface="Times New Roman" pitchFamily="18" charset="0"/>
              </a:rPr>
              <a:t>psichicamente </a:t>
            </a:r>
            <a:r>
              <a:rPr lang="it-IT" sz="2200" dirty="0">
                <a:solidFill>
                  <a:prstClr val="black"/>
                </a:solidFill>
                <a:latin typeface="Times New Roman" pitchFamily="18" charset="0"/>
                <a:cs typeface="Times New Roman" pitchFamily="18" charset="0"/>
              </a:rPr>
              <a:t>innato. Sembra che sogno e nevrosi ci abbiano conservato</a:t>
            </a:r>
            <a:r>
              <a:rPr lang="it-IT" sz="2200" dirty="0" smtClean="0">
                <a:solidFill>
                  <a:prstClr val="black"/>
                </a:solidFill>
                <a:latin typeface="Times New Roman" pitchFamily="18" charset="0"/>
                <a:cs typeface="Times New Roman" pitchFamily="18" charset="0"/>
              </a:rPr>
              <a:t>, delle </a:t>
            </a:r>
            <a:r>
              <a:rPr lang="it-IT" sz="2200" dirty="0">
                <a:solidFill>
                  <a:prstClr val="black"/>
                </a:solidFill>
                <a:latin typeface="Times New Roman" pitchFamily="18" charset="0"/>
                <a:cs typeface="Times New Roman" pitchFamily="18" charset="0"/>
              </a:rPr>
              <a:t>antichità psichiche, piri di quanto fosse lecito supporre, </a:t>
            </a:r>
            <a:r>
              <a:rPr lang="it-IT" sz="2200" dirty="0" smtClean="0">
                <a:solidFill>
                  <a:prstClr val="black"/>
                </a:solidFill>
                <a:latin typeface="Times New Roman" pitchFamily="18" charset="0"/>
                <a:cs typeface="Times New Roman" pitchFamily="18" charset="0"/>
              </a:rPr>
              <a:t>cosi che </a:t>
            </a:r>
            <a:r>
              <a:rPr lang="it-IT" sz="2200" dirty="0">
                <a:solidFill>
                  <a:prstClr val="black"/>
                </a:solidFill>
                <a:latin typeface="Times New Roman" pitchFamily="18" charset="0"/>
                <a:cs typeface="Times New Roman" pitchFamily="18" charset="0"/>
              </a:rPr>
              <a:t>la psicoanalisi può pretendere ad alta dignità fra le scienze </a:t>
            </a:r>
            <a:r>
              <a:rPr lang="it-IT" sz="2200" dirty="0" smtClean="0">
                <a:solidFill>
                  <a:prstClr val="black"/>
                </a:solidFill>
                <a:latin typeface="Times New Roman" pitchFamily="18" charset="0"/>
                <a:cs typeface="Times New Roman" pitchFamily="18" charset="0"/>
              </a:rPr>
              <a:t>che si </a:t>
            </a:r>
            <a:r>
              <a:rPr lang="it-IT" sz="2200" dirty="0">
                <a:solidFill>
                  <a:prstClr val="black"/>
                </a:solidFill>
                <a:latin typeface="Times New Roman" pitchFamily="18" charset="0"/>
                <a:cs typeface="Times New Roman" pitchFamily="18" charset="0"/>
              </a:rPr>
              <a:t>sforzano di ricostruire le fasi </a:t>
            </a:r>
            <a:r>
              <a:rPr lang="it-IT" sz="2200" dirty="0" smtClean="0">
                <a:solidFill>
                  <a:prstClr val="black"/>
                </a:solidFill>
                <a:latin typeface="Times New Roman" pitchFamily="18" charset="0"/>
                <a:cs typeface="Times New Roman" pitchFamily="18" charset="0"/>
              </a:rPr>
              <a:t>più </a:t>
            </a:r>
            <a:r>
              <a:rPr lang="it-IT" sz="2200" dirty="0">
                <a:solidFill>
                  <a:prstClr val="black"/>
                </a:solidFill>
                <a:latin typeface="Times New Roman" pitchFamily="18" charset="0"/>
                <a:cs typeface="Times New Roman" pitchFamily="18" charset="0"/>
              </a:rPr>
              <a:t>antiche e </a:t>
            </a:r>
            <a:r>
              <a:rPr lang="it-IT" sz="2200" dirty="0" smtClean="0">
                <a:solidFill>
                  <a:prstClr val="black"/>
                </a:solidFill>
                <a:latin typeface="Times New Roman" pitchFamily="18" charset="0"/>
                <a:cs typeface="Times New Roman" pitchFamily="18" charset="0"/>
              </a:rPr>
              <a:t>più </a:t>
            </a:r>
            <a:r>
              <a:rPr lang="it-IT" sz="2200" dirty="0">
                <a:solidFill>
                  <a:prstClr val="black"/>
                </a:solidFill>
                <a:latin typeface="Times New Roman" pitchFamily="18" charset="0"/>
                <a:cs typeface="Times New Roman" pitchFamily="18" charset="0"/>
              </a:rPr>
              <a:t>oscure dei </a:t>
            </a:r>
            <a:r>
              <a:rPr lang="it-IT" sz="2200" dirty="0" smtClean="0">
                <a:solidFill>
                  <a:prstClr val="black"/>
                </a:solidFill>
                <a:latin typeface="Times New Roman" pitchFamily="18" charset="0"/>
                <a:cs typeface="Times New Roman" pitchFamily="18" charset="0"/>
              </a:rPr>
              <a:t>primordi </a:t>
            </a:r>
            <a:r>
              <a:rPr lang="it-IT" sz="2200" dirty="0">
                <a:solidFill>
                  <a:prstClr val="black"/>
                </a:solidFill>
                <a:latin typeface="Times New Roman" pitchFamily="18" charset="0"/>
                <a:cs typeface="Times New Roman" pitchFamily="18" charset="0"/>
              </a:rPr>
              <a:t>dell'umanità.</a:t>
            </a:r>
          </a:p>
        </p:txBody>
      </p:sp>
      <p:pic>
        <p:nvPicPr>
          <p:cNvPr id="1027"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6456" y="6394830"/>
            <a:ext cx="3286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6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6309320"/>
            <a:ext cx="3286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39552" y="260648"/>
            <a:ext cx="8085186" cy="2246769"/>
          </a:xfrm>
          <a:prstGeom prst="rect">
            <a:avLst/>
          </a:prstGeom>
          <a:noFill/>
        </p:spPr>
        <p:txBody>
          <a:bodyPr wrap="square" rtlCol="0">
            <a:spAutoFit/>
          </a:bodyPr>
          <a:lstStyle/>
          <a:p>
            <a:r>
              <a:rPr lang="it-IT" dirty="0"/>
              <a:t> </a:t>
            </a:r>
            <a:r>
              <a:rPr lang="it-IT" sz="2800" dirty="0">
                <a:latin typeface="Times New Roman" pitchFamily="18" charset="0"/>
                <a:cs typeface="Times New Roman" pitchFamily="18" charset="0"/>
              </a:rPr>
              <a:t>G. T. </a:t>
            </a:r>
            <a:r>
              <a:rPr lang="it-IT" sz="2800" dirty="0" err="1" smtClean="0">
                <a:latin typeface="Times New Roman" pitchFamily="18" charset="0"/>
                <a:cs typeface="Times New Roman" pitchFamily="18" charset="0"/>
              </a:rPr>
              <a:t>Fechner</a:t>
            </a:r>
            <a:r>
              <a:rPr lang="it-IT" sz="2800" dirty="0" smtClean="0">
                <a:latin typeface="Times New Roman" pitchFamily="18" charset="0"/>
                <a:cs typeface="Times New Roman" pitchFamily="18" charset="0"/>
              </a:rPr>
              <a:t>, </a:t>
            </a:r>
            <a:r>
              <a:rPr lang="it-IT" sz="2800" dirty="0" err="1">
                <a:latin typeface="Times New Roman" pitchFamily="18" charset="0"/>
                <a:cs typeface="Times New Roman" pitchFamily="18" charset="0"/>
              </a:rPr>
              <a:t>Elemente</a:t>
            </a:r>
            <a:r>
              <a:rPr lang="it-IT" sz="2800" dirty="0">
                <a:latin typeface="Times New Roman" pitchFamily="18" charset="0"/>
                <a:cs typeface="Times New Roman" pitchFamily="18" charset="0"/>
              </a:rPr>
              <a:t> </a:t>
            </a:r>
            <a:r>
              <a:rPr lang="it-IT" sz="2800" dirty="0" err="1">
                <a:latin typeface="Times New Roman" pitchFamily="18" charset="0"/>
                <a:cs typeface="Times New Roman" pitchFamily="18" charset="0"/>
              </a:rPr>
              <a:t>der</a:t>
            </a:r>
            <a:r>
              <a:rPr lang="it-IT" sz="2800" dirty="0">
                <a:latin typeface="Times New Roman" pitchFamily="18" charset="0"/>
                <a:cs typeface="Times New Roman" pitchFamily="18" charset="0"/>
              </a:rPr>
              <a:t> </a:t>
            </a:r>
            <a:r>
              <a:rPr lang="it-IT" sz="2800" dirty="0" err="1">
                <a:latin typeface="Times New Roman" pitchFamily="18" charset="0"/>
                <a:cs typeface="Times New Roman" pitchFamily="18" charset="0"/>
              </a:rPr>
              <a:t>Psychophysik</a:t>
            </a:r>
            <a:r>
              <a:rPr lang="it-IT" sz="2800" dirty="0">
                <a:latin typeface="Times New Roman" pitchFamily="18" charset="0"/>
                <a:cs typeface="Times New Roman" pitchFamily="18" charset="0"/>
              </a:rPr>
              <a:t> (</a:t>
            </a:r>
            <a:r>
              <a:rPr lang="it-IT" sz="2800" dirty="0" smtClean="0">
                <a:latin typeface="Times New Roman" pitchFamily="18" charset="0"/>
                <a:cs typeface="Times New Roman" pitchFamily="18" charset="0"/>
              </a:rPr>
              <a:t>Lipsia 1889). </a:t>
            </a:r>
            <a:r>
              <a:rPr lang="it-IT" sz="2800" dirty="0">
                <a:latin typeface="Times New Roman" pitchFamily="18" charset="0"/>
                <a:cs typeface="Times New Roman" pitchFamily="18" charset="0"/>
              </a:rPr>
              <a:t>[Nella lettera a </a:t>
            </a:r>
            <a:r>
              <a:rPr lang="it-IT" sz="2800" dirty="0" err="1">
                <a:latin typeface="Times New Roman" pitchFamily="18" charset="0"/>
                <a:cs typeface="Times New Roman" pitchFamily="18" charset="0"/>
              </a:rPr>
              <a:t>Fliess</a:t>
            </a:r>
            <a:r>
              <a:rPr lang="it-IT" sz="2800" dirty="0">
                <a:latin typeface="Times New Roman" pitchFamily="18" charset="0"/>
                <a:cs typeface="Times New Roman" pitchFamily="18" charset="0"/>
              </a:rPr>
              <a:t> del 9 febbraio 1898 Freud scrive che questa </a:t>
            </a:r>
            <a:r>
              <a:rPr lang="it-IT" sz="2800" dirty="0" smtClean="0">
                <a:latin typeface="Times New Roman" pitchFamily="18" charset="0"/>
                <a:cs typeface="Times New Roman" pitchFamily="18" charset="0"/>
              </a:rPr>
              <a:t>supposizione </a:t>
            </a:r>
            <a:r>
              <a:rPr lang="it-IT" sz="2800" dirty="0">
                <a:latin typeface="Times New Roman" pitchFamily="18" charset="0"/>
                <a:cs typeface="Times New Roman" pitchFamily="18" charset="0"/>
              </a:rPr>
              <a:t>di </a:t>
            </a:r>
            <a:r>
              <a:rPr lang="it-IT" sz="2800" dirty="0" err="1">
                <a:latin typeface="Times New Roman" pitchFamily="18" charset="0"/>
                <a:cs typeface="Times New Roman" pitchFamily="18" charset="0"/>
              </a:rPr>
              <a:t>Fechner</a:t>
            </a:r>
            <a:r>
              <a:rPr lang="it-IT" sz="2800" dirty="0">
                <a:latin typeface="Times New Roman" pitchFamily="18" charset="0"/>
                <a:cs typeface="Times New Roman" pitchFamily="18" charset="0"/>
              </a:rPr>
              <a:t> è la sola osservazione importante da lui trovata nella letteratura </a:t>
            </a:r>
            <a:r>
              <a:rPr lang="it-IT" sz="2800" dirty="0" smtClean="0">
                <a:latin typeface="Times New Roman" pitchFamily="18" charset="0"/>
                <a:cs typeface="Times New Roman" pitchFamily="18" charset="0"/>
              </a:rPr>
              <a:t>sul sogno.</a:t>
            </a:r>
            <a:endParaRPr lang="it-IT" sz="2800" dirty="0">
              <a:latin typeface="Times New Roman" pitchFamily="18" charset="0"/>
              <a:cs typeface="Times New Roman" pitchFamily="18" charset="0"/>
            </a:endParaRPr>
          </a:p>
        </p:txBody>
      </p:sp>
      <p:pic>
        <p:nvPicPr>
          <p:cNvPr id="3076" name="Picture 4" descr="http://www.biography.com/imported/images/Biography/Images/Profiles/F/Gustav-Theodor-Fechner-9292524-1-4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6" y="3717032"/>
            <a:ext cx="1944215" cy="194421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043659" y="3453449"/>
            <a:ext cx="6935638" cy="2677656"/>
          </a:xfrm>
          <a:prstGeom prst="rect">
            <a:avLst/>
          </a:prstGeom>
          <a:noFill/>
        </p:spPr>
        <p:txBody>
          <a:bodyPr wrap="square" rtlCol="0">
            <a:spAutoFit/>
          </a:bodyPr>
          <a:lstStyle/>
          <a:p>
            <a:pPr algn="just"/>
            <a:r>
              <a:rPr lang="it-IT" sz="2400" dirty="0">
                <a:latin typeface="Times New Roman" pitchFamily="18" charset="0"/>
                <a:cs typeface="Times New Roman" pitchFamily="18" charset="0"/>
              </a:rPr>
              <a:t>Gustav Theodor </a:t>
            </a:r>
            <a:r>
              <a:rPr lang="it-IT" sz="2400" dirty="0" err="1">
                <a:latin typeface="Times New Roman" pitchFamily="18" charset="0"/>
                <a:cs typeface="Times New Roman" pitchFamily="18" charset="0"/>
              </a:rPr>
              <a:t>Fechner</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 </a:t>
            </a:r>
            <a:r>
              <a:rPr lang="it-IT" sz="2400" dirty="0">
                <a:latin typeface="Times New Roman" pitchFamily="18" charset="0"/>
                <a:cs typeface="Times New Roman" pitchFamily="18" charset="0"/>
              </a:rPr>
              <a:t>(</a:t>
            </a:r>
            <a:r>
              <a:rPr lang="it-IT" sz="2400" dirty="0" err="1">
                <a:latin typeface="Times New Roman" pitchFamily="18" charset="0"/>
                <a:cs typeface="Times New Roman" pitchFamily="18" charset="0"/>
              </a:rPr>
              <a:t>Groß</a:t>
            </a:r>
            <a:r>
              <a:rPr lang="it-IT" sz="2400" dirty="0">
                <a:latin typeface="Times New Roman" pitchFamily="18" charset="0"/>
                <a:cs typeface="Times New Roman" pitchFamily="18" charset="0"/>
              </a:rPr>
              <a:t> </a:t>
            </a:r>
            <a:r>
              <a:rPr lang="it-IT" sz="2400" dirty="0" err="1">
                <a:latin typeface="Times New Roman" pitchFamily="18" charset="0"/>
                <a:cs typeface="Times New Roman" pitchFamily="18" charset="0"/>
              </a:rPr>
              <a:t>Särchen</a:t>
            </a:r>
            <a:r>
              <a:rPr lang="it-IT" sz="2400" dirty="0">
                <a:latin typeface="Times New Roman" pitchFamily="18" charset="0"/>
                <a:cs typeface="Times New Roman" pitchFamily="18" charset="0"/>
              </a:rPr>
              <a:t>, 19 aprile 1801 – Lipsia, 18 novembre 1887) è stato uno psicologo e statistico tedesco, fondatore della psicofisica. Nel 1860 ritenne di aver individuato un'equazione in grado di quantificare esattamente il rapporto tra stimolo fisico e sensazione (rapporto tra anima e materia), detta "formula di </a:t>
            </a:r>
            <a:r>
              <a:rPr lang="it-IT" sz="2400" dirty="0" err="1">
                <a:latin typeface="Times New Roman" pitchFamily="18" charset="0"/>
                <a:cs typeface="Times New Roman" pitchFamily="18" charset="0"/>
              </a:rPr>
              <a:t>Fechner</a:t>
            </a:r>
            <a:r>
              <a:rPr lang="it-IT" sz="2400" dirty="0" smtClean="0">
                <a:latin typeface="Times New Roman" pitchFamily="18" charset="0"/>
                <a:cs typeface="Times New Roman" pitchFamily="18" charset="0"/>
              </a:rPr>
              <a:t>".</a:t>
            </a:r>
            <a:endParaRPr lang="it-IT" dirty="0"/>
          </a:p>
        </p:txBody>
      </p:sp>
    </p:spTree>
    <p:extLst>
      <p:ext uri="{BB962C8B-B14F-4D97-AF65-F5344CB8AC3E}">
        <p14:creationId xmlns:p14="http://schemas.microsoft.com/office/powerpoint/2010/main" val="380947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barn(outVertical)">
                                      <p:cBhvr>
                                        <p:cTn id="14" dur="500"/>
                                        <p:tgtEl>
                                          <p:spTgt spid="3076"/>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andro\Pictures\MP Navigator EX\2013_02_23\IMG_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245" y="370062"/>
            <a:ext cx="2027018" cy="141527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833801" y="333737"/>
            <a:ext cx="6045156" cy="1446550"/>
          </a:xfrm>
          <a:prstGeom prst="rect">
            <a:avLst/>
          </a:prstGeom>
          <a:noFill/>
        </p:spPr>
        <p:txBody>
          <a:bodyPr wrap="square" rtlCol="0">
            <a:spAutoFit/>
          </a:bodyPr>
          <a:lstStyle/>
          <a:p>
            <a:pPr algn="just"/>
            <a:r>
              <a:rPr lang="it-IT" sz="2200" b="1" dirty="0">
                <a:solidFill>
                  <a:srgbClr val="0000FF"/>
                </a:solidFill>
                <a:latin typeface="Times New Roman" pitchFamily="18" charset="0"/>
                <a:cs typeface="Times New Roman" pitchFamily="18" charset="0"/>
              </a:rPr>
              <a:t>Durante le </a:t>
            </a:r>
            <a:r>
              <a:rPr lang="it-IT" sz="2200" b="1" dirty="0" smtClean="0">
                <a:solidFill>
                  <a:srgbClr val="0000FF"/>
                </a:solidFill>
                <a:latin typeface="Times New Roman" pitchFamily="18" charset="0"/>
                <a:cs typeface="Times New Roman" pitchFamily="18" charset="0"/>
              </a:rPr>
              <a:t>vacanze estive del 1899</a:t>
            </a:r>
            <a:r>
              <a:rPr lang="it-IT" sz="2200" b="1" dirty="0" smtClean="0">
                <a:latin typeface="Times New Roman" pitchFamily="18" charset="0"/>
                <a:cs typeface="Times New Roman" pitchFamily="18" charset="0"/>
              </a:rPr>
              <a:t> </a:t>
            </a:r>
            <a:r>
              <a:rPr lang="it-IT" sz="2200" dirty="0">
                <a:latin typeface="Times New Roman" pitchFamily="18" charset="0"/>
                <a:cs typeface="Times New Roman" pitchFamily="18" charset="0"/>
              </a:rPr>
              <a:t>Freud </a:t>
            </a:r>
            <a:r>
              <a:rPr lang="it-IT" sz="2200" dirty="0" smtClean="0">
                <a:latin typeface="Times New Roman" pitchFamily="18" charset="0"/>
                <a:cs typeface="Times New Roman" pitchFamily="18" charset="0"/>
              </a:rPr>
              <a:t>soggiornò </a:t>
            </a:r>
            <a:r>
              <a:rPr lang="it-IT" sz="2200" dirty="0">
                <a:latin typeface="Times New Roman" pitchFamily="18" charset="0"/>
                <a:cs typeface="Times New Roman" pitchFamily="18" charset="0"/>
              </a:rPr>
              <a:t>con </a:t>
            </a:r>
            <a:r>
              <a:rPr lang="it-IT" sz="2200" dirty="0" smtClean="0">
                <a:latin typeface="Times New Roman" pitchFamily="18" charset="0"/>
                <a:cs typeface="Times New Roman" pitchFamily="18" charset="0"/>
              </a:rPr>
              <a:t>la famiglia </a:t>
            </a:r>
            <a:r>
              <a:rPr lang="it-IT" sz="2200" dirty="0">
                <a:latin typeface="Times New Roman" pitchFamily="18" charset="0"/>
                <a:cs typeface="Times New Roman" pitchFamily="18" charset="0"/>
              </a:rPr>
              <a:t>a </a:t>
            </a:r>
            <a:r>
              <a:rPr lang="it-IT" sz="2200" dirty="0" err="1">
                <a:latin typeface="Times New Roman" pitchFamily="18" charset="0"/>
                <a:cs typeface="Times New Roman" pitchFamily="18" charset="0"/>
              </a:rPr>
              <a:t>Bercbtesgaden</a:t>
            </a:r>
            <a:r>
              <a:rPr lang="it-IT" sz="2200" dirty="0">
                <a:latin typeface="Times New Roman" pitchFamily="18" charset="0"/>
                <a:cs typeface="Times New Roman" pitchFamily="18" charset="0"/>
              </a:rPr>
              <a:t>, </a:t>
            </a:r>
            <a:r>
              <a:rPr lang="it-IT" sz="2200" dirty="0" smtClean="0">
                <a:latin typeface="Times New Roman" pitchFamily="18" charset="0"/>
                <a:cs typeface="Times New Roman" pitchFamily="18" charset="0"/>
              </a:rPr>
              <a:t>in una </a:t>
            </a:r>
            <a:r>
              <a:rPr lang="it-IT" sz="2200" dirty="0">
                <a:latin typeface="Times New Roman" pitchFamily="18" charset="0"/>
                <a:cs typeface="Times New Roman" pitchFamily="18" charset="0"/>
              </a:rPr>
              <a:t>casa di contadini </a:t>
            </a:r>
            <a:r>
              <a:rPr lang="it-IT" sz="2200" dirty="0" smtClean="0">
                <a:latin typeface="Times New Roman" pitchFamily="18" charset="0"/>
                <a:cs typeface="Times New Roman" pitchFamily="18" charset="0"/>
              </a:rPr>
              <a:t>chiamata "</a:t>
            </a:r>
            <a:r>
              <a:rPr lang="it-IT" sz="2200" dirty="0" err="1">
                <a:latin typeface="Times New Roman" pitchFamily="18" charset="0"/>
                <a:cs typeface="Times New Roman" pitchFamily="18" charset="0"/>
              </a:rPr>
              <a:t>Riemerleben</a:t>
            </a:r>
            <a:r>
              <a:rPr lang="it-IT" sz="2200" dirty="0">
                <a:latin typeface="Times New Roman" pitchFamily="18" charset="0"/>
                <a:cs typeface="Times New Roman" pitchFamily="18" charset="0"/>
              </a:rPr>
              <a:t>". Lì scrisse </a:t>
            </a:r>
            <a:r>
              <a:rPr lang="it-IT" sz="2200" dirty="0" smtClean="0">
                <a:latin typeface="Times New Roman" pitchFamily="18" charset="0"/>
                <a:cs typeface="Times New Roman" pitchFamily="18" charset="0"/>
              </a:rPr>
              <a:t>gran parte de </a:t>
            </a:r>
            <a:r>
              <a:rPr lang="it-IT" sz="2200" i="1" dirty="0" smtClean="0">
                <a:latin typeface="Times New Roman" pitchFamily="18" charset="0"/>
                <a:cs typeface="Times New Roman" pitchFamily="18" charset="0"/>
              </a:rPr>
              <a:t>L’interpretazione dei sogni.</a:t>
            </a:r>
            <a:endParaRPr lang="it-IT" sz="2200" i="1" dirty="0">
              <a:latin typeface="Times New Roman" pitchFamily="18" charset="0"/>
              <a:cs typeface="Times New Roman" pitchFamily="18" charset="0"/>
            </a:endParaRPr>
          </a:p>
        </p:txBody>
      </p:sp>
      <p:sp>
        <p:nvSpPr>
          <p:cNvPr id="3" name="CasellaDiTesto 2"/>
          <p:cNvSpPr txBox="1"/>
          <p:nvPr/>
        </p:nvSpPr>
        <p:spPr>
          <a:xfrm>
            <a:off x="175218" y="1700808"/>
            <a:ext cx="8856984" cy="1785104"/>
          </a:xfrm>
          <a:prstGeom prst="rect">
            <a:avLst/>
          </a:prstGeom>
          <a:noFill/>
        </p:spPr>
        <p:txBody>
          <a:bodyPr wrap="square" rtlCol="0">
            <a:spAutoFit/>
          </a:bodyPr>
          <a:lstStyle/>
          <a:p>
            <a:pPr algn="just"/>
            <a:r>
              <a:rPr lang="it-IT" sz="2200" b="1" dirty="0" smtClean="0">
                <a:latin typeface="Times New Roman" pitchFamily="18" charset="0"/>
                <a:cs typeface="Times New Roman" pitchFamily="18" charset="0"/>
              </a:rPr>
              <a:t>«</a:t>
            </a:r>
            <a:r>
              <a:rPr lang="it-IT" sz="2200" b="1" dirty="0" smtClean="0">
                <a:solidFill>
                  <a:srgbClr val="0000FF"/>
                </a:solidFill>
                <a:latin typeface="Times New Roman" pitchFamily="18" charset="0"/>
                <a:cs typeface="Times New Roman" pitchFamily="18" charset="0"/>
              </a:rPr>
              <a:t>Sono </a:t>
            </a:r>
            <a:r>
              <a:rPr lang="it-IT" sz="2200" b="1" dirty="0">
                <a:solidFill>
                  <a:srgbClr val="0000FF"/>
                </a:solidFill>
                <a:latin typeface="Times New Roman" pitchFamily="18" charset="0"/>
                <a:cs typeface="Times New Roman" pitchFamily="18" charset="0"/>
              </a:rPr>
              <a:t>andato</a:t>
            </a:r>
            <a:r>
              <a:rPr lang="it-IT" sz="2200" dirty="0">
                <a:solidFill>
                  <a:srgbClr val="0000FF"/>
                </a:solidFill>
                <a:latin typeface="Times New Roman" pitchFamily="18" charset="0"/>
                <a:cs typeface="Times New Roman" pitchFamily="18" charset="0"/>
              </a:rPr>
              <a:t> </a:t>
            </a:r>
            <a:r>
              <a:rPr lang="it-IT" sz="2200" dirty="0">
                <a:latin typeface="Times New Roman" pitchFamily="18" charset="0"/>
                <a:cs typeface="Times New Roman" pitchFamily="18" charset="0"/>
              </a:rPr>
              <a:t>tanto bene </a:t>
            </a:r>
            <a:r>
              <a:rPr lang="it-IT" sz="2200" dirty="0" smtClean="0">
                <a:latin typeface="Times New Roman" pitchFamily="18" charset="0"/>
                <a:cs typeface="Times New Roman" pitchFamily="18" charset="0"/>
              </a:rPr>
              <a:t>avanti nel </a:t>
            </a:r>
            <a:r>
              <a:rPr lang="it-IT" sz="2200" dirty="0">
                <a:latin typeface="Times New Roman" pitchFamily="18" charset="0"/>
                <a:cs typeface="Times New Roman" pitchFamily="18" charset="0"/>
              </a:rPr>
              <a:t>lavoro qui, in pace, </a:t>
            </a:r>
            <a:r>
              <a:rPr lang="it-IT" sz="2200" dirty="0" smtClean="0">
                <a:latin typeface="Times New Roman" pitchFamily="18" charset="0"/>
                <a:cs typeface="Times New Roman" pitchFamily="18" charset="0"/>
              </a:rPr>
              <a:t>senza grattacapi </a:t>
            </a:r>
            <a:r>
              <a:rPr lang="it-IT" sz="2200" dirty="0">
                <a:latin typeface="Times New Roman" pitchFamily="18" charset="0"/>
                <a:cs typeface="Times New Roman" pitchFamily="18" charset="0"/>
              </a:rPr>
              <a:t>e in quasi </a:t>
            </a:r>
            <a:r>
              <a:rPr lang="it-IT" sz="2200" dirty="0" smtClean="0">
                <a:latin typeface="Times New Roman" pitchFamily="18" charset="0"/>
                <a:cs typeface="Times New Roman" pitchFamily="18" charset="0"/>
              </a:rPr>
              <a:t>completo benessere</a:t>
            </a:r>
            <a:r>
              <a:rPr lang="it-IT" sz="2200" dirty="0">
                <a:latin typeface="Times New Roman" pitchFamily="18" charset="0"/>
                <a:cs typeface="Times New Roman" pitchFamily="18" charset="0"/>
              </a:rPr>
              <a:t>; nel frattempo </a:t>
            </a:r>
            <a:r>
              <a:rPr lang="it-IT" sz="2200" dirty="0" smtClean="0">
                <a:latin typeface="Times New Roman" pitchFamily="18" charset="0"/>
                <a:cs typeface="Times New Roman" pitchFamily="18" charset="0"/>
              </a:rPr>
              <a:t>ho fatto </a:t>
            </a:r>
            <a:r>
              <a:rPr lang="it-IT" sz="2200" dirty="0">
                <a:latin typeface="Times New Roman" pitchFamily="18" charset="0"/>
                <a:cs typeface="Times New Roman" pitchFamily="18" charset="0"/>
              </a:rPr>
              <a:t>passeggiate e ho </a:t>
            </a:r>
            <a:r>
              <a:rPr lang="it-IT" sz="2200" dirty="0" smtClean="0">
                <a:latin typeface="Times New Roman" pitchFamily="18" charset="0"/>
                <a:cs typeface="Times New Roman" pitchFamily="18" charset="0"/>
              </a:rPr>
              <a:t>goduto le </a:t>
            </a:r>
            <a:r>
              <a:rPr lang="it-IT" sz="2200" dirty="0">
                <a:latin typeface="Times New Roman" pitchFamily="18" charset="0"/>
                <a:cs typeface="Times New Roman" pitchFamily="18" charset="0"/>
              </a:rPr>
              <a:t>montagne e i boschi. </a:t>
            </a:r>
            <a:r>
              <a:rPr lang="it-IT" sz="2200" dirty="0" smtClean="0">
                <a:latin typeface="Times New Roman" pitchFamily="18" charset="0"/>
                <a:cs typeface="Times New Roman" pitchFamily="18" charset="0"/>
              </a:rPr>
              <a:t>Devi aver </a:t>
            </a:r>
            <a:r>
              <a:rPr lang="it-IT" sz="2200" dirty="0">
                <a:latin typeface="Times New Roman" pitchFamily="18" charset="0"/>
                <a:cs typeface="Times New Roman" pitchFamily="18" charset="0"/>
              </a:rPr>
              <a:t>pazienza con me, </a:t>
            </a:r>
            <a:r>
              <a:rPr lang="it-IT" sz="2200" dirty="0" smtClean="0">
                <a:latin typeface="Times New Roman" pitchFamily="18" charset="0"/>
                <a:cs typeface="Times New Roman" pitchFamily="18" charset="0"/>
              </a:rPr>
              <a:t>poiché sono </a:t>
            </a:r>
            <a:r>
              <a:rPr lang="it-IT" sz="2200" dirty="0">
                <a:latin typeface="Times New Roman" pitchFamily="18" charset="0"/>
                <a:cs typeface="Times New Roman" pitchFamily="18" charset="0"/>
              </a:rPr>
              <a:t>completamente </a:t>
            </a:r>
            <a:r>
              <a:rPr lang="it-IT" sz="2200" dirty="0" smtClean="0">
                <a:latin typeface="Times New Roman" pitchFamily="18" charset="0"/>
                <a:cs typeface="Times New Roman" pitchFamily="18" charset="0"/>
              </a:rPr>
              <a:t>immerso nel </a:t>
            </a:r>
            <a:r>
              <a:rPr lang="it-IT" sz="2200" dirty="0">
                <a:latin typeface="Times New Roman" pitchFamily="18" charset="0"/>
                <a:cs typeface="Times New Roman" pitchFamily="18" charset="0"/>
              </a:rPr>
              <a:t>mio lavoro e non </a:t>
            </a:r>
            <a:r>
              <a:rPr lang="it-IT" sz="2200" dirty="0" smtClean="0">
                <a:latin typeface="Times New Roman" pitchFamily="18" charset="0"/>
                <a:cs typeface="Times New Roman" pitchFamily="18" charset="0"/>
              </a:rPr>
              <a:t>posso occuparmi </a:t>
            </a:r>
            <a:r>
              <a:rPr lang="it-IT" sz="2200" dirty="0">
                <a:latin typeface="Times New Roman" pitchFamily="18" charset="0"/>
                <a:cs typeface="Times New Roman" pitchFamily="18" charset="0"/>
              </a:rPr>
              <a:t>di nient'altro. </a:t>
            </a:r>
            <a:r>
              <a:rPr lang="it-IT" sz="2200" dirty="0" smtClean="0">
                <a:latin typeface="Times New Roman" pitchFamily="18" charset="0"/>
                <a:cs typeface="Times New Roman" pitchFamily="18" charset="0"/>
              </a:rPr>
              <a:t>Sono già </a:t>
            </a:r>
            <a:r>
              <a:rPr lang="it-IT" sz="2200" dirty="0">
                <a:latin typeface="Times New Roman" pitchFamily="18" charset="0"/>
                <a:cs typeface="Times New Roman" pitchFamily="18" charset="0"/>
              </a:rPr>
              <a:t>avanti nel capitolo </a:t>
            </a:r>
            <a:r>
              <a:rPr lang="it-IT" sz="2200" dirty="0" smtClean="0">
                <a:latin typeface="Times New Roman" pitchFamily="18" charset="0"/>
                <a:cs typeface="Times New Roman" pitchFamily="18" charset="0"/>
              </a:rPr>
              <a:t>sul "</a:t>
            </a:r>
            <a:r>
              <a:rPr lang="it-IT" sz="2200" b="1" dirty="0">
                <a:solidFill>
                  <a:srgbClr val="C00000"/>
                </a:solidFill>
                <a:latin typeface="Times New Roman" pitchFamily="18" charset="0"/>
                <a:cs typeface="Times New Roman" pitchFamily="18" charset="0"/>
              </a:rPr>
              <a:t>lavoro onirico</a:t>
            </a:r>
            <a:r>
              <a:rPr lang="it-IT" sz="2200" dirty="0" smtClean="0">
                <a:latin typeface="Times New Roman" pitchFamily="18" charset="0"/>
                <a:cs typeface="Times New Roman" pitchFamily="18" charset="0"/>
              </a:rPr>
              <a:t>".» </a:t>
            </a:r>
            <a:r>
              <a:rPr lang="it-IT" sz="1000" dirty="0" smtClean="0">
                <a:latin typeface="Times New Roman" pitchFamily="18" charset="0"/>
                <a:cs typeface="Times New Roman" pitchFamily="18" charset="0"/>
              </a:rPr>
              <a:t>Lettera </a:t>
            </a:r>
            <a:r>
              <a:rPr lang="it-IT" sz="1000" dirty="0">
                <a:latin typeface="Times New Roman" pitchFamily="18" charset="0"/>
                <a:cs typeface="Times New Roman" pitchFamily="18" charset="0"/>
              </a:rPr>
              <a:t>a Wilhelm </a:t>
            </a:r>
            <a:r>
              <a:rPr lang="it-IT" sz="1000" dirty="0" err="1" smtClean="0">
                <a:latin typeface="Times New Roman" pitchFamily="18" charset="0"/>
                <a:cs typeface="Times New Roman" pitchFamily="18" charset="0"/>
              </a:rPr>
              <a:t>Fliess</a:t>
            </a:r>
            <a:r>
              <a:rPr lang="it-IT" sz="1000" dirty="0" smtClean="0">
                <a:latin typeface="Times New Roman" pitchFamily="18" charset="0"/>
                <a:cs typeface="Times New Roman" pitchFamily="18" charset="0"/>
              </a:rPr>
              <a:t>, 2O </a:t>
            </a:r>
            <a:r>
              <a:rPr lang="it-IT" sz="1000" dirty="0">
                <a:latin typeface="Times New Roman" pitchFamily="18" charset="0"/>
                <a:cs typeface="Times New Roman" pitchFamily="18" charset="0"/>
              </a:rPr>
              <a:t>agosto 1899</a:t>
            </a:r>
          </a:p>
        </p:txBody>
      </p:sp>
      <p:sp>
        <p:nvSpPr>
          <p:cNvPr id="4" name="CasellaDiTesto 3"/>
          <p:cNvSpPr txBox="1"/>
          <p:nvPr/>
        </p:nvSpPr>
        <p:spPr>
          <a:xfrm>
            <a:off x="175218" y="3356992"/>
            <a:ext cx="8856984" cy="3447098"/>
          </a:xfrm>
          <a:prstGeom prst="rect">
            <a:avLst/>
          </a:prstGeom>
          <a:noFill/>
        </p:spPr>
        <p:txBody>
          <a:bodyPr wrap="square" rtlCol="0">
            <a:spAutoFit/>
          </a:bodyPr>
          <a:lstStyle/>
          <a:p>
            <a:pPr algn="just"/>
            <a:r>
              <a:rPr lang="it-IT" sz="2200" b="1" dirty="0" smtClean="0">
                <a:latin typeface="Times New Roman" pitchFamily="18" charset="0"/>
                <a:cs typeface="Times New Roman" pitchFamily="18" charset="0"/>
              </a:rPr>
              <a:t>«</a:t>
            </a:r>
            <a:r>
              <a:rPr lang="it-IT" sz="2200" b="1" dirty="0" smtClean="0">
                <a:solidFill>
                  <a:srgbClr val="0000FF"/>
                </a:solidFill>
                <a:latin typeface="Times New Roman" pitchFamily="18" charset="0"/>
                <a:cs typeface="Times New Roman" pitchFamily="18" charset="0"/>
              </a:rPr>
              <a:t>Fino </a:t>
            </a:r>
            <a:r>
              <a:rPr lang="it-IT" sz="2200" b="1" dirty="0">
                <a:solidFill>
                  <a:srgbClr val="0000FF"/>
                </a:solidFill>
                <a:latin typeface="Times New Roman" pitchFamily="18" charset="0"/>
                <a:cs typeface="Times New Roman" pitchFamily="18" charset="0"/>
              </a:rPr>
              <a:t>a questo punto delle </a:t>
            </a:r>
            <a:r>
              <a:rPr lang="it-IT" sz="2200" b="1" dirty="0" smtClean="0">
                <a:solidFill>
                  <a:srgbClr val="0000FF"/>
                </a:solidFill>
                <a:latin typeface="Times New Roman" pitchFamily="18" charset="0"/>
                <a:cs typeface="Times New Roman" pitchFamily="18" charset="0"/>
              </a:rPr>
              <a:t>sue indagini</a:t>
            </a:r>
            <a:r>
              <a:rPr lang="it-IT" sz="2200" dirty="0">
                <a:latin typeface="Times New Roman" pitchFamily="18" charset="0"/>
                <a:cs typeface="Times New Roman" pitchFamily="18" charset="0"/>
              </a:rPr>
              <a:t>, la psicoanalisi </a:t>
            </a:r>
            <a:r>
              <a:rPr lang="it-IT" sz="2200" dirty="0" smtClean="0">
                <a:latin typeface="Times New Roman" pitchFamily="18" charset="0"/>
                <a:cs typeface="Times New Roman" pitchFamily="18" charset="0"/>
              </a:rPr>
              <a:t>aveva solamente </a:t>
            </a:r>
            <a:r>
              <a:rPr lang="it-IT" sz="2200" dirty="0">
                <a:latin typeface="Times New Roman" pitchFamily="18" charset="0"/>
                <a:cs typeface="Times New Roman" pitchFamily="18" charset="0"/>
              </a:rPr>
              <a:t>tentato di </a:t>
            </a:r>
            <a:r>
              <a:rPr lang="it-IT" sz="2200" dirty="0" smtClean="0">
                <a:latin typeface="Times New Roman" pitchFamily="18" charset="0"/>
                <a:cs typeface="Times New Roman" pitchFamily="18" charset="0"/>
              </a:rPr>
              <a:t>trovare una </a:t>
            </a:r>
            <a:r>
              <a:rPr lang="it-IT" sz="2200" dirty="0">
                <a:latin typeface="Times New Roman" pitchFamily="18" charset="0"/>
                <a:cs typeface="Times New Roman" pitchFamily="18" charset="0"/>
              </a:rPr>
              <a:t>spiegazione per </a:t>
            </a:r>
            <a:r>
              <a:rPr lang="it-IT" sz="2200" dirty="0" smtClean="0">
                <a:latin typeface="Times New Roman" pitchFamily="18" charset="0"/>
                <a:cs typeface="Times New Roman" pitchFamily="18" charset="0"/>
              </a:rPr>
              <a:t>alcuni fenomeni </a:t>
            </a:r>
            <a:r>
              <a:rPr lang="it-IT" sz="2200" dirty="0">
                <a:latin typeface="Times New Roman" pitchFamily="18" charset="0"/>
                <a:cs typeface="Times New Roman" pitchFamily="18" charset="0"/>
              </a:rPr>
              <a:t>patologici (...). </a:t>
            </a:r>
            <a:r>
              <a:rPr lang="it-IT" sz="2200" dirty="0" smtClean="0">
                <a:latin typeface="Times New Roman" pitchFamily="18" charset="0"/>
                <a:cs typeface="Times New Roman" pitchFamily="18" charset="0"/>
              </a:rPr>
              <a:t>Il sogno</a:t>
            </a:r>
            <a:r>
              <a:rPr lang="it-IT" sz="2200" dirty="0">
                <a:latin typeface="Times New Roman" pitchFamily="18" charset="0"/>
                <a:cs typeface="Times New Roman" pitchFamily="18" charset="0"/>
              </a:rPr>
              <a:t>, invece, del quale </a:t>
            </a:r>
            <a:r>
              <a:rPr lang="it-IT" sz="2200" dirty="0" smtClean="0">
                <a:latin typeface="Times New Roman" pitchFamily="18" charset="0"/>
                <a:cs typeface="Times New Roman" pitchFamily="18" charset="0"/>
              </a:rPr>
              <a:t>si occupò </a:t>
            </a:r>
            <a:r>
              <a:rPr lang="it-IT" sz="2200" dirty="0">
                <a:latin typeface="Times New Roman" pitchFamily="18" charset="0"/>
                <a:cs typeface="Times New Roman" pitchFamily="18" charset="0"/>
              </a:rPr>
              <a:t>in seguito, non era </a:t>
            </a:r>
            <a:r>
              <a:rPr lang="it-IT" sz="2200" dirty="0" smtClean="0">
                <a:latin typeface="Times New Roman" pitchFamily="18" charset="0"/>
                <a:cs typeface="Times New Roman" pitchFamily="18" charset="0"/>
              </a:rPr>
              <a:t>un sintomo </a:t>
            </a:r>
            <a:r>
              <a:rPr lang="it-IT" sz="2200" dirty="0">
                <a:latin typeface="Times New Roman" pitchFamily="18" charset="0"/>
                <a:cs typeface="Times New Roman" pitchFamily="18" charset="0"/>
              </a:rPr>
              <a:t>patologico, era </a:t>
            </a:r>
            <a:r>
              <a:rPr lang="it-IT" sz="2200" dirty="0" smtClean="0">
                <a:latin typeface="Times New Roman" pitchFamily="18" charset="0"/>
                <a:cs typeface="Times New Roman" pitchFamily="18" charset="0"/>
              </a:rPr>
              <a:t>anzi un </a:t>
            </a:r>
            <a:r>
              <a:rPr lang="it-IT" sz="2200" dirty="0">
                <a:latin typeface="Times New Roman" pitchFamily="18" charset="0"/>
                <a:cs typeface="Times New Roman" pitchFamily="18" charset="0"/>
              </a:rPr>
              <a:t>fenomeno della </a:t>
            </a:r>
            <a:r>
              <a:rPr lang="it-IT" sz="2200" dirty="0" smtClean="0">
                <a:latin typeface="Times New Roman" pitchFamily="18" charset="0"/>
                <a:cs typeface="Times New Roman" pitchFamily="18" charset="0"/>
              </a:rPr>
              <a:t>vita psichica </a:t>
            </a:r>
            <a:r>
              <a:rPr lang="it-IT" sz="2200" dirty="0">
                <a:latin typeface="Times New Roman" pitchFamily="18" charset="0"/>
                <a:cs typeface="Times New Roman" pitchFamily="18" charset="0"/>
              </a:rPr>
              <a:t>normale che </a:t>
            </a:r>
            <a:r>
              <a:rPr lang="it-IT" sz="2200" dirty="0" smtClean="0">
                <a:latin typeface="Times New Roman" pitchFamily="18" charset="0"/>
                <a:cs typeface="Times New Roman" pitchFamily="18" charset="0"/>
              </a:rPr>
              <a:t>poteva riguardare </a:t>
            </a:r>
            <a:r>
              <a:rPr lang="it-IT" sz="2200" dirty="0">
                <a:latin typeface="Times New Roman" pitchFamily="18" charset="0"/>
                <a:cs typeface="Times New Roman" pitchFamily="18" charset="0"/>
              </a:rPr>
              <a:t>qualsiasi </a:t>
            </a:r>
            <a:r>
              <a:rPr lang="it-IT" sz="2200" dirty="0" smtClean="0">
                <a:latin typeface="Times New Roman" pitchFamily="18" charset="0"/>
                <a:cs typeface="Times New Roman" pitchFamily="18" charset="0"/>
              </a:rPr>
              <a:t>persona sana</a:t>
            </a:r>
            <a:r>
              <a:rPr lang="it-IT" sz="2200" dirty="0">
                <a:latin typeface="Times New Roman" pitchFamily="18" charset="0"/>
                <a:cs typeface="Times New Roman" pitchFamily="18" charset="0"/>
              </a:rPr>
              <a:t>. Pertanto se il sogno </a:t>
            </a:r>
            <a:r>
              <a:rPr lang="it-IT" sz="2200" dirty="0" smtClean="0">
                <a:latin typeface="Times New Roman" pitchFamily="18" charset="0"/>
                <a:cs typeface="Times New Roman" pitchFamily="18" charset="0"/>
              </a:rPr>
              <a:t>è costruito </a:t>
            </a:r>
            <a:r>
              <a:rPr lang="it-IT" sz="2200" dirty="0">
                <a:latin typeface="Times New Roman" pitchFamily="18" charset="0"/>
                <a:cs typeface="Times New Roman" pitchFamily="18" charset="0"/>
              </a:rPr>
              <a:t>come un sintomo </a:t>
            </a:r>
            <a:r>
              <a:rPr lang="it-IT" sz="2200" dirty="0" smtClean="0">
                <a:latin typeface="Times New Roman" pitchFamily="18" charset="0"/>
                <a:cs typeface="Times New Roman" pitchFamily="18" charset="0"/>
              </a:rPr>
              <a:t>e se </a:t>
            </a:r>
            <a:r>
              <a:rPr lang="it-IT" sz="2200" dirty="0">
                <a:latin typeface="Times New Roman" pitchFamily="18" charset="0"/>
                <a:cs typeface="Times New Roman" pitchFamily="18" charset="0"/>
              </a:rPr>
              <a:t>per spiegarlo </a:t>
            </a:r>
            <a:r>
              <a:rPr lang="it-IT" sz="2200" dirty="0" smtClean="0">
                <a:latin typeface="Times New Roman" pitchFamily="18" charset="0"/>
                <a:cs typeface="Times New Roman" pitchFamily="18" charset="0"/>
              </a:rPr>
              <a:t>sono necessarie </a:t>
            </a:r>
            <a:r>
              <a:rPr lang="it-IT" sz="2200" dirty="0">
                <a:latin typeface="Times New Roman" pitchFamily="18" charset="0"/>
                <a:cs typeface="Times New Roman" pitchFamily="18" charset="0"/>
              </a:rPr>
              <a:t>le stesse ipotesi </a:t>
            </a:r>
            <a:r>
              <a:rPr lang="it-IT" sz="2200" dirty="0" smtClean="0">
                <a:latin typeface="Times New Roman" pitchFamily="18" charset="0"/>
                <a:cs typeface="Times New Roman" pitchFamily="18" charset="0"/>
              </a:rPr>
              <a:t>(...) e </a:t>
            </a:r>
            <a:r>
              <a:rPr lang="it-IT" sz="2200" dirty="0">
                <a:latin typeface="Times New Roman" pitchFamily="18" charset="0"/>
                <a:cs typeface="Times New Roman" pitchFamily="18" charset="0"/>
              </a:rPr>
              <a:t>evidente che </a:t>
            </a:r>
            <a:r>
              <a:rPr lang="it-IT" sz="2200" b="1" dirty="0">
                <a:solidFill>
                  <a:srgbClr val="C00000"/>
                </a:solidFill>
                <a:latin typeface="Times New Roman" pitchFamily="18" charset="0"/>
                <a:cs typeface="Times New Roman" pitchFamily="18" charset="0"/>
              </a:rPr>
              <a:t>la </a:t>
            </a:r>
            <a:r>
              <a:rPr lang="it-IT" sz="2200" b="1" dirty="0" smtClean="0">
                <a:solidFill>
                  <a:srgbClr val="C00000"/>
                </a:solidFill>
                <a:latin typeface="Times New Roman" pitchFamily="18" charset="0"/>
                <a:cs typeface="Times New Roman" pitchFamily="18" charset="0"/>
              </a:rPr>
              <a:t>Psicoanalisi non è più </a:t>
            </a:r>
            <a:r>
              <a:rPr lang="it-IT" sz="2200" b="1" dirty="0">
                <a:solidFill>
                  <a:srgbClr val="C00000"/>
                </a:solidFill>
                <a:latin typeface="Times New Roman" pitchFamily="18" charset="0"/>
                <a:cs typeface="Times New Roman" pitchFamily="18" charset="0"/>
              </a:rPr>
              <a:t>solo una </a:t>
            </a:r>
            <a:r>
              <a:rPr lang="it-IT" sz="2200" b="1" dirty="0" smtClean="0">
                <a:solidFill>
                  <a:srgbClr val="C00000"/>
                </a:solidFill>
                <a:latin typeface="Times New Roman" pitchFamily="18" charset="0"/>
                <a:cs typeface="Times New Roman" pitchFamily="18" charset="0"/>
              </a:rPr>
              <a:t>scienza ausiliaria </a:t>
            </a:r>
            <a:r>
              <a:rPr lang="it-IT" sz="2200" b="1" dirty="0">
                <a:solidFill>
                  <a:srgbClr val="C00000"/>
                </a:solidFill>
                <a:latin typeface="Times New Roman" pitchFamily="18" charset="0"/>
                <a:cs typeface="Times New Roman" pitchFamily="18" charset="0"/>
              </a:rPr>
              <a:t>della </a:t>
            </a:r>
            <a:r>
              <a:rPr lang="it-IT" sz="2200" b="1" dirty="0" smtClean="0">
                <a:solidFill>
                  <a:srgbClr val="C00000"/>
                </a:solidFill>
                <a:latin typeface="Times New Roman" pitchFamily="18" charset="0"/>
                <a:cs typeface="Times New Roman" pitchFamily="18" charset="0"/>
              </a:rPr>
              <a:t>psicopatologia, ma </a:t>
            </a:r>
            <a:r>
              <a:rPr lang="it-IT" sz="2200" b="1" dirty="0">
                <a:solidFill>
                  <a:srgbClr val="C00000"/>
                </a:solidFill>
                <a:latin typeface="Times New Roman" pitchFamily="18" charset="0"/>
                <a:cs typeface="Times New Roman" pitchFamily="18" charset="0"/>
              </a:rPr>
              <a:t>e il fondamento di </a:t>
            </a:r>
            <a:r>
              <a:rPr lang="it-IT" sz="2200" b="1" dirty="0" smtClean="0">
                <a:solidFill>
                  <a:srgbClr val="C00000"/>
                </a:solidFill>
                <a:latin typeface="Times New Roman" pitchFamily="18" charset="0"/>
                <a:cs typeface="Times New Roman" pitchFamily="18" charset="0"/>
              </a:rPr>
              <a:t>una psicologia </a:t>
            </a:r>
            <a:r>
              <a:rPr lang="it-IT" sz="2200" b="1" dirty="0">
                <a:solidFill>
                  <a:srgbClr val="C00000"/>
                </a:solidFill>
                <a:latin typeface="Times New Roman" pitchFamily="18" charset="0"/>
                <a:cs typeface="Times New Roman" pitchFamily="18" charset="0"/>
              </a:rPr>
              <a:t>nuova, </a:t>
            </a:r>
            <a:r>
              <a:rPr lang="it-IT" sz="2200" b="1" dirty="0" smtClean="0">
                <a:solidFill>
                  <a:srgbClr val="C00000"/>
                </a:solidFill>
                <a:latin typeface="Times New Roman" pitchFamily="18" charset="0"/>
                <a:cs typeface="Times New Roman" pitchFamily="18" charset="0"/>
              </a:rPr>
              <a:t>più </a:t>
            </a:r>
            <a:r>
              <a:rPr lang="it-IT" sz="2200" b="1" dirty="0">
                <a:solidFill>
                  <a:srgbClr val="C00000"/>
                </a:solidFill>
                <a:latin typeface="Times New Roman" pitchFamily="18" charset="0"/>
                <a:cs typeface="Times New Roman" pitchFamily="18" charset="0"/>
              </a:rPr>
              <a:t>esatta </a:t>
            </a:r>
            <a:r>
              <a:rPr lang="it-IT" sz="2200" b="1" dirty="0" smtClean="0">
                <a:solidFill>
                  <a:srgbClr val="C00000"/>
                </a:solidFill>
                <a:latin typeface="Times New Roman" pitchFamily="18" charset="0"/>
                <a:cs typeface="Times New Roman" pitchFamily="18" charset="0"/>
              </a:rPr>
              <a:t>e profonda</a:t>
            </a:r>
            <a:r>
              <a:rPr lang="it-IT" sz="2200" b="1" dirty="0">
                <a:solidFill>
                  <a:srgbClr val="C00000"/>
                </a:solidFill>
                <a:latin typeface="Times New Roman" pitchFamily="18" charset="0"/>
                <a:cs typeface="Times New Roman" pitchFamily="18" charset="0"/>
              </a:rPr>
              <a:t>, indispensabile </a:t>
            </a:r>
            <a:r>
              <a:rPr lang="it-IT" sz="2200" b="1" dirty="0" smtClean="0">
                <a:solidFill>
                  <a:srgbClr val="C00000"/>
                </a:solidFill>
                <a:latin typeface="Times New Roman" pitchFamily="18" charset="0"/>
                <a:cs typeface="Times New Roman" pitchFamily="18" charset="0"/>
              </a:rPr>
              <a:t>anche alla comprensione dei Processi psichici </a:t>
            </a:r>
            <a:r>
              <a:rPr lang="it-IT" sz="2200" b="1" dirty="0">
                <a:solidFill>
                  <a:srgbClr val="C00000"/>
                </a:solidFill>
                <a:latin typeface="Times New Roman" pitchFamily="18" charset="0"/>
                <a:cs typeface="Times New Roman" pitchFamily="18" charset="0"/>
              </a:rPr>
              <a:t>normali</a:t>
            </a:r>
            <a:r>
              <a:rPr lang="it-IT" sz="2200" b="1" dirty="0" smtClean="0">
                <a:solidFill>
                  <a:srgbClr val="C00000"/>
                </a:solidFill>
                <a:latin typeface="Times New Roman" pitchFamily="18" charset="0"/>
                <a:cs typeface="Times New Roman" pitchFamily="18" charset="0"/>
              </a:rPr>
              <a:t>.»</a:t>
            </a:r>
            <a:r>
              <a:rPr lang="it-IT" sz="2200" dirty="0" smtClean="0">
                <a:latin typeface="Times New Roman" pitchFamily="18" charset="0"/>
                <a:cs typeface="Times New Roman" pitchFamily="18" charset="0"/>
              </a:rPr>
              <a:t> </a:t>
            </a:r>
            <a:r>
              <a:rPr lang="it-IT" sz="1000" dirty="0" smtClean="0">
                <a:latin typeface="Times New Roman" pitchFamily="18" charset="0"/>
                <a:cs typeface="Times New Roman" pitchFamily="18" charset="0"/>
              </a:rPr>
              <a:t>"</a:t>
            </a:r>
            <a:r>
              <a:rPr lang="it-IT" sz="1200" dirty="0">
                <a:latin typeface="Times New Roman" pitchFamily="18" charset="0"/>
                <a:cs typeface="Times New Roman" pitchFamily="18" charset="0"/>
              </a:rPr>
              <a:t>Autobiografia"</a:t>
            </a:r>
          </a:p>
        </p:txBody>
      </p:sp>
    </p:spTree>
    <p:extLst>
      <p:ext uri="{BB962C8B-B14F-4D97-AF65-F5344CB8AC3E}">
        <p14:creationId xmlns:p14="http://schemas.microsoft.com/office/powerpoint/2010/main" val="4145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3354765"/>
          </a:xfrm>
          <a:prstGeom prst="rect">
            <a:avLst/>
          </a:prstGeom>
          <a:noFill/>
        </p:spPr>
        <p:txBody>
          <a:bodyPr wrap="square" rtlCol="0">
            <a:spAutoFit/>
          </a:bodyPr>
          <a:lstStyle/>
          <a:p>
            <a:pPr algn="just"/>
            <a:r>
              <a:rPr lang="it-IT" sz="2400" dirty="0" smtClean="0">
                <a:latin typeface="Times New Roman" pitchFamily="18" charset="0"/>
                <a:cs typeface="Times New Roman" pitchFamily="18" charset="0"/>
              </a:rPr>
              <a:t>-</a:t>
            </a:r>
            <a:r>
              <a:rPr lang="it-IT" sz="2800" b="1" dirty="0" smtClean="0">
                <a:solidFill>
                  <a:srgbClr val="0000FF"/>
                </a:solidFill>
                <a:latin typeface="Times New Roman" pitchFamily="18" charset="0"/>
                <a:cs typeface="Times New Roman" pitchFamily="18" charset="0"/>
              </a:rPr>
              <a:t>Nota aggiunta </a:t>
            </a:r>
            <a:r>
              <a:rPr lang="it-IT" sz="2800" b="1" dirty="0">
                <a:solidFill>
                  <a:srgbClr val="0000FF"/>
                </a:solidFill>
                <a:latin typeface="Times New Roman" pitchFamily="18" charset="0"/>
                <a:cs typeface="Times New Roman" pitchFamily="18" charset="0"/>
              </a:rPr>
              <a:t>nel </a:t>
            </a:r>
            <a:r>
              <a:rPr lang="it-IT" sz="2800" b="1" dirty="0" smtClean="0">
                <a:solidFill>
                  <a:srgbClr val="0000FF"/>
                </a:solidFill>
                <a:latin typeface="Times New Roman" pitchFamily="18" charset="0"/>
                <a:cs typeface="Times New Roman" pitchFamily="18" charset="0"/>
              </a:rPr>
              <a:t>1914 </a:t>
            </a:r>
            <a:r>
              <a:rPr lang="it-IT" sz="2800" dirty="0" smtClean="0">
                <a:latin typeface="Times New Roman" pitchFamily="18" charset="0"/>
                <a:cs typeface="Times New Roman" pitchFamily="18" charset="0"/>
              </a:rPr>
              <a:t>– </a:t>
            </a:r>
          </a:p>
          <a:p>
            <a:pPr algn="just"/>
            <a:r>
              <a:rPr lang="it-IT" sz="2300" dirty="0" smtClean="0">
                <a:latin typeface="Times New Roman" pitchFamily="18" charset="0"/>
                <a:cs typeface="Times New Roman" pitchFamily="18" charset="0"/>
              </a:rPr>
              <a:t>«Il </a:t>
            </a:r>
            <a:r>
              <a:rPr lang="it-IT" sz="2300" dirty="0">
                <a:latin typeface="Times New Roman" pitchFamily="18" charset="0"/>
                <a:cs typeface="Times New Roman" pitchFamily="18" charset="0"/>
              </a:rPr>
              <a:t>primo accenno al momento della regressione si </a:t>
            </a:r>
            <a:r>
              <a:rPr lang="it-IT" sz="2300" dirty="0" smtClean="0">
                <a:latin typeface="Times New Roman" pitchFamily="18" charset="0"/>
                <a:cs typeface="Times New Roman" pitchFamily="18" charset="0"/>
              </a:rPr>
              <a:t>trova già </a:t>
            </a:r>
            <a:r>
              <a:rPr lang="it-IT" sz="2300" dirty="0">
                <a:latin typeface="Times New Roman" pitchFamily="18" charset="0"/>
                <a:cs typeface="Times New Roman" pitchFamily="18" charset="0"/>
              </a:rPr>
              <a:t>in Alberto Magno. </a:t>
            </a:r>
            <a:r>
              <a:rPr lang="it-IT" sz="2300" i="1" dirty="0" smtClean="0">
                <a:latin typeface="Times New Roman" pitchFamily="18" charset="0"/>
                <a:cs typeface="Times New Roman" pitchFamily="18" charset="0"/>
              </a:rPr>
              <a:t>L'</a:t>
            </a:r>
            <a:r>
              <a:rPr lang="it-IT" sz="2300" i="1" dirty="0" err="1" smtClean="0">
                <a:latin typeface="Times New Roman" pitchFamily="18" charset="0"/>
                <a:cs typeface="Times New Roman" pitchFamily="18" charset="0"/>
              </a:rPr>
              <a:t>imagnatio</a:t>
            </a:r>
            <a:r>
              <a:rPr lang="it-IT" sz="2300" dirty="0" smtClean="0">
                <a:latin typeface="Times New Roman" pitchFamily="18" charset="0"/>
                <a:cs typeface="Times New Roman" pitchFamily="18" charset="0"/>
              </a:rPr>
              <a:t>, </a:t>
            </a:r>
            <a:r>
              <a:rPr lang="it-IT" sz="2300" dirty="0">
                <a:latin typeface="Times New Roman" pitchFamily="18" charset="0"/>
                <a:cs typeface="Times New Roman" pitchFamily="18" charset="0"/>
              </a:rPr>
              <a:t>egli dice, costituisce il </a:t>
            </a:r>
            <a:r>
              <a:rPr lang="it-IT" sz="2300" dirty="0" smtClean="0">
                <a:latin typeface="Times New Roman" pitchFamily="18" charset="0"/>
                <a:cs typeface="Times New Roman" pitchFamily="18" charset="0"/>
              </a:rPr>
              <a:t>sogno con </a:t>
            </a:r>
            <a:r>
              <a:rPr lang="it-IT" sz="2300" dirty="0">
                <a:latin typeface="Times New Roman" pitchFamily="18" charset="0"/>
                <a:cs typeface="Times New Roman" pitchFamily="18" charset="0"/>
              </a:rPr>
              <a:t>le </a:t>
            </a:r>
            <a:r>
              <a:rPr lang="it-IT" sz="2300" dirty="0" smtClean="0">
                <a:latin typeface="Times New Roman" pitchFamily="18" charset="0"/>
                <a:cs typeface="Times New Roman" pitchFamily="18" charset="0"/>
              </a:rPr>
              <a:t>immagini conservate </a:t>
            </a:r>
            <a:r>
              <a:rPr lang="it-IT" sz="2300" dirty="0">
                <a:latin typeface="Times New Roman" pitchFamily="18" charset="0"/>
                <a:cs typeface="Times New Roman" pitchFamily="18" charset="0"/>
              </a:rPr>
              <a:t>degli oggetti percettibili e il processo si compie in </a:t>
            </a:r>
            <a:r>
              <a:rPr lang="it-IT" sz="2300" dirty="0" smtClean="0">
                <a:latin typeface="Times New Roman" pitchFamily="18" charset="0"/>
                <a:cs typeface="Times New Roman" pitchFamily="18" charset="0"/>
              </a:rPr>
              <a:t>senso inverso </a:t>
            </a:r>
            <a:r>
              <a:rPr lang="it-IT" sz="2300" dirty="0">
                <a:latin typeface="Times New Roman" pitchFamily="18" charset="0"/>
                <a:cs typeface="Times New Roman" pitchFamily="18" charset="0"/>
              </a:rPr>
              <a:t>a </a:t>
            </a:r>
            <a:r>
              <a:rPr lang="it-IT" sz="2300" dirty="0" smtClean="0">
                <a:latin typeface="Times New Roman" pitchFamily="18" charset="0"/>
                <a:cs typeface="Times New Roman" pitchFamily="18" charset="0"/>
              </a:rPr>
              <a:t>quello della veglia.(…) Hobbes, dice nel Leviatano (1615): </a:t>
            </a:r>
            <a:r>
              <a:rPr lang="it-IT" sz="2300" dirty="0">
                <a:latin typeface="Times New Roman" pitchFamily="18" charset="0"/>
                <a:cs typeface="Times New Roman" pitchFamily="18" charset="0"/>
              </a:rPr>
              <a:t>"Insomma, i nostri sogni sono </a:t>
            </a:r>
            <a:r>
              <a:rPr lang="it-IT" sz="2300" dirty="0" smtClean="0">
                <a:latin typeface="Times New Roman" pitchFamily="18" charset="0"/>
                <a:cs typeface="Times New Roman" pitchFamily="18" charset="0"/>
              </a:rPr>
              <a:t>l’inverso </a:t>
            </a:r>
            <a:r>
              <a:rPr lang="it-IT" sz="2300" dirty="0">
                <a:latin typeface="Times New Roman" pitchFamily="18" charset="0"/>
                <a:cs typeface="Times New Roman" pitchFamily="18" charset="0"/>
              </a:rPr>
              <a:t>della nostra </a:t>
            </a:r>
            <a:r>
              <a:rPr lang="it-IT" sz="2300" dirty="0" smtClean="0">
                <a:latin typeface="Times New Roman" pitchFamily="18" charset="0"/>
                <a:cs typeface="Times New Roman" pitchFamily="18" charset="0"/>
              </a:rPr>
              <a:t>immaginazione da svegli</a:t>
            </a:r>
            <a:r>
              <a:rPr lang="it-IT" sz="2300" dirty="0">
                <a:latin typeface="Times New Roman" pitchFamily="18" charset="0"/>
                <a:cs typeface="Times New Roman" pitchFamily="18" charset="0"/>
              </a:rPr>
              <a:t>, </a:t>
            </a:r>
            <a:r>
              <a:rPr lang="it-IT" sz="2300" dirty="0" smtClean="0">
                <a:latin typeface="Times New Roman" pitchFamily="18" charset="0"/>
                <a:cs typeface="Times New Roman" pitchFamily="18" charset="0"/>
              </a:rPr>
              <a:t>cioè se </a:t>
            </a:r>
            <a:r>
              <a:rPr lang="it-IT" sz="2300" dirty="0">
                <a:latin typeface="Times New Roman" pitchFamily="18" charset="0"/>
                <a:cs typeface="Times New Roman" pitchFamily="18" charset="0"/>
              </a:rPr>
              <a:t>il moto quando siamo svegli comincia a un estremo, quando </a:t>
            </a:r>
            <a:r>
              <a:rPr lang="it-IT" sz="2300" dirty="0" smtClean="0">
                <a:latin typeface="Times New Roman" pitchFamily="18" charset="0"/>
                <a:cs typeface="Times New Roman" pitchFamily="18" charset="0"/>
              </a:rPr>
              <a:t>sogniamo comincia </a:t>
            </a:r>
            <a:r>
              <a:rPr lang="it-IT" sz="2300" dirty="0">
                <a:latin typeface="Times New Roman" pitchFamily="18" charset="0"/>
                <a:cs typeface="Times New Roman" pitchFamily="18" charset="0"/>
              </a:rPr>
              <a:t>all'estremo </a:t>
            </a:r>
            <a:r>
              <a:rPr lang="it-IT" sz="2300" dirty="0" smtClean="0">
                <a:latin typeface="Times New Roman" pitchFamily="18" charset="0"/>
                <a:cs typeface="Times New Roman" pitchFamily="18" charset="0"/>
              </a:rPr>
              <a:t>opposto.» (Ma </a:t>
            </a:r>
            <a:r>
              <a:rPr lang="it-IT" sz="2300" dirty="0">
                <a:latin typeface="Times New Roman" pitchFamily="18" charset="0"/>
                <a:cs typeface="Times New Roman" pitchFamily="18" charset="0"/>
              </a:rPr>
              <a:t>vedi anche un accenno di </a:t>
            </a:r>
            <a:r>
              <a:rPr lang="it-IT" sz="2300" dirty="0" err="1">
                <a:latin typeface="Times New Roman" pitchFamily="18" charset="0"/>
                <a:cs typeface="Times New Roman" pitchFamily="18" charset="0"/>
              </a:rPr>
              <a:t>Breuer</a:t>
            </a:r>
            <a:r>
              <a:rPr lang="it-IT" sz="2300" dirty="0">
                <a:latin typeface="Times New Roman" pitchFamily="18" charset="0"/>
                <a:cs typeface="Times New Roman" pitchFamily="18" charset="0"/>
              </a:rPr>
              <a:t> </a:t>
            </a:r>
            <a:r>
              <a:rPr lang="it-IT" sz="2300" dirty="0" smtClean="0">
                <a:latin typeface="Times New Roman" pitchFamily="18" charset="0"/>
                <a:cs typeface="Times New Roman" pitchFamily="18" charset="0"/>
              </a:rPr>
              <a:t>all'eccitamento ‘retrogrado’ Studi </a:t>
            </a:r>
            <a:r>
              <a:rPr lang="it-IT" sz="2300" dirty="0">
                <a:latin typeface="Times New Roman" pitchFamily="18" charset="0"/>
                <a:cs typeface="Times New Roman" pitchFamily="18" charset="0"/>
              </a:rPr>
              <a:t>sull'isteria (1892-95</a:t>
            </a:r>
            <a:r>
              <a:rPr lang="it-IT" sz="2300" dirty="0" smtClean="0">
                <a:latin typeface="Times New Roman" pitchFamily="18" charset="0"/>
                <a:cs typeface="Times New Roman" pitchFamily="18" charset="0"/>
              </a:rPr>
              <a:t>))</a:t>
            </a:r>
            <a:endParaRPr lang="it-IT" sz="2300" dirty="0">
              <a:latin typeface="Times New Roman" pitchFamily="18" charset="0"/>
              <a:cs typeface="Times New Roman" pitchFamily="18" charset="0"/>
            </a:endParaRPr>
          </a:p>
        </p:txBody>
      </p:sp>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75" y="6414837"/>
            <a:ext cx="3286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ile:AlbertusMagn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6" y="3901745"/>
            <a:ext cx="2231435" cy="234888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627784" y="3645024"/>
            <a:ext cx="6264696" cy="2862322"/>
          </a:xfrm>
          <a:prstGeom prst="rect">
            <a:avLst/>
          </a:prstGeom>
          <a:noFill/>
        </p:spPr>
        <p:txBody>
          <a:bodyPr wrap="square" rtlCol="0">
            <a:spAutoFit/>
          </a:bodyPr>
          <a:lstStyle/>
          <a:p>
            <a:pPr algn="just"/>
            <a:r>
              <a:rPr lang="it-IT" b="1" dirty="0">
                <a:solidFill>
                  <a:srgbClr val="0000FF"/>
                </a:solidFill>
              </a:rPr>
              <a:t>Alberto Magno di </a:t>
            </a:r>
            <a:r>
              <a:rPr lang="it-IT" b="1" dirty="0" err="1">
                <a:solidFill>
                  <a:srgbClr val="0000FF"/>
                </a:solidFill>
              </a:rPr>
              <a:t>Bollstädt</a:t>
            </a:r>
            <a:r>
              <a:rPr lang="it-IT" dirty="0"/>
              <a:t>,  detto </a:t>
            </a:r>
            <a:r>
              <a:rPr lang="it-IT" dirty="0" err="1"/>
              <a:t>Doctor</a:t>
            </a:r>
            <a:r>
              <a:rPr lang="it-IT" dirty="0"/>
              <a:t> </a:t>
            </a:r>
            <a:r>
              <a:rPr lang="it-IT" dirty="0" err="1"/>
              <a:t>Universalis</a:t>
            </a:r>
            <a:r>
              <a:rPr lang="it-IT" dirty="0"/>
              <a:t>, conosciuto anche come Alberto il Grande o Alberto di Colonia (</a:t>
            </a:r>
            <a:r>
              <a:rPr lang="it-IT" dirty="0" err="1"/>
              <a:t>Lauingen</a:t>
            </a:r>
            <a:r>
              <a:rPr lang="it-IT" dirty="0"/>
              <a:t>, 1206 – Colonia, 15 novembre 1280), fu un religioso domenicano tedesco. È considerato il più grande filosofo e teologo tedesco del medioevo sia per la sua grande erudizione che per il suo impegno a livello logico-filosofico nel conciliare fede e ragione, applicando la filosofia aristotelica al pensiero cristiano. Fu, inoltre, il maestro di Tommaso d'Aquino. La Chiesa cattolica lo venera come santo protettore degli scienziati e Dottore della Chiesa</a:t>
            </a:r>
          </a:p>
        </p:txBody>
      </p:sp>
    </p:spTree>
    <p:extLst>
      <p:ext uri="{BB962C8B-B14F-4D97-AF65-F5344CB8AC3E}">
        <p14:creationId xmlns:p14="http://schemas.microsoft.com/office/powerpoint/2010/main" val="9725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outVertical)">
                                      <p:cBhvr>
                                        <p:cTn id="14" dur="500"/>
                                        <p:tgtEl>
                                          <p:spTgt spid="1026"/>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divano di fre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738" y="2564904"/>
            <a:ext cx="5162550" cy="343852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835696" y="764704"/>
            <a:ext cx="5498621" cy="1569660"/>
          </a:xfrm>
          <a:prstGeom prst="rect">
            <a:avLst/>
          </a:prstGeom>
          <a:noFill/>
        </p:spPr>
        <p:txBody>
          <a:bodyPr wrap="none" rtlCol="0">
            <a:spAutoFit/>
          </a:bodyPr>
          <a:lstStyle/>
          <a:p>
            <a:pPr algn="ctr"/>
            <a:r>
              <a:rPr lang="it-IT" sz="3200" dirty="0" smtClean="0">
                <a:solidFill>
                  <a:srgbClr val="FF0000"/>
                </a:solidFill>
                <a:latin typeface="Algerian" panose="04020705040A02060702" pitchFamily="82" charset="0"/>
              </a:rPr>
              <a:t>FINE DEL POWERPOINT</a:t>
            </a:r>
          </a:p>
          <a:p>
            <a:pPr algn="ctr"/>
            <a:r>
              <a:rPr lang="it-IT" sz="3200" dirty="0" smtClean="0">
                <a:solidFill>
                  <a:srgbClr val="FF0000"/>
                </a:solidFill>
                <a:latin typeface="Algerian" panose="04020705040A02060702" pitchFamily="82" charset="0"/>
              </a:rPr>
              <a:t> SU</a:t>
            </a:r>
          </a:p>
          <a:p>
            <a:pPr algn="ctr"/>
            <a:r>
              <a:rPr lang="it-IT" sz="3200" dirty="0" smtClean="0">
                <a:solidFill>
                  <a:srgbClr val="FF0000"/>
                </a:solidFill>
                <a:latin typeface="Algerian" panose="04020705040A02060702" pitchFamily="82" charset="0"/>
              </a:rPr>
              <a:t>L’INTERPREZIONE DEI SOGNI</a:t>
            </a:r>
            <a:endParaRPr lang="it-IT" sz="3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177540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879046"/>
            <a:ext cx="8928992" cy="1323439"/>
          </a:xfrm>
          <a:prstGeom prst="rect">
            <a:avLst/>
          </a:prstGeom>
          <a:noFill/>
        </p:spPr>
        <p:txBody>
          <a:bodyPr wrap="square" rtlCol="0">
            <a:spAutoFit/>
          </a:bodyPr>
          <a:lstStyle/>
          <a:p>
            <a:pPr algn="just"/>
            <a:r>
              <a:rPr lang="it-IT" sz="2000" b="1" dirty="0" smtClean="0">
                <a:solidFill>
                  <a:srgbClr val="0000FF"/>
                </a:solidFill>
                <a:latin typeface="Times New Roman" pitchFamily="18" charset="0"/>
                <a:cs typeface="Times New Roman" pitchFamily="18" charset="0"/>
              </a:rPr>
              <a:t>Strano </a:t>
            </a:r>
            <a:r>
              <a:rPr lang="it-IT" sz="2000" b="1" dirty="0">
                <a:solidFill>
                  <a:srgbClr val="0000FF"/>
                </a:solidFill>
                <a:latin typeface="Times New Roman" pitchFamily="18" charset="0"/>
                <a:cs typeface="Times New Roman" pitchFamily="18" charset="0"/>
              </a:rPr>
              <a:t>che </a:t>
            </a:r>
            <a:r>
              <a:rPr lang="it-IT" sz="2000" b="1" dirty="0" smtClean="0">
                <a:solidFill>
                  <a:srgbClr val="0000FF"/>
                </a:solidFill>
                <a:latin typeface="Times New Roman" pitchFamily="18" charset="0"/>
                <a:cs typeface="Times New Roman" pitchFamily="18" charset="0"/>
              </a:rPr>
              <a:t>la </a:t>
            </a:r>
            <a:r>
              <a:rPr lang="it-IT" sz="2000" b="1" dirty="0">
                <a:solidFill>
                  <a:srgbClr val="0000FF"/>
                </a:solidFill>
                <a:latin typeface="Times New Roman" pitchFamily="18" charset="0"/>
                <a:cs typeface="Times New Roman" pitchFamily="18" charset="0"/>
              </a:rPr>
              <a:t>disciplina</a:t>
            </a:r>
            <a:r>
              <a:rPr lang="it-IT" sz="2000" dirty="0">
                <a:latin typeface="Times New Roman" pitchFamily="18" charset="0"/>
                <a:cs typeface="Times New Roman" pitchFamily="18" charset="0"/>
              </a:rPr>
              <a:t>, la scienza, che sulla base specifica di </a:t>
            </a:r>
            <a:r>
              <a:rPr lang="it-IT" sz="2000" dirty="0" smtClean="0">
                <a:latin typeface="Times New Roman" pitchFamily="18" charset="0"/>
                <a:cs typeface="Times New Roman" pitchFamily="18" charset="0"/>
              </a:rPr>
              <a:t>quest'opera </a:t>
            </a:r>
            <a:r>
              <a:rPr lang="it-IT" sz="2000" dirty="0">
                <a:latin typeface="Times New Roman" pitchFamily="18" charset="0"/>
                <a:cs typeface="Times New Roman" pitchFamily="18" charset="0"/>
              </a:rPr>
              <a:t>si è sviluppata, sia in </a:t>
            </a:r>
            <a:r>
              <a:rPr lang="it-IT" sz="2000" dirty="0" smtClean="0">
                <a:latin typeface="Times New Roman" pitchFamily="18" charset="0"/>
                <a:cs typeface="Times New Roman" pitchFamily="18" charset="0"/>
              </a:rPr>
              <a:t>certo </a:t>
            </a:r>
            <a:r>
              <a:rPr lang="it-IT" sz="2000" dirty="0">
                <a:latin typeface="Times New Roman" pitchFamily="18" charset="0"/>
                <a:cs typeface="Times New Roman" pitchFamily="18" charset="0"/>
              </a:rPr>
              <a:t>modo una scienza personale, </a:t>
            </a:r>
            <a:r>
              <a:rPr lang="it-IT" sz="2000" dirty="0" smtClean="0">
                <a:latin typeface="Times New Roman" pitchFamily="18" charset="0"/>
                <a:cs typeface="Times New Roman" pitchFamily="18" charset="0"/>
              </a:rPr>
              <a:t>legata </a:t>
            </a:r>
            <a:r>
              <a:rPr lang="it-IT" sz="2000" dirty="0">
                <a:latin typeface="Times New Roman" pitchFamily="18" charset="0"/>
                <a:cs typeface="Times New Roman" pitchFamily="18" charset="0"/>
              </a:rPr>
              <a:t>cioè al suo autore come nessuna altra dottrina scientifica </a:t>
            </a:r>
            <a:r>
              <a:rPr lang="it-IT" sz="2000" dirty="0" smtClean="0">
                <a:latin typeface="Times New Roman" pitchFamily="18" charset="0"/>
                <a:cs typeface="Times New Roman" pitchFamily="18" charset="0"/>
              </a:rPr>
              <a:t>lo </a:t>
            </a:r>
            <a:r>
              <a:rPr lang="it-IT" sz="2000" dirty="0">
                <a:latin typeface="Times New Roman" pitchFamily="18" charset="0"/>
                <a:cs typeface="Times New Roman" pitchFamily="18" charset="0"/>
              </a:rPr>
              <a:t>è</a:t>
            </a:r>
            <a:r>
              <a:rPr lang="it-IT" sz="2000" dirty="0" smtClean="0">
                <a:latin typeface="Times New Roman" pitchFamily="18" charset="0"/>
                <a:cs typeface="Times New Roman" pitchFamily="18" charset="0"/>
              </a:rPr>
              <a:t>: per </a:t>
            </a:r>
            <a:r>
              <a:rPr lang="it-IT" sz="2000" dirty="0">
                <a:latin typeface="Times New Roman" pitchFamily="18" charset="0"/>
                <a:cs typeface="Times New Roman" pitchFamily="18" charset="0"/>
              </a:rPr>
              <a:t>cui sembra </a:t>
            </a:r>
            <a:r>
              <a:rPr lang="it-IT" sz="2000" dirty="0" smtClean="0">
                <a:latin typeface="Times New Roman" pitchFamily="18" charset="0"/>
                <a:cs typeface="Times New Roman" pitchFamily="18" charset="0"/>
              </a:rPr>
              <a:t>priva </a:t>
            </a:r>
            <a:r>
              <a:rPr lang="it-IT" sz="2000" dirty="0">
                <a:latin typeface="Times New Roman" pitchFamily="18" charset="0"/>
                <a:cs typeface="Times New Roman" pitchFamily="18" charset="0"/>
              </a:rPr>
              <a:t>di quel </a:t>
            </a:r>
            <a:r>
              <a:rPr lang="it-IT" sz="2000" dirty="0" smtClean="0">
                <a:latin typeface="Times New Roman" pitchFamily="18" charset="0"/>
                <a:cs typeface="Times New Roman" pitchFamily="18" charset="0"/>
              </a:rPr>
              <a:t>carattere </a:t>
            </a:r>
            <a:r>
              <a:rPr lang="it-IT" sz="2000" dirty="0">
                <a:latin typeface="Times New Roman" pitchFamily="18" charset="0"/>
                <a:cs typeface="Times New Roman" pitchFamily="18" charset="0"/>
              </a:rPr>
              <a:t>di </a:t>
            </a:r>
            <a:r>
              <a:rPr lang="it-IT" sz="2000" dirty="0" smtClean="0">
                <a:latin typeface="Times New Roman" pitchFamily="18" charset="0"/>
                <a:cs typeface="Times New Roman" pitchFamily="18" charset="0"/>
              </a:rPr>
              <a:t>impersonalità, </a:t>
            </a:r>
            <a:r>
              <a:rPr lang="it-IT" sz="2000" dirty="0">
                <a:latin typeface="Times New Roman" pitchFamily="18" charset="0"/>
                <a:cs typeface="Times New Roman" pitchFamily="18" charset="0"/>
              </a:rPr>
              <a:t>che </a:t>
            </a:r>
            <a:r>
              <a:rPr lang="it-IT" sz="2000" dirty="0" smtClean="0">
                <a:latin typeface="Times New Roman" pitchFamily="18" charset="0"/>
                <a:cs typeface="Times New Roman" pitchFamily="18" charset="0"/>
              </a:rPr>
              <a:t>costituisce </a:t>
            </a:r>
            <a:r>
              <a:rPr lang="it-IT" sz="2000" dirty="0">
                <a:latin typeface="Times New Roman" pitchFamily="18" charset="0"/>
                <a:cs typeface="Times New Roman" pitchFamily="18" charset="0"/>
              </a:rPr>
              <a:t>normalmente il marchio della </a:t>
            </a:r>
            <a:r>
              <a:rPr lang="it-IT" sz="2000" dirty="0" smtClean="0">
                <a:latin typeface="Times New Roman" pitchFamily="18" charset="0"/>
                <a:cs typeface="Times New Roman" pitchFamily="18" charset="0"/>
              </a:rPr>
              <a:t>obbiettività </a:t>
            </a:r>
            <a:r>
              <a:rPr lang="it-IT" sz="2000" dirty="0">
                <a:latin typeface="Times New Roman" pitchFamily="18" charset="0"/>
                <a:cs typeface="Times New Roman" pitchFamily="18" charset="0"/>
              </a:rPr>
              <a:t>scientifica</a:t>
            </a:r>
            <a:r>
              <a:rPr lang="it-IT" sz="2000" dirty="0" smtClean="0">
                <a:latin typeface="Times New Roman" pitchFamily="18" charset="0"/>
                <a:cs typeface="Times New Roman" pitchFamily="18" charset="0"/>
              </a:rPr>
              <a:t>.</a:t>
            </a:r>
            <a:endParaRPr lang="it-IT" sz="2000" dirty="0">
              <a:latin typeface="Times New Roman" pitchFamily="18" charset="0"/>
              <a:cs typeface="Times New Roman" pitchFamily="18" charset="0"/>
            </a:endParaRPr>
          </a:p>
        </p:txBody>
      </p:sp>
      <p:sp>
        <p:nvSpPr>
          <p:cNvPr id="3" name="CasellaDiTesto 2"/>
          <p:cNvSpPr txBox="1"/>
          <p:nvPr/>
        </p:nvSpPr>
        <p:spPr>
          <a:xfrm>
            <a:off x="179512" y="113521"/>
            <a:ext cx="9029651" cy="461665"/>
          </a:xfrm>
          <a:prstGeom prst="rect">
            <a:avLst/>
          </a:prstGeom>
          <a:noFill/>
        </p:spPr>
        <p:txBody>
          <a:bodyPr wrap="none" rtlCol="0">
            <a:spAutoFit/>
          </a:bodyPr>
          <a:lstStyle/>
          <a:p>
            <a:r>
              <a:rPr lang="it-IT" sz="2400" b="1" dirty="0" smtClean="0">
                <a:solidFill>
                  <a:srgbClr val="0000FF"/>
                </a:solidFill>
                <a:latin typeface="Times New Roman" pitchFamily="18" charset="0"/>
                <a:cs typeface="Times New Roman" pitchFamily="18" charset="0"/>
              </a:rPr>
              <a:t>LE ‘STRANEZZE’ DI UNA NUOVA SCIENZA </a:t>
            </a:r>
            <a:r>
              <a:rPr lang="it-IT" sz="1200" b="1" dirty="0" smtClean="0">
                <a:solidFill>
                  <a:srgbClr val="0000FF"/>
                </a:solidFill>
                <a:latin typeface="Times New Roman" pitchFamily="18" charset="0"/>
                <a:cs typeface="Times New Roman" pitchFamily="18" charset="0"/>
              </a:rPr>
              <a:t>(</a:t>
            </a:r>
            <a:r>
              <a:rPr lang="it-IT" sz="1200" b="1" dirty="0" err="1" smtClean="0">
                <a:solidFill>
                  <a:srgbClr val="0000FF"/>
                </a:solidFill>
                <a:latin typeface="Times New Roman" pitchFamily="18" charset="0"/>
                <a:cs typeface="Times New Roman" pitchFamily="18" charset="0"/>
              </a:rPr>
              <a:t>Musatti</a:t>
            </a:r>
            <a:r>
              <a:rPr lang="it-IT" sz="1200" b="1" dirty="0" smtClean="0">
                <a:solidFill>
                  <a:srgbClr val="0000FF"/>
                </a:solidFill>
                <a:latin typeface="Times New Roman" pitchFamily="18" charset="0"/>
                <a:cs typeface="Times New Roman" pitchFamily="18" charset="0"/>
              </a:rPr>
              <a:t> – Freud opere vol.3 </a:t>
            </a:r>
            <a:r>
              <a:rPr lang="it-IT" sz="1200" b="1" dirty="0" err="1" smtClean="0">
                <a:solidFill>
                  <a:srgbClr val="0000FF"/>
                </a:solidFill>
                <a:latin typeface="Times New Roman" pitchFamily="18" charset="0"/>
                <a:cs typeface="Times New Roman" pitchFamily="18" charset="0"/>
              </a:rPr>
              <a:t>pag.XII</a:t>
            </a:r>
            <a:r>
              <a:rPr lang="it-IT" sz="2000" b="1" dirty="0" smtClean="0">
                <a:solidFill>
                  <a:srgbClr val="0000FF"/>
                </a:solidFill>
                <a:latin typeface="Times New Roman" pitchFamily="18" charset="0"/>
                <a:cs typeface="Times New Roman" pitchFamily="18" charset="0"/>
              </a:rPr>
              <a:t>)</a:t>
            </a:r>
            <a:endParaRPr lang="it-IT" sz="2000" b="1" dirty="0">
              <a:solidFill>
                <a:srgbClr val="0000FF"/>
              </a:solidFill>
              <a:latin typeface="Times New Roman" pitchFamily="18" charset="0"/>
              <a:cs typeface="Times New Roman" pitchFamily="18" charset="0"/>
            </a:endParaRPr>
          </a:p>
        </p:txBody>
      </p:sp>
      <p:sp>
        <p:nvSpPr>
          <p:cNvPr id="4" name="CasellaDiTesto 3"/>
          <p:cNvSpPr txBox="1"/>
          <p:nvPr/>
        </p:nvSpPr>
        <p:spPr>
          <a:xfrm>
            <a:off x="143508" y="513631"/>
            <a:ext cx="8856984" cy="1323439"/>
          </a:xfrm>
          <a:prstGeom prst="rect">
            <a:avLst/>
          </a:prstGeom>
          <a:noFill/>
        </p:spPr>
        <p:txBody>
          <a:bodyPr wrap="square" rtlCol="0">
            <a:spAutoFit/>
          </a:bodyPr>
          <a:lstStyle/>
          <a:p>
            <a:pPr algn="just"/>
            <a:r>
              <a:rPr lang="it-IT" sz="2000" dirty="0" smtClean="0">
                <a:latin typeface="Times New Roman" pitchFamily="18" charset="0"/>
                <a:cs typeface="Times New Roman" pitchFamily="18" charset="0"/>
              </a:rPr>
              <a:t>«</a:t>
            </a:r>
            <a:r>
              <a:rPr lang="it-IT" sz="2000" dirty="0">
                <a:latin typeface="Times New Roman" pitchFamily="18" charset="0"/>
                <a:cs typeface="Times New Roman" pitchFamily="18" charset="0"/>
              </a:rPr>
              <a:t>Certo tutto è molto </a:t>
            </a:r>
            <a:r>
              <a:rPr lang="it-IT" sz="2000" dirty="0" smtClean="0">
                <a:latin typeface="Times New Roman" pitchFamily="18" charset="0"/>
                <a:cs typeface="Times New Roman" pitchFamily="18" charset="0"/>
              </a:rPr>
              <a:t>strano. </a:t>
            </a:r>
          </a:p>
          <a:p>
            <a:pPr algn="just"/>
            <a:r>
              <a:rPr lang="it-IT" sz="2000" b="1" dirty="0" smtClean="0">
                <a:solidFill>
                  <a:srgbClr val="0000FF"/>
                </a:solidFill>
                <a:latin typeface="Times New Roman" pitchFamily="18" charset="0"/>
                <a:cs typeface="Times New Roman" pitchFamily="18" charset="0"/>
              </a:rPr>
              <a:t>Strano </a:t>
            </a:r>
            <a:r>
              <a:rPr lang="it-IT" sz="2000" b="1" dirty="0">
                <a:solidFill>
                  <a:srgbClr val="0000FF"/>
                </a:solidFill>
                <a:latin typeface="Times New Roman" pitchFamily="18" charset="0"/>
                <a:cs typeface="Times New Roman" pitchFamily="18" charset="0"/>
              </a:rPr>
              <a:t>che un'opera scientifica </a:t>
            </a:r>
            <a:r>
              <a:rPr lang="it-IT" sz="2000" dirty="0">
                <a:latin typeface="Times New Roman" pitchFamily="18" charset="0"/>
                <a:cs typeface="Times New Roman" pitchFamily="18" charset="0"/>
              </a:rPr>
              <a:t>di psicologia dedicata a una circoscritta </a:t>
            </a:r>
            <a:r>
              <a:rPr lang="it-IT" sz="2000" dirty="0" smtClean="0">
                <a:latin typeface="Times New Roman" pitchFamily="18" charset="0"/>
                <a:cs typeface="Times New Roman" pitchFamily="18" charset="0"/>
              </a:rPr>
              <a:t>funzione, quale </a:t>
            </a:r>
            <a:r>
              <a:rPr lang="it-IT" sz="2000" dirty="0">
                <a:latin typeface="Times New Roman" pitchFamily="18" charset="0"/>
                <a:cs typeface="Times New Roman" pitchFamily="18" charset="0"/>
              </a:rPr>
              <a:t>quella del sognare, sia insieme, come l'autore  dichiara, una parte della sua autobiografia, legata in qualche modo alla morte del proprio padre.</a:t>
            </a:r>
          </a:p>
        </p:txBody>
      </p:sp>
      <p:sp>
        <p:nvSpPr>
          <p:cNvPr id="5" name="CasellaDiTesto 4"/>
          <p:cNvSpPr txBox="1"/>
          <p:nvPr/>
        </p:nvSpPr>
        <p:spPr>
          <a:xfrm>
            <a:off x="107504" y="1714330"/>
            <a:ext cx="8928992" cy="1015663"/>
          </a:xfrm>
          <a:prstGeom prst="rect">
            <a:avLst/>
          </a:prstGeom>
          <a:noFill/>
        </p:spPr>
        <p:txBody>
          <a:bodyPr wrap="square" rtlCol="0">
            <a:spAutoFit/>
          </a:bodyPr>
          <a:lstStyle/>
          <a:p>
            <a:pPr algn="just"/>
            <a:r>
              <a:rPr lang="it-IT" sz="2000" b="1" dirty="0">
                <a:solidFill>
                  <a:srgbClr val="0000FF"/>
                </a:solidFill>
                <a:latin typeface="Times New Roman" pitchFamily="18" charset="0"/>
                <a:cs typeface="Times New Roman" pitchFamily="18" charset="0"/>
              </a:rPr>
              <a:t>Strano che il materiale </a:t>
            </a:r>
            <a:r>
              <a:rPr lang="it-IT" sz="2000" dirty="0">
                <a:latin typeface="Times New Roman" pitchFamily="18" charset="0"/>
                <a:cs typeface="Times New Roman" pitchFamily="18" charset="0"/>
              </a:rPr>
              <a:t>dimostrativo su cui quest'opera scientifica si fonda sia prevalentemente un materiale costituito da sogni dello stesso autore, per </a:t>
            </a:r>
            <a:r>
              <a:rPr lang="it-IT" sz="2000" dirty="0" smtClean="0">
                <a:latin typeface="Times New Roman" pitchFamily="18" charset="0"/>
                <a:cs typeface="Times New Roman" pitchFamily="18" charset="0"/>
              </a:rPr>
              <a:t>giunta spesse </a:t>
            </a:r>
            <a:r>
              <a:rPr lang="it-IT" sz="2000" dirty="0">
                <a:latin typeface="Times New Roman" pitchFamily="18" charset="0"/>
                <a:cs typeface="Times New Roman" pitchFamily="18" charset="0"/>
              </a:rPr>
              <a:t>volte </a:t>
            </a:r>
            <a:r>
              <a:rPr lang="it-IT" sz="2000" dirty="0" smtClean="0">
                <a:latin typeface="Times New Roman" pitchFamily="18" charset="0"/>
                <a:cs typeface="Times New Roman" pitchFamily="18" charset="0"/>
              </a:rPr>
              <a:t>falsificati</a:t>
            </a:r>
            <a:r>
              <a:rPr lang="it-IT" sz="2000" dirty="0">
                <a:latin typeface="Times New Roman" pitchFamily="18" charset="0"/>
                <a:cs typeface="Times New Roman" pitchFamily="18" charset="0"/>
              </a:rPr>
              <a:t>, allo scopo di impedire che il lettore riconosca il soggetto del </a:t>
            </a:r>
            <a:r>
              <a:rPr lang="it-IT" sz="2000" dirty="0" smtClean="0">
                <a:latin typeface="Times New Roman" pitchFamily="18" charset="0"/>
                <a:cs typeface="Times New Roman" pitchFamily="18" charset="0"/>
              </a:rPr>
              <a:t>sogno.</a:t>
            </a:r>
            <a:endParaRPr lang="it-IT" sz="2000" dirty="0">
              <a:latin typeface="Times New Roman" pitchFamily="18" charset="0"/>
              <a:cs typeface="Times New Roman" pitchFamily="18" charset="0"/>
            </a:endParaRPr>
          </a:p>
        </p:txBody>
      </p:sp>
      <p:sp>
        <p:nvSpPr>
          <p:cNvPr id="6" name="CasellaDiTesto 5"/>
          <p:cNvSpPr txBox="1"/>
          <p:nvPr/>
        </p:nvSpPr>
        <p:spPr>
          <a:xfrm>
            <a:off x="107504" y="2636912"/>
            <a:ext cx="8856984" cy="1323439"/>
          </a:xfrm>
          <a:prstGeom prst="rect">
            <a:avLst/>
          </a:prstGeom>
          <a:noFill/>
        </p:spPr>
        <p:txBody>
          <a:bodyPr wrap="square" rtlCol="0">
            <a:spAutoFit/>
          </a:bodyPr>
          <a:lstStyle/>
          <a:p>
            <a:pPr algn="just"/>
            <a:r>
              <a:rPr lang="it-IT" sz="2000" b="1" dirty="0">
                <a:solidFill>
                  <a:srgbClr val="0000FF"/>
                </a:solidFill>
                <a:latin typeface="Times New Roman" pitchFamily="18" charset="0"/>
                <a:cs typeface="Times New Roman" pitchFamily="18" charset="0"/>
              </a:rPr>
              <a:t>Strano che quest'opera</a:t>
            </a:r>
            <a:r>
              <a:rPr lang="it-IT" sz="2000" dirty="0">
                <a:latin typeface="Times New Roman" pitchFamily="18" charset="0"/>
                <a:cs typeface="Times New Roman" pitchFamily="18" charset="0"/>
              </a:rPr>
              <a:t>, che pure è rivolta a una situazione psicologica molto particolare, ed apparentemente marginale per la vita dell'uomo, e cioè al sogno, abbia assunto il carattere di un'opera di psicologia generale, che, direttamente o indirettamente, investe tutto l’intero funzionamento della psiche umana.</a:t>
            </a:r>
          </a:p>
        </p:txBody>
      </p:sp>
      <p:sp>
        <p:nvSpPr>
          <p:cNvPr id="7" name="CasellaDiTesto 6"/>
          <p:cNvSpPr txBox="1"/>
          <p:nvPr/>
        </p:nvSpPr>
        <p:spPr>
          <a:xfrm>
            <a:off x="107504" y="5085184"/>
            <a:ext cx="8856984" cy="1631216"/>
          </a:xfrm>
          <a:prstGeom prst="rect">
            <a:avLst/>
          </a:prstGeom>
          <a:noFill/>
        </p:spPr>
        <p:txBody>
          <a:bodyPr wrap="square" rtlCol="0">
            <a:spAutoFit/>
          </a:bodyPr>
          <a:lstStyle/>
          <a:p>
            <a:pPr algn="just"/>
            <a:r>
              <a:rPr lang="it-IT" sz="2000" b="1" dirty="0">
                <a:solidFill>
                  <a:srgbClr val="0000FF"/>
                </a:solidFill>
                <a:latin typeface="Times New Roman" pitchFamily="18" charset="0"/>
                <a:cs typeface="Times New Roman" pitchFamily="18" charset="0"/>
              </a:rPr>
              <a:t>Da questi elementi, </a:t>
            </a:r>
            <a:r>
              <a:rPr lang="it-IT" sz="2000" dirty="0">
                <a:latin typeface="Times New Roman" pitchFamily="18" charset="0"/>
                <a:cs typeface="Times New Roman" pitchFamily="18" charset="0"/>
              </a:rPr>
              <a:t>che non possono non risultare inabituali a chiunque sia solito avvicinarci agli svariati prodotti del pensiero scientifico, molti altri discendono, che riguardano la fortuna dì questo libro, le reazioni da esso suscitate, e la storia stessa della psicoanalisi nel corso del nostro secolo. Occorre quindi chiedersi la ragione di queste </a:t>
            </a:r>
            <a:r>
              <a:rPr lang="it-IT" sz="2000" b="1" dirty="0">
                <a:solidFill>
                  <a:srgbClr val="FF0000"/>
                </a:solidFill>
                <a:latin typeface="Times New Roman" pitchFamily="18" charset="0"/>
                <a:cs typeface="Times New Roman" pitchFamily="18" charset="0"/>
              </a:rPr>
              <a:t>«stranezze</a:t>
            </a:r>
            <a:r>
              <a:rPr lang="it-IT" sz="2000" b="1" dirty="0" smtClean="0">
                <a:solidFill>
                  <a:srgbClr val="FF0000"/>
                </a:solidFill>
                <a:latin typeface="Times New Roman" pitchFamily="18" charset="0"/>
                <a:cs typeface="Times New Roman" pitchFamily="18" charset="0"/>
              </a:rPr>
              <a:t>». (?)</a:t>
            </a:r>
            <a:endParaRPr lang="it-IT"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449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76475" y="476672"/>
            <a:ext cx="7590539" cy="4708981"/>
          </a:xfrm>
          <a:prstGeom prst="rect">
            <a:avLst/>
          </a:prstGeom>
          <a:noFill/>
        </p:spPr>
        <p:txBody>
          <a:bodyPr wrap="none" rtlCol="0">
            <a:spAutoFit/>
          </a:bodyPr>
          <a:lstStyle/>
          <a:p>
            <a:pPr algn="ctr"/>
            <a:r>
              <a:rPr lang="it-IT" sz="3600" dirty="0" smtClean="0">
                <a:solidFill>
                  <a:srgbClr val="0000FF"/>
                </a:solidFill>
                <a:latin typeface="Algerian" panose="04020705040A02060702" pitchFamily="82" charset="0"/>
              </a:rPr>
              <a:t>DA ORA IN AVANTI</a:t>
            </a:r>
          </a:p>
          <a:p>
            <a:pPr algn="ctr"/>
            <a:r>
              <a:rPr lang="it-IT" sz="3600" dirty="0" smtClean="0">
                <a:solidFill>
                  <a:srgbClr val="0000FF"/>
                </a:solidFill>
                <a:latin typeface="Algerian" panose="04020705040A02060702" pitchFamily="82" charset="0"/>
              </a:rPr>
              <a:t>VI PROPONGO LA LETTURA</a:t>
            </a:r>
          </a:p>
          <a:p>
            <a:pPr algn="ctr"/>
            <a:r>
              <a:rPr lang="it-IT" sz="3600" dirty="0" smtClean="0">
                <a:solidFill>
                  <a:srgbClr val="0000FF"/>
                </a:solidFill>
                <a:latin typeface="Algerian" panose="04020705040A02060702" pitchFamily="82" charset="0"/>
              </a:rPr>
              <a:t> DI ALCUNI BRANI</a:t>
            </a:r>
          </a:p>
          <a:p>
            <a:pPr algn="ctr"/>
            <a:r>
              <a:rPr lang="it-IT" sz="3600" dirty="0" smtClean="0">
                <a:solidFill>
                  <a:srgbClr val="0000FF"/>
                </a:solidFill>
                <a:latin typeface="Algerian" panose="04020705040A02060702" pitchFamily="82" charset="0"/>
              </a:rPr>
              <a:t>DI VARI CAPITOLI</a:t>
            </a:r>
          </a:p>
          <a:p>
            <a:pPr algn="ctr"/>
            <a:r>
              <a:rPr lang="it-IT" sz="3600" dirty="0" smtClean="0">
                <a:solidFill>
                  <a:srgbClr val="0000FF"/>
                </a:solidFill>
                <a:latin typeface="Algerian" panose="04020705040A02060702" pitchFamily="82" charset="0"/>
              </a:rPr>
              <a:t>DE </a:t>
            </a:r>
          </a:p>
          <a:p>
            <a:pPr algn="ctr"/>
            <a:r>
              <a:rPr lang="it-IT" sz="3600" dirty="0" smtClean="0">
                <a:solidFill>
                  <a:srgbClr val="0000FF"/>
                </a:solidFill>
                <a:latin typeface="Algerian" panose="04020705040A02060702" pitchFamily="82" charset="0"/>
              </a:rPr>
              <a:t>L’INTERPRETAZIONE DEI SOGNI</a:t>
            </a:r>
          </a:p>
          <a:p>
            <a:pPr algn="ctr"/>
            <a:endParaRPr lang="it-IT" sz="3600" dirty="0" smtClean="0">
              <a:solidFill>
                <a:srgbClr val="0000FF"/>
              </a:solidFill>
              <a:latin typeface="Algerian" panose="04020705040A02060702" pitchFamily="82" charset="0"/>
            </a:endParaRPr>
          </a:p>
          <a:p>
            <a:pPr algn="ctr"/>
            <a:r>
              <a:rPr lang="it-IT" sz="2400" dirty="0" smtClean="0">
                <a:solidFill>
                  <a:srgbClr val="0000FF"/>
                </a:solidFill>
                <a:latin typeface="Algerian" panose="04020705040A02060702" pitchFamily="82" charset="0"/>
              </a:rPr>
              <a:t>I BRANI DA LEGGERE SONO INDIVIDUATI DALL’ICONA</a:t>
            </a:r>
          </a:p>
          <a:p>
            <a:pPr algn="ctr"/>
            <a:endParaRPr lang="it-IT" sz="2400" dirty="0">
              <a:solidFill>
                <a:srgbClr val="0000FF"/>
              </a:solidFill>
              <a:latin typeface="Algerian" panose="04020705040A02060702"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102" y="4832434"/>
            <a:ext cx="70643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810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793858"/>
            <a:ext cx="8424936" cy="5324535"/>
          </a:xfrm>
          <a:prstGeom prst="rect">
            <a:avLst/>
          </a:prstGeom>
          <a:noFill/>
        </p:spPr>
        <p:txBody>
          <a:bodyPr wrap="square" rtlCol="0">
            <a:spAutoFit/>
          </a:bodyPr>
          <a:lstStyle/>
          <a:p>
            <a:r>
              <a:rPr lang="it-IT" sz="2000" dirty="0" smtClean="0">
                <a:latin typeface="Times New Roman" pitchFamily="18" charset="0"/>
                <a:cs typeface="Times New Roman" pitchFamily="18" charset="0"/>
              </a:rPr>
              <a:t>Prefazioni </a:t>
            </a:r>
            <a:r>
              <a:rPr lang="it-IT" sz="2000" dirty="0">
                <a:latin typeface="Times New Roman" pitchFamily="18" charset="0"/>
                <a:cs typeface="Times New Roman" pitchFamily="18" charset="0"/>
              </a:rPr>
              <a:t>dell'autore, 3</a:t>
            </a:r>
          </a:p>
          <a:p>
            <a:r>
              <a:rPr lang="it-IT" sz="2000" b="1" dirty="0" smtClean="0">
                <a:latin typeface="Times New Roman" pitchFamily="18" charset="0"/>
                <a:cs typeface="Times New Roman" pitchFamily="18" charset="0"/>
              </a:rPr>
              <a:t>1. </a:t>
            </a:r>
            <a:r>
              <a:rPr lang="it-IT" sz="2000" b="1" dirty="0">
                <a:latin typeface="Times New Roman" pitchFamily="18" charset="0"/>
                <a:cs typeface="Times New Roman" pitchFamily="18" charset="0"/>
              </a:rPr>
              <a:t>La letteratura scientifica sui problemi del sogno, </a:t>
            </a:r>
            <a:r>
              <a:rPr lang="it-IT" sz="2000" b="1" dirty="0" smtClean="0">
                <a:latin typeface="Times New Roman" pitchFamily="18" charset="0"/>
                <a:cs typeface="Times New Roman" pitchFamily="18" charset="0"/>
              </a:rPr>
              <a:t>11</a:t>
            </a:r>
            <a:endParaRPr lang="it-IT" sz="2000" b="1"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A. Il rapporto tra sogno e veglia, 16</a:t>
            </a:r>
          </a:p>
          <a:p>
            <a:pPr lvl="1"/>
            <a:r>
              <a:rPr lang="it-IT" sz="2000" dirty="0">
                <a:latin typeface="Times New Roman" pitchFamily="18" charset="0"/>
                <a:cs typeface="Times New Roman" pitchFamily="18" charset="0"/>
              </a:rPr>
              <a:t>B. Il materiale onirico. La memoria nel sogno, </a:t>
            </a:r>
            <a:r>
              <a:rPr lang="it-IT" sz="2000" dirty="0" smtClean="0">
                <a:latin typeface="Times New Roman" pitchFamily="18" charset="0"/>
                <a:cs typeface="Times New Roman" pitchFamily="18" charset="0"/>
              </a:rPr>
              <a:t> 20</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C. Stimoli e fonti del sogno, </a:t>
            </a:r>
            <a:r>
              <a:rPr lang="it-IT" sz="2000" dirty="0" smtClean="0">
                <a:latin typeface="Times New Roman" pitchFamily="18" charset="0"/>
                <a:cs typeface="Times New Roman" pitchFamily="18" charset="0"/>
              </a:rPr>
              <a:t>30</a:t>
            </a:r>
            <a:endParaRPr lang="it-IT" sz="2000" dirty="0">
              <a:latin typeface="Times New Roman" pitchFamily="18" charset="0"/>
              <a:cs typeface="Times New Roman" pitchFamily="18" charset="0"/>
            </a:endParaRPr>
          </a:p>
          <a:p>
            <a:pPr lvl="2"/>
            <a:r>
              <a:rPr lang="it-IT" sz="2000" dirty="0" smtClean="0">
                <a:latin typeface="Times New Roman" pitchFamily="18" charset="0"/>
                <a:cs typeface="Times New Roman" pitchFamily="18" charset="0"/>
              </a:rPr>
              <a:t>1. Stimoli </a:t>
            </a:r>
            <a:r>
              <a:rPr lang="it-IT" sz="2000" dirty="0">
                <a:latin typeface="Times New Roman" pitchFamily="18" charset="0"/>
                <a:cs typeface="Times New Roman" pitchFamily="18" charset="0"/>
              </a:rPr>
              <a:t>sensoriali </a:t>
            </a:r>
            <a:r>
              <a:rPr lang="it-IT" sz="2000" dirty="0" smtClean="0">
                <a:latin typeface="Times New Roman" pitchFamily="18" charset="0"/>
                <a:cs typeface="Times New Roman" pitchFamily="18" charset="0"/>
              </a:rPr>
              <a:t>esterni 31 </a:t>
            </a:r>
          </a:p>
          <a:p>
            <a:pPr lvl="2"/>
            <a:r>
              <a:rPr lang="it-IT" sz="2000" dirty="0" smtClean="0">
                <a:latin typeface="Times New Roman" pitchFamily="18" charset="0"/>
                <a:cs typeface="Times New Roman" pitchFamily="18" charset="0"/>
              </a:rPr>
              <a:t>2.Stimoli </a:t>
            </a:r>
            <a:r>
              <a:rPr lang="it-IT" sz="2000" dirty="0">
                <a:latin typeface="Times New Roman" pitchFamily="18" charset="0"/>
                <a:cs typeface="Times New Roman" pitchFamily="18" charset="0"/>
              </a:rPr>
              <a:t>sensoriali interni (</a:t>
            </a:r>
            <a:r>
              <a:rPr lang="it-IT" sz="2000" dirty="0" smtClean="0">
                <a:latin typeface="Times New Roman" pitchFamily="18" charset="0"/>
                <a:cs typeface="Times New Roman" pitchFamily="18" charset="0"/>
              </a:rPr>
              <a:t>soggettivi) 38, </a:t>
            </a:r>
          </a:p>
          <a:p>
            <a:pPr lvl="2"/>
            <a:r>
              <a:rPr lang="it-IT" sz="2000" dirty="0" smtClean="0">
                <a:latin typeface="Times New Roman" pitchFamily="18" charset="0"/>
                <a:cs typeface="Times New Roman" pitchFamily="18" charset="0"/>
              </a:rPr>
              <a:t>3. </a:t>
            </a:r>
            <a:r>
              <a:rPr lang="it-IT" sz="2000" dirty="0">
                <a:latin typeface="Times New Roman" pitchFamily="18" charset="0"/>
                <a:cs typeface="Times New Roman" pitchFamily="18" charset="0"/>
              </a:rPr>
              <a:t>Stimolo corporeo interno (organico), 41 </a:t>
            </a:r>
            <a:endParaRPr lang="it-IT" sz="2000" dirty="0" smtClean="0">
              <a:latin typeface="Times New Roman" pitchFamily="18" charset="0"/>
              <a:cs typeface="Times New Roman" pitchFamily="18" charset="0"/>
            </a:endParaRPr>
          </a:p>
          <a:p>
            <a:pPr lvl="2"/>
            <a:r>
              <a:rPr lang="it-IT" sz="2000" dirty="0" smtClean="0">
                <a:latin typeface="Times New Roman" pitchFamily="18" charset="0"/>
                <a:cs typeface="Times New Roman" pitchFamily="18" charset="0"/>
              </a:rPr>
              <a:t>4. Fonti di </a:t>
            </a:r>
            <a:r>
              <a:rPr lang="it-IT" sz="2000" dirty="0">
                <a:latin typeface="Times New Roman" pitchFamily="18" charset="0"/>
                <a:cs typeface="Times New Roman" pitchFamily="18" charset="0"/>
              </a:rPr>
              <a:t>stimolo psichiche, 47</a:t>
            </a:r>
          </a:p>
          <a:p>
            <a:pPr lvl="1"/>
            <a:r>
              <a:rPr lang="it-IT" sz="2000" dirty="0">
                <a:latin typeface="Times New Roman" pitchFamily="18" charset="0"/>
                <a:cs typeface="Times New Roman" pitchFamily="18" charset="0"/>
              </a:rPr>
              <a:t>D. Perché si dimentica il sogno dopo il risveglio, </a:t>
            </a:r>
            <a:r>
              <a:rPr lang="it-IT" sz="2000" dirty="0" smtClean="0">
                <a:latin typeface="Times New Roman" pitchFamily="18" charset="0"/>
                <a:cs typeface="Times New Roman" pitchFamily="18" charset="0"/>
              </a:rPr>
              <a:t>50</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E. Le peculiarità psicologiche del sogno, 54</a:t>
            </a:r>
          </a:p>
          <a:p>
            <a:pPr lvl="1"/>
            <a:r>
              <a:rPr lang="it-IT" sz="2000" dirty="0">
                <a:latin typeface="Times New Roman" pitchFamily="18" charset="0"/>
                <a:cs typeface="Times New Roman" pitchFamily="18" charset="0"/>
              </a:rPr>
              <a:t>F. I sentimenti morali nel sogno, </a:t>
            </a:r>
            <a:r>
              <a:rPr lang="it-IT" sz="2000" dirty="0" smtClean="0">
                <a:latin typeface="Times New Roman" pitchFamily="18" charset="0"/>
                <a:cs typeface="Times New Roman" pitchFamily="18" charset="0"/>
              </a:rPr>
              <a:t>70</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G. Teorie oniriche e funzioni del sogno, </a:t>
            </a:r>
            <a:r>
              <a:rPr lang="it-IT" sz="2000" dirty="0" smtClean="0">
                <a:latin typeface="Times New Roman" pitchFamily="18" charset="0"/>
                <a:cs typeface="Times New Roman" pitchFamily="18" charset="0"/>
              </a:rPr>
              <a:t>78</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H. Rapporti tra sogno e malattie mentali, </a:t>
            </a:r>
            <a:r>
              <a:rPr lang="it-IT" sz="2000" dirty="0" smtClean="0">
                <a:latin typeface="Times New Roman" pitchFamily="18" charset="0"/>
                <a:cs typeface="Times New Roman" pitchFamily="18" charset="0"/>
              </a:rPr>
              <a:t>91</a:t>
            </a:r>
            <a:endParaRPr lang="it-IT" sz="2000" dirty="0">
              <a:latin typeface="Times New Roman" pitchFamily="18" charset="0"/>
              <a:cs typeface="Times New Roman" pitchFamily="18" charset="0"/>
            </a:endParaRPr>
          </a:p>
          <a:p>
            <a:pPr lvl="1"/>
            <a:r>
              <a:rPr lang="it-IT" sz="2000" dirty="0">
                <a:latin typeface="Times New Roman" pitchFamily="18" charset="0"/>
                <a:cs typeface="Times New Roman" pitchFamily="18" charset="0"/>
              </a:rPr>
              <a:t>Poscritti, 96</a:t>
            </a:r>
          </a:p>
          <a:p>
            <a:r>
              <a:rPr lang="it-IT" sz="2000" b="1" dirty="0" smtClean="0">
                <a:latin typeface="Times New Roman" pitchFamily="18" charset="0"/>
                <a:cs typeface="Times New Roman" pitchFamily="18" charset="0"/>
              </a:rPr>
              <a:t>2 </a:t>
            </a:r>
            <a:r>
              <a:rPr lang="it-IT" sz="2000" b="1" dirty="0">
                <a:latin typeface="Times New Roman" pitchFamily="18" charset="0"/>
                <a:cs typeface="Times New Roman" pitchFamily="18" charset="0"/>
              </a:rPr>
              <a:t>Il metodo di interpretazione del sogno. </a:t>
            </a:r>
            <a:endParaRPr lang="it-IT" sz="2000" b="1" dirty="0" smtClean="0">
              <a:latin typeface="Times New Roman" pitchFamily="18" charset="0"/>
              <a:cs typeface="Times New Roman" pitchFamily="18" charset="0"/>
            </a:endParaRPr>
          </a:p>
          <a:p>
            <a:r>
              <a:rPr lang="it-IT" sz="2000" b="1" dirty="0">
                <a:latin typeface="Times New Roman" pitchFamily="18" charset="0"/>
                <a:cs typeface="Times New Roman" pitchFamily="18" charset="0"/>
              </a:rPr>
              <a:t> </a:t>
            </a:r>
            <a:r>
              <a:rPr lang="it-IT" sz="2000" b="1" dirty="0" smtClean="0">
                <a:latin typeface="Times New Roman" pitchFamily="18" charset="0"/>
                <a:cs typeface="Times New Roman" pitchFamily="18" charset="0"/>
              </a:rPr>
              <a:t>        Analisi </a:t>
            </a:r>
            <a:r>
              <a:rPr lang="it-IT" sz="2000" b="1" dirty="0">
                <a:latin typeface="Times New Roman" pitchFamily="18" charset="0"/>
                <a:cs typeface="Times New Roman" pitchFamily="18" charset="0"/>
              </a:rPr>
              <a:t>di un </a:t>
            </a:r>
            <a:r>
              <a:rPr lang="it-IT" sz="2000" b="1" dirty="0" smtClean="0">
                <a:latin typeface="Times New Roman" pitchFamily="18" charset="0"/>
                <a:cs typeface="Times New Roman" pitchFamily="18" charset="0"/>
              </a:rPr>
              <a:t>sogno campione</a:t>
            </a:r>
            <a:r>
              <a:rPr lang="it-IT" sz="2000" b="1" dirty="0">
                <a:latin typeface="Times New Roman" pitchFamily="18" charset="0"/>
                <a:cs typeface="Times New Roman" pitchFamily="18" charset="0"/>
              </a:rPr>
              <a:t>, </a:t>
            </a:r>
            <a:r>
              <a:rPr lang="it-IT" sz="2000" b="1" dirty="0" smtClean="0">
                <a:latin typeface="Times New Roman" pitchFamily="18" charset="0"/>
                <a:cs typeface="Times New Roman" pitchFamily="18" charset="0"/>
              </a:rPr>
              <a:t>99</a:t>
            </a:r>
            <a:endParaRPr lang="it-IT" sz="2000" b="1" dirty="0">
              <a:latin typeface="Times New Roman" pitchFamily="18" charset="0"/>
              <a:cs typeface="Times New Roman" pitchFamily="18" charset="0"/>
            </a:endParaRPr>
          </a:p>
        </p:txBody>
      </p:sp>
      <p:sp>
        <p:nvSpPr>
          <p:cNvPr id="3" name="CasellaDiTesto 2"/>
          <p:cNvSpPr txBox="1"/>
          <p:nvPr/>
        </p:nvSpPr>
        <p:spPr>
          <a:xfrm>
            <a:off x="754770" y="172837"/>
            <a:ext cx="7634461" cy="646331"/>
          </a:xfrm>
          <a:prstGeom prst="rect">
            <a:avLst/>
          </a:prstGeom>
          <a:noFill/>
        </p:spPr>
        <p:txBody>
          <a:bodyPr wrap="none" rtlCol="0">
            <a:spAutoFit/>
          </a:bodyPr>
          <a:lstStyle/>
          <a:p>
            <a:pPr algn="ct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INDICE DELL’INTERPRETAZIONE DEI SOGNI (1)</a:t>
            </a:r>
          </a:p>
          <a:p>
            <a:pPr algn="ctr"/>
            <a:r>
              <a:rPr lang="it-IT" sz="1200" b="1" dirty="0" smtClean="0">
                <a:solidFill>
                  <a:srgbClr val="0000FF"/>
                </a:solidFill>
                <a:latin typeface="Times New Roman" pitchFamily="18" charset="0"/>
                <a:cs typeface="Times New Roman" pitchFamily="18" charset="0"/>
              </a:rPr>
              <a:t>(IL NUMERO DI PAGINA SI RIFERISCE AL VOLUME TERZO DELLE OPERE DI FREUD-BORINGHIERI)</a:t>
            </a:r>
            <a:endParaRPr lang="it-IT" sz="1200" b="1" dirty="0">
              <a:solidFill>
                <a:srgbClr val="0000FF"/>
              </a:solidFill>
              <a:latin typeface="Times New Roman" pitchFamily="18" charset="0"/>
              <a:cs typeface="Times New Roman" pitchFamily="18" charset="0"/>
            </a:endParaRPr>
          </a:p>
        </p:txBody>
      </p:sp>
      <p:sp>
        <p:nvSpPr>
          <p:cNvPr id="4" name="Freccia a destra 3"/>
          <p:cNvSpPr/>
          <p:nvPr/>
        </p:nvSpPr>
        <p:spPr>
          <a:xfrm>
            <a:off x="7409095" y="6183853"/>
            <a:ext cx="978408"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2" descr="http://upload.wikimedia.org/wikipedia/commons/thumb/4/42/Die_Traumdeutung.jpg/260px-Die_Traumdeut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230" y="1124744"/>
            <a:ext cx="1257866" cy="16497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2507" y="829620"/>
            <a:ext cx="322682" cy="32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788273"/>
            <a:ext cx="322682" cy="32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9555" y="5409406"/>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33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9088</Words>
  <Application>Microsoft Office PowerPoint</Application>
  <PresentationFormat>Presentazione su schermo (4:3)</PresentationFormat>
  <Paragraphs>236</Paragraphs>
  <Slides>61</Slides>
  <Notes>0</Notes>
  <HiddenSlides>0</HiddenSlides>
  <MMClips>0</MMClips>
  <ScaleCrop>false</ScaleCrop>
  <HeadingPairs>
    <vt:vector size="4" baseType="variant">
      <vt:variant>
        <vt:lpstr>Tema</vt:lpstr>
      </vt:variant>
      <vt:variant>
        <vt:i4>1</vt:i4>
      </vt:variant>
      <vt:variant>
        <vt:lpstr>Titoli diapositive</vt:lpstr>
      </vt:variant>
      <vt:variant>
        <vt:i4>61</vt:i4>
      </vt:variant>
    </vt:vector>
  </HeadingPairs>
  <TitlesOfParts>
    <vt:vector size="62"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Ghiro</dc:creator>
  <cp:lastModifiedBy>Utente Windows</cp:lastModifiedBy>
  <cp:revision>309</cp:revision>
  <dcterms:created xsi:type="dcterms:W3CDTF">2013-02-22T10:43:12Z</dcterms:created>
  <dcterms:modified xsi:type="dcterms:W3CDTF">2019-12-10T10:18:11Z</dcterms:modified>
</cp:coreProperties>
</file>