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08" r:id="rId2"/>
    <p:sldId id="411" r:id="rId3"/>
    <p:sldId id="412" r:id="rId4"/>
    <p:sldId id="413" r:id="rId5"/>
    <p:sldId id="415" r:id="rId6"/>
    <p:sldId id="257" r:id="rId7"/>
    <p:sldId id="280" r:id="rId8"/>
    <p:sldId id="277" r:id="rId9"/>
    <p:sldId id="278" r:id="rId10"/>
    <p:sldId id="400" r:id="rId11"/>
    <p:sldId id="406" r:id="rId12"/>
    <p:sldId id="281" r:id="rId13"/>
    <p:sldId id="282" r:id="rId14"/>
    <p:sldId id="283" r:id="rId15"/>
    <p:sldId id="369" r:id="rId16"/>
    <p:sldId id="284" r:id="rId17"/>
    <p:sldId id="279" r:id="rId18"/>
    <p:sldId id="262" r:id="rId19"/>
    <p:sldId id="365" r:id="rId20"/>
    <p:sldId id="364" r:id="rId21"/>
    <p:sldId id="273" r:id="rId22"/>
    <p:sldId id="274" r:id="rId23"/>
    <p:sldId id="366" r:id="rId24"/>
    <p:sldId id="367" r:id="rId25"/>
    <p:sldId id="368" r:id="rId26"/>
    <p:sldId id="286" r:id="rId27"/>
    <p:sldId id="275" r:id="rId28"/>
    <p:sldId id="309" r:id="rId29"/>
    <p:sldId id="359" r:id="rId30"/>
    <p:sldId id="310" r:id="rId31"/>
    <p:sldId id="285" r:id="rId32"/>
    <p:sldId id="287" r:id="rId33"/>
    <p:sldId id="288" r:id="rId34"/>
    <p:sldId id="311" r:id="rId35"/>
    <p:sldId id="289" r:id="rId36"/>
    <p:sldId id="370" r:id="rId37"/>
    <p:sldId id="291" r:id="rId38"/>
    <p:sldId id="290" r:id="rId39"/>
    <p:sldId id="352" r:id="rId40"/>
    <p:sldId id="292" r:id="rId41"/>
    <p:sldId id="398" r:id="rId42"/>
    <p:sldId id="399" r:id="rId43"/>
    <p:sldId id="416" r:id="rId44"/>
    <p:sldId id="417" r:id="rId45"/>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4" autoAdjust="0"/>
    <p:restoredTop sz="93237" autoAdjust="0"/>
  </p:normalViewPr>
  <p:slideViewPr>
    <p:cSldViewPr>
      <p:cViewPr>
        <p:scale>
          <a:sx n="80" d="100"/>
          <a:sy n="80" d="100"/>
        </p:scale>
        <p:origin x="-1668" y="-120"/>
      </p:cViewPr>
      <p:guideLst>
        <p:guide orient="horz" pos="34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77FFA30-C2E3-49E0-9036-BB8ADE0CA6E5}" type="datetimeFigureOut">
              <a:rPr lang="it-IT"/>
              <a:pPr>
                <a:defRPr/>
              </a:pPr>
              <a:t>09/12/2019</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791F8B8-16A8-4CE0-AD92-C00FD21AB332}" type="slidenum">
              <a:rPr lang="it-IT"/>
              <a:pPr>
                <a:defRPr/>
              </a:pPr>
              <a:t>‹N›</a:t>
            </a:fld>
            <a:endParaRPr lang="it-IT" dirty="0"/>
          </a:p>
        </p:txBody>
      </p:sp>
    </p:spTree>
    <p:extLst>
      <p:ext uri="{BB962C8B-B14F-4D97-AF65-F5344CB8AC3E}">
        <p14:creationId xmlns:p14="http://schemas.microsoft.com/office/powerpoint/2010/main" val="2353863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2791F8B8-16A8-4CE0-AD92-C00FD21AB332}" type="slidenum">
              <a:rPr lang="it-IT" smtClean="0"/>
              <a:pPr>
                <a:defRPr/>
              </a:pPr>
              <a:t>29</a:t>
            </a:fld>
            <a:endParaRPr lang="it-IT" dirty="0"/>
          </a:p>
        </p:txBody>
      </p:sp>
    </p:spTree>
    <p:extLst>
      <p:ext uri="{BB962C8B-B14F-4D97-AF65-F5344CB8AC3E}">
        <p14:creationId xmlns:p14="http://schemas.microsoft.com/office/powerpoint/2010/main" val="198988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42EEAA7-E4EC-4D54-861F-BB2554748683}" type="datetimeFigureOut">
              <a:rPr lang="it-IT"/>
              <a:pPr>
                <a:defRPr/>
              </a:pPr>
              <a:t>09/12/2019</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590F591-C8B6-4F65-AA28-01EE1A58CD0E}" type="slidenum">
              <a:rPr lang="it-IT"/>
              <a:pPr>
                <a:defRPr/>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A46CA27-D94F-417C-8AEE-06E9AFCF87F8}" type="datetimeFigureOut">
              <a:rPr lang="it-IT"/>
              <a:pPr>
                <a:defRPr/>
              </a:pPr>
              <a:t>09/12/2019</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BB7928-17A1-45C5-976F-1624A298BCAD}" type="slidenum">
              <a:rPr lang="it-IT"/>
              <a:pPr>
                <a:defRPr/>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40FD59F-1A2C-4220-89DD-74D5EFA5839E}" type="datetimeFigureOut">
              <a:rPr lang="it-IT"/>
              <a:pPr>
                <a:defRPr/>
              </a:pPr>
              <a:t>09/12/2019</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74678B5-04B5-40F9-A276-63BF183B3059}" type="slidenum">
              <a:rPr lang="it-IT"/>
              <a:pPr>
                <a:defRPr/>
              </a:pPr>
              <a:t>‹N›</a:t>
            </a:fld>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BD59D73-8412-45E3-8B5E-A93BCBF53B05}" type="datetimeFigureOut">
              <a:rPr lang="it-IT"/>
              <a:pPr>
                <a:defRPr/>
              </a:pPr>
              <a:t>09/12/2019</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5BBF2ED-9632-4C4A-ACA4-C0AE9BA3A2F1}" type="slidenum">
              <a:rPr lang="it-IT"/>
              <a:pPr>
                <a:defRPr/>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24463F3-54EC-4062-A91B-9FE9936DD40E}" type="datetimeFigureOut">
              <a:rPr lang="it-IT"/>
              <a:pPr>
                <a:defRPr/>
              </a:pPr>
              <a:t>09/12/2019</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2A0821-3804-49DE-92A5-2AE119593B95}" type="slidenum">
              <a:rPr lang="it-IT"/>
              <a:pPr>
                <a:defRPr/>
              </a:pPr>
              <a:t>‹N›</a:t>
            </a:fld>
            <a:endParaRPr lang="it-I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C9D318B-2D0B-4A2E-9997-AFDE469B4877}" type="datetimeFigureOut">
              <a:rPr lang="it-IT"/>
              <a:pPr>
                <a:defRPr/>
              </a:pPr>
              <a:t>09/12/2019</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573CB4E-E7BA-440B-9CFF-E2DC5368715B}" type="slidenum">
              <a:rPr lang="it-IT"/>
              <a:pPr>
                <a:defRPr/>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C56261D-0C5D-435E-AB6B-F5B843629242}" type="datetimeFigureOut">
              <a:rPr lang="it-IT"/>
              <a:pPr>
                <a:defRPr/>
              </a:pPr>
              <a:t>09/12/2019</a:t>
            </a:fld>
            <a:endParaRPr lang="it-IT" dirty="0"/>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D8A222B-D467-4660-BD63-DC4C666C5B5F}" type="slidenum">
              <a:rPr lang="it-IT"/>
              <a:pPr>
                <a:defRPr/>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BDDB23A-3730-4101-89CE-83F96AC7BA78}" type="datetimeFigureOut">
              <a:rPr lang="it-IT"/>
              <a:pPr>
                <a:defRPr/>
              </a:pPr>
              <a:t>09/12/2019</a:t>
            </a:fld>
            <a:endParaRPr lang="it-IT" dirty="0"/>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00207A0-5E91-4E5A-BEC6-3ADC5E1EFCAE}" type="slidenum">
              <a:rPr lang="it-IT"/>
              <a:pPr>
                <a:defRPr/>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4EED685-9417-4AAC-ADFB-B216B418B657}" type="datetimeFigureOut">
              <a:rPr lang="it-IT"/>
              <a:pPr>
                <a:defRPr/>
              </a:pPr>
              <a:t>09/12/2019</a:t>
            </a:fld>
            <a:endParaRPr lang="it-IT" dirty="0"/>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8349D29-D374-4B8B-8A05-C51AB6C9A4A1}" type="slidenum">
              <a:rPr lang="it-IT"/>
              <a:pPr>
                <a:defRPr/>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2AEC118-3A87-4B32-B68B-1B974DD2DB68}" type="datetimeFigureOut">
              <a:rPr lang="it-IT"/>
              <a:pPr>
                <a:defRPr/>
              </a:pPr>
              <a:t>09/12/2019</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9298F43-1680-4678-865D-ACE5E37508BA}" type="slidenum">
              <a:rPr lang="it-IT"/>
              <a:pPr>
                <a:defRPr/>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D2245D1-48D6-4D1D-8C12-B61D3EFDF767}" type="datetimeFigureOut">
              <a:rPr lang="it-IT"/>
              <a:pPr>
                <a:defRPr/>
              </a:pPr>
              <a:t>09/12/2019</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6057ABE-1023-4FCD-85D6-FDFE690F60A1}" type="slidenum">
              <a:rPr lang="it-IT"/>
              <a:pPr>
                <a:defRPr/>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0D4B7C4-477C-46EF-9592-C33F11BBF01F}" type="datetimeFigureOut">
              <a:rPr lang="it-IT"/>
              <a:pPr>
                <a:defRPr/>
              </a:pPr>
              <a:t>09/12/2019</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2F4F794-2C1E-4135-8FD4-FAD1DE3AA19D}" type="slidenum">
              <a:rPr lang="it-IT"/>
              <a:pPr>
                <a:defRPr/>
              </a:pPr>
              <a:t>‹N›</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altopascio.info/wp-content/uploads/2011/06/mielin.jpg"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en.wikipedia.org/wiki/File:John_Hughlings-Jackson_bust.jpg"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3.bp.blogspot.com/-FdU3_Zf4HO8/T8WeOVtRUPI/AAAAAAAAAM0/IemosG-nh6c/s1600/area+broca_wernicke.jpg" TargetMode="External"/><Relationship Id="rId7"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9.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mcq.org/histoire/filles_du_roi/salpetre.htm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ysteria%20-%20trailer%20italiano%20-%20YouTube.flv" TargetMode="External"/><Relationship Id="rId7" Type="http://schemas.openxmlformats.org/officeDocument/2006/relationships/slide" Target="slide32.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Augustine%20Movie%20Trailer%20(2012)%20-%20YouTube2.flv" TargetMode="External"/><Relationship Id="rId5" Type="http://schemas.openxmlformats.org/officeDocument/2006/relationships/hyperlink" Target="Augustine%20-%20teaser%20-%20YouTube.flv" TargetMode="Externa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40.xml"/><Relationship Id="rId5" Type="http://schemas.openxmlformats.org/officeDocument/2006/relationships/slide" Target="slide38.xml"/><Relationship Id="rId4" Type="http://schemas.openxmlformats.org/officeDocument/2006/relationships/slide" Target="slide36.xml"/><Relationship Id="rId9"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png"/><Relationship Id="rId7" Type="http://schemas.openxmlformats.org/officeDocument/2006/relationships/slide" Target="slide35.xml"/><Relationship Id="rId2"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slide" Target="slide28.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9.png"/><Relationship Id="rId5" Type="http://schemas.openxmlformats.org/officeDocument/2006/relationships/slide" Target="slide9.xml"/><Relationship Id="rId10" Type="http://schemas.openxmlformats.org/officeDocument/2006/relationships/slide" Target="slide6.xml"/><Relationship Id="rId4" Type="http://schemas.openxmlformats.org/officeDocument/2006/relationships/image" Target="../media/image6.jpeg"/><Relationship Id="rId9" Type="http://schemas.openxmlformats.org/officeDocument/2006/relationships/slide" Target="slide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asellaDiTesto 1"/>
          <p:cNvSpPr txBox="1">
            <a:spLocks noChangeArrowheads="1"/>
          </p:cNvSpPr>
          <p:nvPr/>
        </p:nvSpPr>
        <p:spPr bwMode="auto">
          <a:xfrm>
            <a:off x="4660423" y="559159"/>
            <a:ext cx="4464050" cy="5201424"/>
          </a:xfrm>
          <a:prstGeom prst="rect">
            <a:avLst/>
          </a:prstGeom>
          <a:noFill/>
          <a:ln w="9525">
            <a:noFill/>
            <a:miter lim="800000"/>
            <a:headEnd/>
            <a:tailEnd/>
          </a:ln>
        </p:spPr>
        <p:txBody>
          <a:bodyPr>
            <a:spAutoFit/>
          </a:bodyPr>
          <a:lstStyle/>
          <a:p>
            <a:pPr algn="ctr"/>
            <a:r>
              <a:rPr lang="it-IT" sz="3600" dirty="0">
                <a:solidFill>
                  <a:srgbClr val="0000FF"/>
                </a:solidFill>
                <a:latin typeface="Algerian" pitchFamily="82" charset="0"/>
              </a:rPr>
              <a:t>INTRODUZIONE ALLA</a:t>
            </a:r>
          </a:p>
          <a:p>
            <a:pPr algn="ctr"/>
            <a:r>
              <a:rPr lang="it-IT" sz="4000" dirty="0">
                <a:solidFill>
                  <a:srgbClr val="0000FF"/>
                </a:solidFill>
                <a:latin typeface="Algerian" pitchFamily="82" charset="0"/>
              </a:rPr>
              <a:t> </a:t>
            </a:r>
            <a:r>
              <a:rPr lang="it-IT" sz="3600" dirty="0">
                <a:solidFill>
                  <a:srgbClr val="0000FF"/>
                </a:solidFill>
                <a:latin typeface="Algerian" pitchFamily="82" charset="0"/>
              </a:rPr>
              <a:t>LETTURA CRITICA</a:t>
            </a:r>
          </a:p>
          <a:p>
            <a:pPr algn="ctr"/>
            <a:r>
              <a:rPr lang="it-IT" sz="3600" dirty="0">
                <a:solidFill>
                  <a:srgbClr val="0000FF"/>
                </a:solidFill>
                <a:latin typeface="Algerian" pitchFamily="82" charset="0"/>
              </a:rPr>
              <a:t>Dell’opera</a:t>
            </a:r>
          </a:p>
          <a:p>
            <a:pPr algn="ctr"/>
            <a:r>
              <a:rPr lang="it-IT" sz="3600" dirty="0" err="1">
                <a:solidFill>
                  <a:srgbClr val="0000FF"/>
                </a:solidFill>
                <a:latin typeface="Algerian" pitchFamily="82" charset="0"/>
              </a:rPr>
              <a:t>dI</a:t>
            </a:r>
            <a:r>
              <a:rPr lang="it-IT" sz="3600" dirty="0">
                <a:solidFill>
                  <a:srgbClr val="0000FF"/>
                </a:solidFill>
                <a:latin typeface="Algerian" pitchFamily="82" charset="0"/>
              </a:rPr>
              <a:t> </a:t>
            </a:r>
          </a:p>
          <a:p>
            <a:pPr algn="ctr"/>
            <a:r>
              <a:rPr lang="it-IT" sz="3600" dirty="0">
                <a:solidFill>
                  <a:srgbClr val="0000FF"/>
                </a:solidFill>
                <a:latin typeface="Algerian" pitchFamily="82" charset="0"/>
              </a:rPr>
              <a:t>SIGMUND FREUD</a:t>
            </a:r>
          </a:p>
          <a:p>
            <a:pPr algn="ctr"/>
            <a:r>
              <a:rPr lang="it-IT" sz="2000" dirty="0">
                <a:solidFill>
                  <a:srgbClr val="0000FF"/>
                </a:solidFill>
                <a:latin typeface="Algerian" pitchFamily="82" charset="0"/>
              </a:rPr>
              <a:t>(un approccio storico</a:t>
            </a:r>
            <a:r>
              <a:rPr lang="it-IT" sz="2000" dirty="0" smtClean="0">
                <a:solidFill>
                  <a:srgbClr val="0000FF"/>
                </a:solidFill>
                <a:latin typeface="Algerian" pitchFamily="82" charset="0"/>
              </a:rPr>
              <a:t>)</a:t>
            </a:r>
          </a:p>
          <a:p>
            <a:pPr algn="ctr"/>
            <a:endParaRPr lang="it-IT" sz="2000" dirty="0">
              <a:solidFill>
                <a:srgbClr val="0000FF"/>
              </a:solidFill>
              <a:latin typeface="Algerian" pitchFamily="82" charset="0"/>
            </a:endParaRPr>
          </a:p>
          <a:p>
            <a:pPr algn="ctr"/>
            <a:r>
              <a:rPr lang="it-IT" sz="3600" dirty="0" smtClean="0">
                <a:solidFill>
                  <a:srgbClr val="FF0000"/>
                </a:solidFill>
                <a:latin typeface="Algerian" pitchFamily="82" charset="0"/>
              </a:rPr>
              <a:t>Dispensa n. 2</a:t>
            </a:r>
            <a:endParaRPr lang="it-IT" sz="3600" dirty="0">
              <a:solidFill>
                <a:srgbClr val="FF0000"/>
              </a:solidFill>
              <a:latin typeface="Algerian" pitchFamily="82" charset="0"/>
            </a:endParaRPr>
          </a:p>
          <a:p>
            <a:pPr algn="ctr"/>
            <a:endParaRPr lang="it-IT" sz="3600" dirty="0">
              <a:solidFill>
                <a:srgbClr val="0000FF"/>
              </a:solidFill>
              <a:latin typeface="Algerian" pitchFamily="82" charset="0"/>
            </a:endParaRPr>
          </a:p>
        </p:txBody>
      </p:sp>
      <p:pic>
        <p:nvPicPr>
          <p:cNvPr id="14340" name="Picture 4" descr="103"/>
          <p:cNvPicPr>
            <a:picLocks noChangeAspect="1" noChangeArrowheads="1"/>
          </p:cNvPicPr>
          <p:nvPr/>
        </p:nvPicPr>
        <p:blipFill>
          <a:blip r:embed="rId2"/>
          <a:srcRect/>
          <a:stretch>
            <a:fillRect/>
          </a:stretch>
        </p:blipFill>
        <p:spPr bwMode="auto">
          <a:xfrm>
            <a:off x="179388" y="530225"/>
            <a:ext cx="4321175" cy="5492750"/>
          </a:xfrm>
          <a:prstGeom prst="rect">
            <a:avLst/>
          </a:prstGeom>
          <a:noFill/>
          <a:ln w="57150">
            <a:solidFill>
              <a:srgbClr val="0000FF"/>
            </a:solidFill>
            <a:miter lim="800000"/>
            <a:headEnd/>
            <a:tailEnd/>
          </a:ln>
        </p:spPr>
      </p:pic>
      <p:sp>
        <p:nvSpPr>
          <p:cNvPr id="14341" name="CasellaDiTesto 2"/>
          <p:cNvSpPr txBox="1">
            <a:spLocks noChangeArrowheads="1"/>
          </p:cNvSpPr>
          <p:nvPr/>
        </p:nvSpPr>
        <p:spPr bwMode="auto">
          <a:xfrm>
            <a:off x="182563" y="6056313"/>
            <a:ext cx="4392612" cy="584200"/>
          </a:xfrm>
          <a:prstGeom prst="rect">
            <a:avLst/>
          </a:prstGeom>
          <a:noFill/>
          <a:ln w="9525">
            <a:noFill/>
            <a:miter lim="800000"/>
            <a:headEnd/>
            <a:tailEnd/>
          </a:ln>
        </p:spPr>
        <p:txBody>
          <a:bodyPr>
            <a:spAutoFit/>
          </a:bodyPr>
          <a:lstStyle/>
          <a:p>
            <a:r>
              <a:rPr lang="de-DE" sz="1600">
                <a:solidFill>
                  <a:srgbClr val="000000"/>
                </a:solidFill>
                <a:latin typeface="Calibri" pitchFamily="34" charset="0"/>
              </a:rPr>
              <a:t>Marie Bonaparte, Sigmund Freud, William C. Bullitt 4 giugno 1938 – Parigi, Gare le l‘Est </a:t>
            </a:r>
          </a:p>
        </p:txBody>
      </p:sp>
    </p:spTree>
    <p:extLst>
      <p:ext uri="{BB962C8B-B14F-4D97-AF65-F5344CB8AC3E}">
        <p14:creationId xmlns:p14="http://schemas.microsoft.com/office/powerpoint/2010/main" val="1999080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250825" y="188913"/>
            <a:ext cx="8670925" cy="3416300"/>
          </a:xfrm>
          <a:prstGeom prst="rect">
            <a:avLst/>
          </a:prstGeom>
          <a:noFill/>
          <a:ln w="9525">
            <a:noFill/>
            <a:miter lim="800000"/>
            <a:headEnd/>
            <a:tailEnd/>
          </a:ln>
        </p:spPr>
        <p:txBody>
          <a:bodyPr>
            <a:spAutoFit/>
          </a:bodyPr>
          <a:lstStyle/>
          <a:p>
            <a:pPr algn="just"/>
            <a:r>
              <a:rPr lang="it-IT" sz="2400">
                <a:solidFill>
                  <a:srgbClr val="000000"/>
                </a:solidFill>
                <a:latin typeface="Calibri" pitchFamily="34" charset="0"/>
              </a:rPr>
              <a:t>La scoperta embriologica di Flechsig </a:t>
            </a:r>
            <a:r>
              <a:rPr lang="it-IT" sz="2400" b="1">
                <a:solidFill>
                  <a:srgbClr val="FF0000"/>
                </a:solidFill>
                <a:latin typeface="Calibri" pitchFamily="34" charset="0"/>
              </a:rPr>
              <a:t>diveniva una guida per le connessioni anatomiche</a:t>
            </a:r>
            <a:r>
              <a:rPr lang="it-IT" sz="2400">
                <a:solidFill>
                  <a:srgbClr val="000000"/>
                </a:solidFill>
                <a:latin typeface="Calibri" pitchFamily="34" charset="0"/>
              </a:rPr>
              <a:t>, e perciò Freud sostituì la struttura di un cervello adulto con uno infantile, nel quale all'inizio sono visibili solo pochi fasci mielinizzati, al posto «</a:t>
            </a:r>
            <a:r>
              <a:rPr lang="it-IT" sz="2400" b="1">
                <a:solidFill>
                  <a:srgbClr val="0000FF"/>
                </a:solidFill>
                <a:latin typeface="Calibri" pitchFamily="34" charset="0"/>
              </a:rPr>
              <a:t>dei quadri inestricabili delle sezioni trasverse, che permettono appena un superficiale riconoscimento topografico</a:t>
            </a:r>
            <a:r>
              <a:rPr lang="it-IT" sz="2400">
                <a:solidFill>
                  <a:srgbClr val="000000"/>
                </a:solidFill>
                <a:latin typeface="Calibri" pitchFamily="34" charset="0"/>
              </a:rPr>
              <a:t>». Inoltre, confrontando le sezioni eseguite a vari livelli nel feto, si Possono osservare direttamente il decorso e le connessioni dei fasci nervosi che del loro aspetto adulto si possono invece sì e no intravedere. </a:t>
            </a:r>
            <a:endParaRPr lang="it-IT" sz="2400">
              <a:solidFill>
                <a:srgbClr val="FF0000"/>
              </a:solidFill>
              <a:latin typeface="Calibri" pitchFamily="34" charset="0"/>
            </a:endParaRPr>
          </a:p>
        </p:txBody>
      </p:sp>
      <p:pic>
        <p:nvPicPr>
          <p:cNvPr id="35842" name="Picture 2">
            <a:hlinkClick r:id="rId2" action="ppaction://hlinksldjump"/>
          </p:cNvPr>
          <p:cNvPicPr>
            <a:picLocks noChangeAspect="1" noChangeArrowheads="1"/>
          </p:cNvPicPr>
          <p:nvPr/>
        </p:nvPicPr>
        <p:blipFill>
          <a:blip r:embed="rId3"/>
          <a:srcRect/>
          <a:stretch>
            <a:fillRect/>
          </a:stretch>
        </p:blipFill>
        <p:spPr bwMode="auto">
          <a:xfrm>
            <a:off x="8820150" y="6545263"/>
            <a:ext cx="201613" cy="195262"/>
          </a:xfrm>
          <a:prstGeom prst="rect">
            <a:avLst/>
          </a:prstGeom>
          <a:noFill/>
          <a:ln w="9525">
            <a:noFill/>
            <a:miter lim="800000"/>
            <a:headEnd/>
            <a:tailEnd/>
          </a:ln>
        </p:spPr>
      </p:pic>
      <p:sp>
        <p:nvSpPr>
          <p:cNvPr id="4" name="CasellaDiTesto 3"/>
          <p:cNvSpPr txBox="1">
            <a:spLocks noChangeArrowheads="1"/>
          </p:cNvSpPr>
          <p:nvPr/>
        </p:nvSpPr>
        <p:spPr bwMode="auto">
          <a:xfrm>
            <a:off x="250825" y="3500438"/>
            <a:ext cx="8626475" cy="3048000"/>
          </a:xfrm>
          <a:prstGeom prst="rect">
            <a:avLst/>
          </a:prstGeom>
          <a:noFill/>
          <a:ln w="9525">
            <a:noFill/>
            <a:miter lim="800000"/>
            <a:headEnd/>
            <a:tailEnd/>
          </a:ln>
        </p:spPr>
        <p:txBody>
          <a:bodyPr>
            <a:spAutoFit/>
          </a:bodyPr>
          <a:lstStyle/>
          <a:p>
            <a:pPr algn="just"/>
            <a:r>
              <a:rPr lang="it-IT" sz="2400" b="1" dirty="0">
                <a:solidFill>
                  <a:srgbClr val="000000"/>
                </a:solidFill>
                <a:latin typeface="Calibri" pitchFamily="34" charset="0"/>
              </a:rPr>
              <a:t>Si trova così che le strutture primitive persistono e non vengono più cancellate sebbene nel corso dello sviluppo esse si complichino progressivamente</a:t>
            </a:r>
            <a:r>
              <a:rPr lang="it-IT" sz="2400" dirty="0">
                <a:solidFill>
                  <a:srgbClr val="000000"/>
                </a:solidFill>
                <a:latin typeface="Calibri" pitchFamily="34" charset="0"/>
              </a:rPr>
              <a:t>. A questo punto Freud esaminò dapprima cervelli di gatti e cani neonati. E poi quelli degli embrioni umani dei bambini. Nelle prime ricerche che aveva condotto con </a:t>
            </a:r>
            <a:r>
              <a:rPr lang="it-IT" sz="2400" dirty="0" err="1">
                <a:solidFill>
                  <a:srgbClr val="000000"/>
                </a:solidFill>
                <a:latin typeface="Calibri" pitchFamily="34" charset="0"/>
              </a:rPr>
              <a:t>Brȕcke</a:t>
            </a:r>
            <a:r>
              <a:rPr lang="it-IT" sz="2400" dirty="0">
                <a:solidFill>
                  <a:srgbClr val="000000"/>
                </a:solidFill>
                <a:latin typeface="Calibri" pitchFamily="34" charset="0"/>
              </a:rPr>
              <a:t>, egli si era occupato </a:t>
            </a:r>
            <a:r>
              <a:rPr lang="it-IT" sz="2400" b="1" dirty="0">
                <a:solidFill>
                  <a:srgbClr val="0000FF"/>
                </a:solidFill>
                <a:latin typeface="Calibri" pitchFamily="34" charset="0"/>
              </a:rPr>
              <a:t>dell'aspetto filogenetico </a:t>
            </a:r>
            <a:r>
              <a:rPr lang="it-IT" sz="2400" dirty="0">
                <a:solidFill>
                  <a:srgbClr val="000000"/>
                </a:solidFill>
                <a:latin typeface="Calibri" pitchFamily="34" charset="0"/>
              </a:rPr>
              <a:t>dello sviluppo, mentre ora aveva a che fare con </a:t>
            </a:r>
            <a:r>
              <a:rPr lang="it-IT" sz="2400" b="1" dirty="0">
                <a:solidFill>
                  <a:srgbClr val="0000FF"/>
                </a:solidFill>
                <a:latin typeface="Calibri" pitchFamily="34" charset="0"/>
              </a:rPr>
              <a:t>quello ontogenetico</a:t>
            </a:r>
            <a:r>
              <a:rPr lang="it-IT" sz="2400" dirty="0">
                <a:solidFill>
                  <a:srgbClr val="000000"/>
                </a:solidFill>
                <a:latin typeface="Calibri" pitchFamily="34" charset="0"/>
              </a:rPr>
              <a:t>. (Ernest Jones)     </a:t>
            </a:r>
            <a:r>
              <a:rPr lang="it-IT" sz="2400" dirty="0">
                <a:solidFill>
                  <a:srgbClr val="FF0000"/>
                </a:solidFill>
                <a:latin typeface="Calibri" pitchFamily="34" charset="0"/>
              </a:rPr>
              <a:t>-</a:t>
            </a:r>
            <a:r>
              <a:rPr lang="it-IT" sz="2400" b="1" dirty="0">
                <a:solidFill>
                  <a:srgbClr val="FF0000"/>
                </a:solidFill>
                <a:latin typeface="Calibri" pitchFamily="34" charset="0"/>
              </a:rPr>
              <a:t>Vygotskij</a:t>
            </a:r>
            <a:r>
              <a:rPr lang="it-IT" sz="2400" dirty="0">
                <a:solidFill>
                  <a:srgbClr val="FF0000"/>
                </a:solidFill>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clerosi multipla: grazie all'aism la ricerca porta buoni frutti, scoperto l'interruttore che orienta la mielina ">
            <a:hlinkClick r:id="rId2"/>
          </p:cNvPr>
          <p:cNvPicPr>
            <a:picLocks noChangeAspect="1" noChangeArrowheads="1"/>
          </p:cNvPicPr>
          <p:nvPr/>
        </p:nvPicPr>
        <p:blipFill>
          <a:blip r:embed="rId3"/>
          <a:srcRect/>
          <a:stretch>
            <a:fillRect/>
          </a:stretch>
        </p:blipFill>
        <p:spPr bwMode="auto">
          <a:xfrm>
            <a:off x="3389313" y="188913"/>
            <a:ext cx="2379662" cy="2808287"/>
          </a:xfrm>
          <a:prstGeom prst="rect">
            <a:avLst/>
          </a:prstGeom>
          <a:noFill/>
          <a:ln w="9525">
            <a:noFill/>
            <a:miter lim="800000"/>
            <a:headEnd/>
            <a:tailEnd/>
          </a:ln>
        </p:spPr>
      </p:pic>
      <p:sp>
        <p:nvSpPr>
          <p:cNvPr id="36866" name="CasellaDiTesto 1"/>
          <p:cNvSpPr txBox="1">
            <a:spLocks noChangeArrowheads="1"/>
          </p:cNvSpPr>
          <p:nvPr/>
        </p:nvSpPr>
        <p:spPr bwMode="auto">
          <a:xfrm>
            <a:off x="107950" y="2997200"/>
            <a:ext cx="8856663" cy="3416300"/>
          </a:xfrm>
          <a:prstGeom prst="rect">
            <a:avLst/>
          </a:prstGeom>
          <a:noFill/>
          <a:ln w="9525">
            <a:noFill/>
            <a:miter lim="800000"/>
            <a:headEnd/>
            <a:tailEnd/>
          </a:ln>
        </p:spPr>
        <p:txBody>
          <a:bodyPr>
            <a:spAutoFit/>
          </a:bodyPr>
          <a:lstStyle/>
          <a:p>
            <a:pPr algn="just"/>
            <a:r>
              <a:rPr lang="it-IT" sz="2400" b="1">
                <a:solidFill>
                  <a:srgbClr val="0000FF"/>
                </a:solidFill>
                <a:latin typeface="Times New Roman" pitchFamily="18" charset="0"/>
                <a:cs typeface="Times New Roman" pitchFamily="18" charset="0"/>
              </a:rPr>
              <a:t>Forse finalmente è stata fatta una scoperta </a:t>
            </a:r>
            <a:r>
              <a:rPr lang="it-IT" sz="2400">
                <a:latin typeface="Times New Roman" pitchFamily="18" charset="0"/>
                <a:cs typeface="Times New Roman" pitchFamily="18" charset="0"/>
              </a:rPr>
              <a:t>scientifica di grande valore, chissà, per ora così pare. La  cura per la sclerosi multipla potrebbe essere più vicina. Un team di ricerca italiano ha scoperto come rimediare alla degenerazione della mielina, la guaina che avvolge le fibre nervose e che nei malati si consuma, rendendo impossibili le comunicazioni tra neuroni. La scoperta, pubblicata sul Nature Neuroscience, si deve al gruppo di Carla Taveggia, direttrice del laboratorio sulla mielina dell’Istituto di Neurologia Sperimentale all’ospedale milanese San Raffaele.</a:t>
            </a:r>
            <a:endParaRPr lang="it-IT">
              <a:latin typeface="Calibri" pitchFamily="34" charset="0"/>
            </a:endParaRPr>
          </a:p>
        </p:txBody>
      </p:sp>
      <p:pic>
        <p:nvPicPr>
          <p:cNvPr id="36867" name="Picture 3">
            <a:hlinkClick r:id="rId4" action="ppaction://hlinksldjump"/>
          </p:cNvPr>
          <p:cNvPicPr>
            <a:picLocks noChangeAspect="1" noChangeArrowheads="1"/>
          </p:cNvPicPr>
          <p:nvPr/>
        </p:nvPicPr>
        <p:blipFill>
          <a:blip r:embed="rId5"/>
          <a:srcRect/>
          <a:stretch>
            <a:fillRect/>
          </a:stretch>
        </p:blipFill>
        <p:spPr bwMode="auto">
          <a:xfrm>
            <a:off x="8756650" y="6545263"/>
            <a:ext cx="201613" cy="19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C:\Users\Sandro\Pictures\MP Navigator EX\CHITARRA\FILO'_0024.jpg"/>
          <p:cNvPicPr>
            <a:picLocks noChangeAspect="1" noChangeArrowheads="1"/>
          </p:cNvPicPr>
          <p:nvPr/>
        </p:nvPicPr>
        <p:blipFill>
          <a:blip r:embed="rId2"/>
          <a:srcRect/>
          <a:stretch>
            <a:fillRect/>
          </a:stretch>
        </p:blipFill>
        <p:spPr bwMode="auto">
          <a:xfrm>
            <a:off x="574675" y="352425"/>
            <a:ext cx="1557338" cy="2170113"/>
          </a:xfrm>
          <a:prstGeom prst="rect">
            <a:avLst/>
          </a:prstGeom>
          <a:noFill/>
          <a:ln w="9525">
            <a:noFill/>
            <a:miter lim="800000"/>
            <a:headEnd/>
            <a:tailEnd/>
          </a:ln>
        </p:spPr>
      </p:pic>
      <p:sp>
        <p:nvSpPr>
          <p:cNvPr id="2" name="CasellaDiTesto 1"/>
          <p:cNvSpPr txBox="1">
            <a:spLocks noChangeArrowheads="1"/>
          </p:cNvSpPr>
          <p:nvPr/>
        </p:nvSpPr>
        <p:spPr bwMode="auto">
          <a:xfrm>
            <a:off x="609600" y="3213100"/>
            <a:ext cx="7632700" cy="2616200"/>
          </a:xfrm>
          <a:prstGeom prst="rect">
            <a:avLst/>
          </a:prstGeom>
          <a:noFill/>
          <a:ln w="9525">
            <a:noFill/>
            <a:miter lim="800000"/>
            <a:headEnd/>
            <a:tailEnd/>
          </a:ln>
        </p:spPr>
        <p:txBody>
          <a:bodyPr>
            <a:spAutoFit/>
          </a:bodyPr>
          <a:lstStyle/>
          <a:p>
            <a:pPr algn="just"/>
            <a:r>
              <a:rPr lang="it-IT" sz="2800" dirty="0">
                <a:latin typeface="Calibri" pitchFamily="34" charset="0"/>
              </a:rPr>
              <a:t>« (...) I piccoli, se il loro cervellino e libero, sono davvero incantevoli e, quando soffrono, sono così commoventi. Credo che nella mia attività professionale riuscirei a cavarmela in breve tempo con la clientela infantile.» </a:t>
            </a:r>
            <a:r>
              <a:rPr lang="it-IT" sz="1000" dirty="0">
                <a:latin typeface="Calibri" pitchFamily="34" charset="0"/>
              </a:rPr>
              <a:t>Lettera a Martha </a:t>
            </a:r>
            <a:r>
              <a:rPr lang="it-IT" sz="1000" dirty="0" err="1">
                <a:latin typeface="Calibri" pitchFamily="34" charset="0"/>
              </a:rPr>
              <a:t>Bernays</a:t>
            </a:r>
            <a:r>
              <a:rPr lang="it-IT" sz="1000" dirty="0">
                <a:latin typeface="Calibri" pitchFamily="34" charset="0"/>
              </a:rPr>
              <a:t>. l0 marzo 1886</a:t>
            </a:r>
          </a:p>
          <a:p>
            <a:endParaRPr lang="it-IT" sz="2400" dirty="0">
              <a:latin typeface="Calibri" pitchFamily="34" charset="0"/>
            </a:endParaRPr>
          </a:p>
        </p:txBody>
      </p:sp>
      <p:sp>
        <p:nvSpPr>
          <p:cNvPr id="37891" name="CasellaDiTesto 2"/>
          <p:cNvSpPr txBox="1">
            <a:spLocks noChangeArrowheads="1"/>
          </p:cNvSpPr>
          <p:nvPr/>
        </p:nvSpPr>
        <p:spPr bwMode="auto">
          <a:xfrm>
            <a:off x="2195513" y="331788"/>
            <a:ext cx="6697662" cy="1938337"/>
          </a:xfrm>
          <a:prstGeom prst="rect">
            <a:avLst/>
          </a:prstGeom>
          <a:noFill/>
          <a:ln w="9525">
            <a:noFill/>
            <a:miter lim="800000"/>
            <a:headEnd/>
            <a:tailEnd/>
          </a:ln>
        </p:spPr>
        <p:txBody>
          <a:bodyPr>
            <a:spAutoFit/>
          </a:bodyPr>
          <a:lstStyle/>
          <a:p>
            <a:pPr algn="just"/>
            <a:r>
              <a:rPr lang="it-IT" sz="2400" b="1">
                <a:solidFill>
                  <a:srgbClr val="0000FF"/>
                </a:solidFill>
                <a:latin typeface="Calibri" pitchFamily="34" charset="0"/>
              </a:rPr>
              <a:t>Ado Baginsky ( I843 - 1922) </a:t>
            </a:r>
            <a:r>
              <a:rPr lang="it-IT" sz="2400">
                <a:latin typeface="Calibri" pitchFamily="34" charset="0"/>
              </a:rPr>
              <a:t>specialista di malattie infantili a Berlino. Soggiornando nella sua clinica nel marzo 1886, di ritorno da Parigi, Freud aveva  acquisito una certa esperienza con bambini affetti da malattie nervose.</a:t>
            </a:r>
          </a:p>
        </p:txBody>
      </p:sp>
      <p:pic>
        <p:nvPicPr>
          <p:cNvPr id="37892" name="Picture 2">
            <a:hlinkClick r:id="rId3" action="ppaction://hlinksldjump"/>
          </p:cNvPr>
          <p:cNvPicPr>
            <a:picLocks noChangeAspect="1" noChangeArrowheads="1"/>
          </p:cNvPicPr>
          <p:nvPr/>
        </p:nvPicPr>
        <p:blipFill>
          <a:blip r:embed="rId4"/>
          <a:srcRect/>
          <a:stretch>
            <a:fillRect/>
          </a:stretch>
        </p:blipFill>
        <p:spPr bwMode="auto">
          <a:xfrm>
            <a:off x="8820150" y="6545263"/>
            <a:ext cx="201613" cy="195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C:\Users\Sandro\Pictures\MP Navigator EX\CHITARRA\FILO'_0025.jpg"/>
          <p:cNvPicPr>
            <a:picLocks noChangeAspect="1" noChangeArrowheads="1"/>
          </p:cNvPicPr>
          <p:nvPr/>
        </p:nvPicPr>
        <p:blipFill>
          <a:blip r:embed="rId2"/>
          <a:srcRect/>
          <a:stretch>
            <a:fillRect/>
          </a:stretch>
        </p:blipFill>
        <p:spPr bwMode="auto">
          <a:xfrm>
            <a:off x="395288" y="327025"/>
            <a:ext cx="3178175" cy="5094288"/>
          </a:xfrm>
          <a:prstGeom prst="rect">
            <a:avLst/>
          </a:prstGeom>
          <a:noFill/>
          <a:ln w="9525">
            <a:noFill/>
            <a:miter lim="800000"/>
            <a:headEnd/>
            <a:tailEnd/>
          </a:ln>
        </p:spPr>
      </p:pic>
      <p:sp>
        <p:nvSpPr>
          <p:cNvPr id="38914" name="CasellaDiTesto 1"/>
          <p:cNvSpPr txBox="1">
            <a:spLocks noChangeArrowheads="1"/>
          </p:cNvSpPr>
          <p:nvPr/>
        </p:nvSpPr>
        <p:spPr bwMode="auto">
          <a:xfrm>
            <a:off x="3635375" y="163513"/>
            <a:ext cx="5286375" cy="5632450"/>
          </a:xfrm>
          <a:prstGeom prst="rect">
            <a:avLst/>
          </a:prstGeom>
          <a:noFill/>
          <a:ln w="9525">
            <a:noFill/>
            <a:miter lim="800000"/>
            <a:headEnd/>
            <a:tailEnd/>
          </a:ln>
        </p:spPr>
        <p:txBody>
          <a:bodyPr>
            <a:spAutoFit/>
          </a:bodyPr>
          <a:lstStyle/>
          <a:p>
            <a:pPr algn="just"/>
            <a:r>
              <a:rPr lang="it-IT" sz="2000">
                <a:latin typeface="Calibri" pitchFamily="34" charset="0"/>
              </a:rPr>
              <a:t>«</a:t>
            </a:r>
            <a:r>
              <a:rPr lang="it-IT" sz="2000" b="1">
                <a:latin typeface="Calibri" pitchFamily="34" charset="0"/>
              </a:rPr>
              <a:t>Ho tentato di scuotere una teoria</a:t>
            </a:r>
            <a:r>
              <a:rPr lang="it-IT" sz="2000">
                <a:latin typeface="Calibri" pitchFamily="34" charset="0"/>
              </a:rPr>
              <a:t>, comoda e gradita, dei disturbi linguistici ….Spero solo che il modo d'intendere che ho sostenuto renda meglio ragione dei reali rapporti e metta meglio in luce le reali difficoltà esistenti... </a:t>
            </a:r>
            <a:r>
              <a:rPr lang="it-IT" sz="2000" b="1">
                <a:latin typeface="Calibri" pitchFamily="34" charset="0"/>
              </a:rPr>
              <a:t>Vorrei esprimere ancora una volta il nucleo</a:t>
            </a:r>
            <a:r>
              <a:rPr lang="it-IT" sz="2000">
                <a:latin typeface="Calibri" pitchFamily="34" charset="0"/>
              </a:rPr>
              <a:t> del mio pensiero, in poche brevi frasi: i primi autori di afasia, cui era nota solo una particolare relazione tra una posizione della corteccia cerebrale e un disturbo linguistico, si vedevano spinti, da quest'incompletezza del loro sapere, a cercare nelle particolarità funzionali dell’apparato linguistico la spiegazione della  molteplicità dei disturbi linguistici. </a:t>
            </a:r>
            <a:r>
              <a:rPr lang="it-IT" sz="2000" b="1">
                <a:latin typeface="Calibri" pitchFamily="34" charset="0"/>
                <a:hlinkClick r:id="rId3" action="ppaction://hlinksldjump"/>
              </a:rPr>
              <a:t>(area di Broca)</a:t>
            </a:r>
            <a:endParaRPr lang="it-IT" sz="2000" b="1">
              <a:latin typeface="Calibri" pitchFamily="34" charset="0"/>
            </a:endParaRPr>
          </a:p>
          <a:p>
            <a:pPr algn="just"/>
            <a:r>
              <a:rPr lang="it-IT" sz="2000" b="1">
                <a:latin typeface="Calibri" pitchFamily="34" charset="0"/>
              </a:rPr>
              <a:t>Dopo che Wernicke ebbe scoperto </a:t>
            </a:r>
            <a:r>
              <a:rPr lang="it-IT" sz="2000">
                <a:latin typeface="Calibri" pitchFamily="34" charset="0"/>
              </a:rPr>
              <a:t>la relazione fra la posizione che da lui ebbe nome e l'afasia sensoria, dovette darsi la speranza di capire tale molteplicità con i soli rapporti di localizzazione. </a:t>
            </a:r>
          </a:p>
        </p:txBody>
      </p:sp>
      <p:sp>
        <p:nvSpPr>
          <p:cNvPr id="38915" name="CasellaDiTesto 2"/>
          <p:cNvSpPr txBox="1">
            <a:spLocks noChangeArrowheads="1"/>
          </p:cNvSpPr>
          <p:nvPr/>
        </p:nvSpPr>
        <p:spPr bwMode="auto">
          <a:xfrm>
            <a:off x="473075" y="5627688"/>
            <a:ext cx="8202613" cy="1014412"/>
          </a:xfrm>
          <a:prstGeom prst="rect">
            <a:avLst/>
          </a:prstGeom>
          <a:noFill/>
          <a:ln w="9525">
            <a:noFill/>
            <a:miter lim="800000"/>
            <a:headEnd/>
            <a:tailEnd/>
          </a:ln>
        </p:spPr>
        <p:txBody>
          <a:bodyPr>
            <a:spAutoFit/>
          </a:bodyPr>
          <a:lstStyle/>
          <a:p>
            <a:pPr algn="just"/>
            <a:r>
              <a:rPr lang="it-IT" sz="2000">
                <a:latin typeface="Calibri" pitchFamily="34" charset="0"/>
              </a:rPr>
              <a:t>Ci sembra ora che, in quell’ occasione, sia stata sopravalutata l'importanza del momento della localizzazione per l'afasia e che </a:t>
            </a:r>
            <a:r>
              <a:rPr lang="it-IT" sz="2000" b="1">
                <a:latin typeface="Calibri" pitchFamily="34" charset="0"/>
              </a:rPr>
              <a:t>faremo bene a curarci di nuovo delle condizioni funzionali dell’ apparato linguistico</a:t>
            </a:r>
            <a:r>
              <a:rPr lang="it-IT" sz="2000">
                <a:latin typeface="Calibri" pitchFamily="34" charset="0"/>
              </a:rPr>
              <a:t>.»</a:t>
            </a:r>
          </a:p>
        </p:txBody>
      </p:sp>
      <p:sp>
        <p:nvSpPr>
          <p:cNvPr id="7" name="Freccia a destra 6"/>
          <p:cNvSpPr/>
          <p:nvPr/>
        </p:nvSpPr>
        <p:spPr>
          <a:xfrm>
            <a:off x="8277225" y="6310313"/>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asellaDiTesto 3"/>
          <p:cNvSpPr txBox="1">
            <a:spLocks noChangeArrowheads="1"/>
          </p:cNvSpPr>
          <p:nvPr/>
        </p:nvSpPr>
        <p:spPr bwMode="auto">
          <a:xfrm>
            <a:off x="661988" y="1085850"/>
            <a:ext cx="8010525" cy="4832350"/>
          </a:xfrm>
          <a:prstGeom prst="rect">
            <a:avLst/>
          </a:prstGeom>
          <a:noFill/>
          <a:ln w="9525">
            <a:noFill/>
            <a:miter lim="800000"/>
            <a:headEnd/>
            <a:tailEnd/>
          </a:ln>
        </p:spPr>
        <p:txBody>
          <a:bodyPr>
            <a:spAutoFit/>
          </a:bodyPr>
          <a:lstStyle/>
          <a:p>
            <a:pPr algn="just"/>
            <a:r>
              <a:rPr lang="it-IT" sz="2800" b="1">
                <a:solidFill>
                  <a:srgbClr val="0000FF"/>
                </a:solidFill>
                <a:latin typeface="Calibri" pitchFamily="34" charset="0"/>
              </a:rPr>
              <a:t>FREUD (AFASIE). </a:t>
            </a:r>
            <a:r>
              <a:rPr lang="it-IT" sz="2800">
                <a:latin typeface="Calibri" pitchFamily="34" charset="0"/>
              </a:rPr>
              <a:t>«Per giudicare la funzione dell'apparato  linguistico, in condizioni patologiche, proponiamo la frase di Hughligs  Jackson, secondo cui tutti questi modi di reazione rappresentano casi d'involuzione </a:t>
            </a:r>
            <a:r>
              <a:rPr lang="it-IT" sz="2800" b="1">
                <a:solidFill>
                  <a:srgbClr val="0000FF"/>
                </a:solidFill>
                <a:latin typeface="Calibri" pitchFamily="34" charset="0"/>
              </a:rPr>
              <a:t>(Dis-involution) </a:t>
            </a:r>
            <a:r>
              <a:rPr lang="it-IT" sz="2800">
                <a:latin typeface="Calibri" pitchFamily="34" charset="0"/>
              </a:rPr>
              <a:t>funzionale di un apparato altamente organizzato e, così, corrispondono a stati precedenti del suo sviluppo funzionale. Perciò, in ogni circostanza, un ordinamento associativo sviluppato tardi, che sta più in alto, andrà perduto e se ne manterrà uno acquisito prima, più semplice.»  (</a:t>
            </a:r>
            <a:r>
              <a:rPr lang="it-IT" sz="2800">
                <a:solidFill>
                  <a:srgbClr val="FF0000"/>
                </a:solidFill>
                <a:latin typeface="Calibri" pitchFamily="34" charset="0"/>
              </a:rPr>
              <a:t>Posizione di Vygotskij</a:t>
            </a:r>
            <a:r>
              <a:rPr lang="it-IT" sz="2800">
                <a:latin typeface="Calibri" pitchFamily="34" charset="0"/>
              </a:rPr>
              <a:t>)</a:t>
            </a:r>
          </a:p>
        </p:txBody>
      </p:sp>
      <p:sp>
        <p:nvSpPr>
          <p:cNvPr id="6" name="Freccia a destra 5"/>
          <p:cNvSpPr/>
          <p:nvPr/>
        </p:nvSpPr>
        <p:spPr>
          <a:xfrm>
            <a:off x="8404225" y="6419850"/>
            <a:ext cx="576263" cy="38258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2786063" y="260350"/>
            <a:ext cx="6034087" cy="3540125"/>
          </a:xfrm>
          <a:prstGeom prst="rect">
            <a:avLst/>
          </a:prstGeom>
          <a:noFill/>
          <a:ln w="9525">
            <a:noFill/>
            <a:miter lim="800000"/>
            <a:headEnd/>
            <a:tailEnd/>
          </a:ln>
        </p:spPr>
        <p:txBody>
          <a:bodyPr>
            <a:spAutoFit/>
          </a:bodyPr>
          <a:lstStyle/>
          <a:p>
            <a:pPr algn="just"/>
            <a:r>
              <a:rPr lang="it-IT" sz="2800" b="1">
                <a:solidFill>
                  <a:srgbClr val="0000FF"/>
                </a:solidFill>
                <a:latin typeface="Calibri" pitchFamily="34" charset="0"/>
              </a:rPr>
              <a:t>Jackson, John Hughlings</a:t>
            </a:r>
            <a:r>
              <a:rPr lang="it-IT" sz="2800">
                <a:latin typeface="Calibri" pitchFamily="34" charset="0"/>
              </a:rPr>
              <a:t>. 1835-1011. Ispirandosi al pensiero evoluzionista, </a:t>
            </a:r>
            <a:r>
              <a:rPr lang="it-IT" sz="2800" b="1">
                <a:solidFill>
                  <a:srgbClr val="FF0000"/>
                </a:solidFill>
                <a:latin typeface="Calibri" pitchFamily="34" charset="0"/>
              </a:rPr>
              <a:t>concepì l'attività nervosa e psichica come la risultante dell'integrazione dinamica di livelli funzionali gerarchicamente subordinati gli uni agli altri</a:t>
            </a:r>
            <a:r>
              <a:rPr lang="it-IT" sz="2800">
                <a:latin typeface="Calibri" pitchFamily="34" charset="0"/>
              </a:rPr>
              <a:t>: nei livelli inferiori collocò le funzioni di acquisizione più remota</a:t>
            </a:r>
          </a:p>
        </p:txBody>
      </p:sp>
      <p:pic>
        <p:nvPicPr>
          <p:cNvPr id="4098" name="Picture 2" descr="http://upload.wikimedia.org/wikipedia/en/thumb/0/09/John_Hughlings-Jackson_bust.jpg/260px-John_Hughlings-Jackson_bust.jpg">
            <a:hlinkClick r:id="rId2"/>
          </p:cNvPr>
          <p:cNvPicPr>
            <a:picLocks noChangeAspect="1" noChangeArrowheads="1"/>
          </p:cNvPicPr>
          <p:nvPr/>
        </p:nvPicPr>
        <p:blipFill>
          <a:blip r:embed="rId3"/>
          <a:srcRect/>
          <a:stretch>
            <a:fillRect/>
          </a:stretch>
        </p:blipFill>
        <p:spPr bwMode="auto">
          <a:xfrm>
            <a:off x="52388" y="563563"/>
            <a:ext cx="2476500" cy="2952750"/>
          </a:xfrm>
          <a:prstGeom prst="rect">
            <a:avLst/>
          </a:prstGeom>
          <a:noFill/>
          <a:ln w="9525">
            <a:noFill/>
            <a:miter lim="800000"/>
            <a:headEnd/>
            <a:tailEnd/>
          </a:ln>
        </p:spPr>
      </p:pic>
      <p:sp>
        <p:nvSpPr>
          <p:cNvPr id="5" name="CasellaDiTesto 4"/>
          <p:cNvSpPr txBox="1">
            <a:spLocks noChangeArrowheads="1"/>
          </p:cNvSpPr>
          <p:nvPr/>
        </p:nvSpPr>
        <p:spPr bwMode="auto">
          <a:xfrm>
            <a:off x="477838" y="3632200"/>
            <a:ext cx="8443912" cy="3108325"/>
          </a:xfrm>
          <a:prstGeom prst="rect">
            <a:avLst/>
          </a:prstGeom>
          <a:noFill/>
          <a:ln w="9525">
            <a:noFill/>
            <a:miter lim="800000"/>
            <a:headEnd/>
            <a:tailEnd/>
          </a:ln>
        </p:spPr>
        <p:txBody>
          <a:bodyPr>
            <a:spAutoFit/>
          </a:bodyPr>
          <a:lstStyle/>
          <a:p>
            <a:pPr algn="just"/>
            <a:r>
              <a:rPr lang="it-IT" sz="2800">
                <a:latin typeface="Calibri" pitchFamily="34" charset="0"/>
              </a:rPr>
              <a:t>(arcaiche), più organizzate, </a:t>
            </a:r>
            <a:r>
              <a:rPr lang="it-IT" sz="2800" b="1">
                <a:solidFill>
                  <a:srgbClr val="FF0000"/>
                </a:solidFill>
                <a:latin typeface="Calibri" pitchFamily="34" charset="0"/>
              </a:rPr>
              <a:t>cioè di tipo automatico</a:t>
            </a:r>
            <a:r>
              <a:rPr lang="it-IT" sz="2800">
                <a:latin typeface="Calibri" pitchFamily="34" charset="0"/>
              </a:rPr>
              <a:t>; ai livelli superiori attribuì quelle di acquisizione più recente, soggette alla volontà. Nella malattia nervosa e mentale, genericamente considerata, ravvisò la </a:t>
            </a:r>
            <a:r>
              <a:rPr lang="it-IT" sz="2800" b="1">
                <a:solidFill>
                  <a:srgbClr val="FF0000"/>
                </a:solidFill>
                <a:latin typeface="Calibri" pitchFamily="34" charset="0"/>
              </a:rPr>
              <a:t>dissoluzione</a:t>
            </a:r>
            <a:r>
              <a:rPr lang="it-IT" sz="2800">
                <a:latin typeface="Calibri" pitchFamily="34" charset="0"/>
              </a:rPr>
              <a:t> di determinate funzioni superiori, la liberazione di attività arcaiche e il conseguente sviluppo di nuovi rapporti funzionali</a:t>
            </a:r>
            <a:r>
              <a:rPr lang="it-IT">
                <a:latin typeface="Calibri" pitchFamily="34" charset="0"/>
              </a:rPr>
              <a:t>.  </a:t>
            </a:r>
            <a:r>
              <a:rPr lang="it-IT" sz="2400">
                <a:solidFill>
                  <a:srgbClr val="FF0000"/>
                </a:solidFill>
                <a:latin typeface="Calibri" pitchFamily="34" charset="0"/>
              </a:rPr>
              <a:t>(meccanismo del sogno)</a:t>
            </a:r>
          </a:p>
        </p:txBody>
      </p:sp>
      <p:pic>
        <p:nvPicPr>
          <p:cNvPr id="40964" name="Picture 2">
            <a:hlinkClick r:id="rId4" action="ppaction://hlinksldjump"/>
          </p:cNvPr>
          <p:cNvPicPr>
            <a:picLocks noChangeAspect="1" noChangeArrowheads="1"/>
          </p:cNvPicPr>
          <p:nvPr/>
        </p:nvPicPr>
        <p:blipFill>
          <a:blip r:embed="rId5"/>
          <a:srcRect/>
          <a:stretch>
            <a:fillRect/>
          </a:stretch>
        </p:blipFill>
        <p:spPr bwMode="auto">
          <a:xfrm>
            <a:off x="8820150" y="6545263"/>
            <a:ext cx="201613" cy="195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ttp://www.ecologiasociale.org/img/frenmap0.gif"/>
          <p:cNvPicPr>
            <a:picLocks noChangeAspect="1" noChangeArrowheads="1"/>
          </p:cNvPicPr>
          <p:nvPr/>
        </p:nvPicPr>
        <p:blipFill>
          <a:blip r:embed="rId2"/>
          <a:srcRect/>
          <a:stretch>
            <a:fillRect/>
          </a:stretch>
        </p:blipFill>
        <p:spPr bwMode="auto">
          <a:xfrm>
            <a:off x="6630988" y="-19050"/>
            <a:ext cx="2374900" cy="2808288"/>
          </a:xfrm>
          <a:prstGeom prst="rect">
            <a:avLst/>
          </a:prstGeom>
          <a:noFill/>
          <a:ln w="9525">
            <a:noFill/>
            <a:miter lim="800000"/>
            <a:headEnd/>
            <a:tailEnd/>
          </a:ln>
        </p:spPr>
      </p:pic>
      <p:sp>
        <p:nvSpPr>
          <p:cNvPr id="2" name="CasellaDiTesto 1"/>
          <p:cNvSpPr txBox="1">
            <a:spLocks noChangeArrowheads="1"/>
          </p:cNvSpPr>
          <p:nvPr/>
        </p:nvSpPr>
        <p:spPr bwMode="auto">
          <a:xfrm>
            <a:off x="257175" y="2728913"/>
            <a:ext cx="8577263" cy="1939925"/>
          </a:xfrm>
          <a:prstGeom prst="rect">
            <a:avLst/>
          </a:prstGeom>
          <a:noFill/>
          <a:ln w="9525">
            <a:noFill/>
            <a:miter lim="800000"/>
            <a:headEnd/>
            <a:tailEnd/>
          </a:ln>
        </p:spPr>
        <p:txBody>
          <a:bodyPr>
            <a:spAutoFit/>
          </a:bodyPr>
          <a:lstStyle/>
          <a:p>
            <a:pPr algn="just"/>
            <a:r>
              <a:rPr lang="it-IT" sz="2000" b="1">
                <a:latin typeface="Calibri" pitchFamily="34" charset="0"/>
              </a:rPr>
              <a:t>F.J. Gall, verso </a:t>
            </a:r>
            <a:r>
              <a:rPr lang="it-IT" sz="2000">
                <a:latin typeface="Calibri" pitchFamily="34" charset="0"/>
              </a:rPr>
              <a:t>la prima metà dell' 800 chiarì, per la prima volta, che l'organo della mente coincideva con il cervello e che la mente era formata da tanti settori indipendenti, cioè </a:t>
            </a:r>
            <a:r>
              <a:rPr lang="it-IT" sz="2000" b="1">
                <a:solidFill>
                  <a:srgbClr val="0000FF"/>
                </a:solidFill>
                <a:latin typeface="Calibri" pitchFamily="34" charset="0"/>
              </a:rPr>
              <a:t>da un insieme di facoltà localizzate in aree specifiche </a:t>
            </a:r>
            <a:r>
              <a:rPr lang="it-IT" sz="2000">
                <a:latin typeface="Calibri" pitchFamily="34" charset="0"/>
              </a:rPr>
              <a:t>della corteccia cerebrale. All'epoca queste teorie, che misero in discussione il concetto di unitarietà dell'anima,  furono severamente combattute e perseguitate da scienziati ed intellettuali di area cattolica e conservatrice.</a:t>
            </a:r>
          </a:p>
        </p:txBody>
      </p:sp>
      <p:pic>
        <p:nvPicPr>
          <p:cNvPr id="41988" name="Picture 8" descr="http://3.bp.blogspot.com/-FdU3_Zf4HO8/T8WeOVtRUPI/AAAAAAAAAM0/IemosG-nh6c/s320/area+broca_wernicke.jpg">
            <a:hlinkClick r:id="rId3"/>
          </p:cNvPr>
          <p:cNvPicPr>
            <a:picLocks noChangeAspect="1" noChangeArrowheads="1"/>
          </p:cNvPicPr>
          <p:nvPr/>
        </p:nvPicPr>
        <p:blipFill>
          <a:blip r:embed="rId4"/>
          <a:srcRect/>
          <a:stretch>
            <a:fillRect/>
          </a:stretch>
        </p:blipFill>
        <p:spPr bwMode="auto">
          <a:xfrm>
            <a:off x="141288" y="244475"/>
            <a:ext cx="2759075" cy="2216150"/>
          </a:xfrm>
          <a:prstGeom prst="rect">
            <a:avLst/>
          </a:prstGeom>
          <a:noFill/>
          <a:ln w="9525">
            <a:noFill/>
            <a:miter lim="800000"/>
            <a:headEnd/>
            <a:tailEnd/>
          </a:ln>
        </p:spPr>
      </p:pic>
      <p:pic>
        <p:nvPicPr>
          <p:cNvPr id="6154" name="Picture 10" descr="Wernicke's area input"/>
          <p:cNvPicPr>
            <a:picLocks noChangeAspect="1" noChangeArrowheads="1"/>
          </p:cNvPicPr>
          <p:nvPr/>
        </p:nvPicPr>
        <p:blipFill>
          <a:blip r:embed="rId5"/>
          <a:srcRect/>
          <a:stretch>
            <a:fillRect/>
          </a:stretch>
        </p:blipFill>
        <p:spPr bwMode="auto">
          <a:xfrm>
            <a:off x="3309938" y="4606925"/>
            <a:ext cx="2995612" cy="2133600"/>
          </a:xfrm>
          <a:prstGeom prst="rect">
            <a:avLst/>
          </a:prstGeom>
          <a:noFill/>
          <a:ln w="9525">
            <a:noFill/>
            <a:miter lim="800000"/>
            <a:headEnd/>
            <a:tailEnd/>
          </a:ln>
        </p:spPr>
      </p:pic>
      <p:pic>
        <p:nvPicPr>
          <p:cNvPr id="41990" name="Picture 2">
            <a:hlinkClick r:id="rId6" action="ppaction://hlinksldjump"/>
          </p:cNvPr>
          <p:cNvPicPr>
            <a:picLocks noChangeAspect="1" noChangeArrowheads="1"/>
          </p:cNvPicPr>
          <p:nvPr/>
        </p:nvPicPr>
        <p:blipFill>
          <a:blip r:embed="rId7"/>
          <a:srcRect/>
          <a:stretch>
            <a:fillRect/>
          </a:stretch>
        </p:blipFill>
        <p:spPr bwMode="auto">
          <a:xfrm>
            <a:off x="8820150" y="6545263"/>
            <a:ext cx="201613" cy="195262"/>
          </a:xfrm>
          <a:prstGeom prst="rect">
            <a:avLst/>
          </a:prstGeom>
          <a:noFill/>
          <a:ln w="9525">
            <a:noFill/>
            <a:miter lim="800000"/>
            <a:headEnd/>
            <a:tailEnd/>
          </a:ln>
        </p:spPr>
      </p:pic>
      <p:grpSp>
        <p:nvGrpSpPr>
          <p:cNvPr id="11" name="Gruppo 10"/>
          <p:cNvGrpSpPr>
            <a:grpSpLocks/>
          </p:cNvGrpSpPr>
          <p:nvPr/>
        </p:nvGrpSpPr>
        <p:grpSpPr bwMode="auto">
          <a:xfrm>
            <a:off x="971550" y="1700213"/>
            <a:ext cx="4864100" cy="400050"/>
            <a:chOff x="971600" y="1700808"/>
            <a:chExt cx="4863875" cy="400110"/>
          </a:xfrm>
        </p:grpSpPr>
        <p:cxnSp>
          <p:nvCxnSpPr>
            <p:cNvPr id="4" name="Connettore 2 3"/>
            <p:cNvCxnSpPr/>
            <p:nvPr/>
          </p:nvCxnSpPr>
          <p:spPr>
            <a:xfrm>
              <a:off x="971600" y="1700808"/>
              <a:ext cx="2663702" cy="14448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998" name="CasellaDiTesto 6"/>
            <p:cNvSpPr txBox="1">
              <a:spLocks noChangeArrowheads="1"/>
            </p:cNvSpPr>
            <p:nvPr/>
          </p:nvSpPr>
          <p:spPr bwMode="auto">
            <a:xfrm>
              <a:off x="3779912" y="1700808"/>
              <a:ext cx="2055563" cy="400110"/>
            </a:xfrm>
            <a:prstGeom prst="rect">
              <a:avLst/>
            </a:prstGeom>
            <a:noFill/>
            <a:ln w="9525">
              <a:noFill/>
              <a:miter lim="800000"/>
              <a:headEnd/>
              <a:tailEnd/>
            </a:ln>
          </p:spPr>
          <p:txBody>
            <a:bodyPr wrap="none">
              <a:spAutoFit/>
            </a:bodyPr>
            <a:lstStyle/>
            <a:p>
              <a:r>
                <a:rPr lang="it-IT" sz="2000" b="1">
                  <a:latin typeface="Calibri" pitchFamily="34" charset="0"/>
                </a:rPr>
                <a:t>AFASIA MOTORIA</a:t>
              </a:r>
            </a:p>
          </p:txBody>
        </p:sp>
      </p:grpSp>
      <p:grpSp>
        <p:nvGrpSpPr>
          <p:cNvPr id="12" name="Gruppo 11"/>
          <p:cNvGrpSpPr>
            <a:grpSpLocks/>
          </p:cNvGrpSpPr>
          <p:nvPr/>
        </p:nvGrpSpPr>
        <p:grpSpPr bwMode="auto">
          <a:xfrm>
            <a:off x="2303463" y="828675"/>
            <a:ext cx="3822700" cy="439738"/>
            <a:chOff x="2143851" y="913356"/>
            <a:chExt cx="3821760" cy="439682"/>
          </a:xfrm>
        </p:grpSpPr>
        <p:cxnSp>
          <p:nvCxnSpPr>
            <p:cNvPr id="9" name="Connettore 2 8"/>
            <p:cNvCxnSpPr/>
            <p:nvPr/>
          </p:nvCxnSpPr>
          <p:spPr>
            <a:xfrm flipV="1">
              <a:off x="2143851" y="1186371"/>
              <a:ext cx="1491883" cy="16666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996" name="CasellaDiTesto 7"/>
            <p:cNvSpPr txBox="1">
              <a:spLocks noChangeArrowheads="1"/>
            </p:cNvSpPr>
            <p:nvPr/>
          </p:nvSpPr>
          <p:spPr bwMode="auto">
            <a:xfrm>
              <a:off x="3650682" y="913356"/>
              <a:ext cx="2314929" cy="400110"/>
            </a:xfrm>
            <a:prstGeom prst="rect">
              <a:avLst/>
            </a:prstGeom>
            <a:noFill/>
            <a:ln w="9525">
              <a:noFill/>
              <a:miter lim="800000"/>
              <a:headEnd/>
              <a:tailEnd/>
            </a:ln>
          </p:spPr>
          <p:txBody>
            <a:bodyPr wrap="none">
              <a:spAutoFit/>
            </a:bodyPr>
            <a:lstStyle/>
            <a:p>
              <a:r>
                <a:rPr lang="it-IT" sz="2000" b="1">
                  <a:latin typeface="Calibri" pitchFamily="34" charset="0"/>
                </a:rPr>
                <a:t>AFASIA SENSORIALE</a:t>
              </a:r>
            </a:p>
          </p:txBody>
        </p:sp>
      </p:grpSp>
      <p:cxnSp>
        <p:nvCxnSpPr>
          <p:cNvPr id="14" name="Connettore 2 13"/>
          <p:cNvCxnSpPr/>
          <p:nvPr/>
        </p:nvCxnSpPr>
        <p:spPr>
          <a:xfrm flipV="1">
            <a:off x="2900363" y="5876925"/>
            <a:ext cx="1179512" cy="1317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8"/>
          <a:srcRect/>
          <a:stretch>
            <a:fillRect/>
          </a:stretch>
        </p:blipFill>
        <p:spPr bwMode="auto">
          <a:xfrm rot="9989992">
            <a:off x="5119688" y="5426075"/>
            <a:ext cx="1431925" cy="493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arn(inVertical)">
                                      <p:cBhvr>
                                        <p:cTn id="17" dur="500"/>
                                        <p:tgtEl>
                                          <p:spTgt spid="61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154"/>
                                        </p:tgtEl>
                                        <p:attrNameLst>
                                          <p:attrName>style.visibility</p:attrName>
                                        </p:attrNameLst>
                                      </p:cBhvr>
                                      <p:to>
                                        <p:strVal val="visible"/>
                                      </p:to>
                                    </p:set>
                                    <p:animEffect transition="in" filter="barn(outVertical)">
                                      <p:cBhvr>
                                        <p:cTn id="25" dur="500"/>
                                        <p:tgtEl>
                                          <p:spTgt spid="6154"/>
                                        </p:tgtEl>
                                      </p:cBhvr>
                                    </p:animEffect>
                                  </p:childTnLst>
                                </p:cTn>
                              </p:par>
                            </p:childTnLst>
                          </p:cTn>
                        </p:par>
                        <p:par>
                          <p:cTn id="26" fill="hold">
                            <p:stCondLst>
                              <p:cond delay="500"/>
                            </p:stCondLst>
                            <p:childTnLst>
                              <p:par>
                                <p:cTn id="27" presetID="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1+#ppt_w/2"/>
                                          </p:val>
                                        </p:tav>
                                        <p:tav tm="100000">
                                          <p:val>
                                            <p:strVal val="#ppt_x"/>
                                          </p:val>
                                        </p:tav>
                                      </p:tavLst>
                                    </p:anim>
                                    <p:anim calcmode="lin" valueType="num">
                                      <p:cBhvr additive="base">
                                        <p:cTn id="35"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http://www.somso.de/img/bs45.jpg"/>
          <p:cNvPicPr>
            <a:picLocks noChangeAspect="1" noChangeArrowheads="1"/>
          </p:cNvPicPr>
          <p:nvPr/>
        </p:nvPicPr>
        <p:blipFill>
          <a:blip r:embed="rId2"/>
          <a:srcRect/>
          <a:stretch>
            <a:fillRect/>
          </a:stretch>
        </p:blipFill>
        <p:spPr bwMode="auto">
          <a:xfrm>
            <a:off x="395288" y="34925"/>
            <a:ext cx="3384550" cy="2894013"/>
          </a:xfrm>
          <a:prstGeom prst="rect">
            <a:avLst/>
          </a:prstGeom>
          <a:noFill/>
          <a:ln w="9525">
            <a:noFill/>
            <a:miter lim="800000"/>
            <a:headEnd/>
            <a:tailEnd/>
          </a:ln>
        </p:spPr>
      </p:pic>
      <p:pic>
        <p:nvPicPr>
          <p:cNvPr id="43010" name="Picture 4" descr="http://fc.units.it/ppb/NeuroBiol/Cortex_isto.jpg"/>
          <p:cNvPicPr>
            <a:picLocks noChangeAspect="1" noChangeArrowheads="1"/>
          </p:cNvPicPr>
          <p:nvPr/>
        </p:nvPicPr>
        <p:blipFill>
          <a:blip r:embed="rId3"/>
          <a:srcRect/>
          <a:stretch>
            <a:fillRect/>
          </a:stretch>
        </p:blipFill>
        <p:spPr bwMode="auto">
          <a:xfrm>
            <a:off x="4067175" y="231775"/>
            <a:ext cx="4752975" cy="6046788"/>
          </a:xfrm>
          <a:prstGeom prst="rect">
            <a:avLst/>
          </a:prstGeom>
          <a:noFill/>
          <a:ln w="9525">
            <a:noFill/>
            <a:miter lim="800000"/>
            <a:headEnd/>
            <a:tailEnd/>
          </a:ln>
        </p:spPr>
      </p:pic>
      <p:pic>
        <p:nvPicPr>
          <p:cNvPr id="43011" name="Picture 2" descr="http://www.amber-ambre-inclusions.info/images/istologia%20patologica.JPG"/>
          <p:cNvPicPr>
            <a:picLocks noChangeAspect="1" noChangeArrowheads="1"/>
          </p:cNvPicPr>
          <p:nvPr/>
        </p:nvPicPr>
        <p:blipFill>
          <a:blip r:embed="rId4"/>
          <a:srcRect/>
          <a:stretch>
            <a:fillRect/>
          </a:stretch>
        </p:blipFill>
        <p:spPr bwMode="auto">
          <a:xfrm>
            <a:off x="303213" y="3644900"/>
            <a:ext cx="3567112" cy="2633663"/>
          </a:xfrm>
          <a:prstGeom prst="rect">
            <a:avLst/>
          </a:prstGeom>
          <a:noFill/>
          <a:ln w="9525">
            <a:noFill/>
            <a:miter lim="800000"/>
            <a:headEnd/>
            <a:tailEnd/>
          </a:ln>
        </p:spPr>
      </p:pic>
      <p:pic>
        <p:nvPicPr>
          <p:cNvPr id="43012" name="Picture 2">
            <a:hlinkClick r:id="rId5" action="ppaction://hlinksldjump"/>
          </p:cNvPr>
          <p:cNvPicPr>
            <a:picLocks noChangeAspect="1" noChangeArrowheads="1"/>
          </p:cNvPicPr>
          <p:nvPr/>
        </p:nvPicPr>
        <p:blipFill>
          <a:blip r:embed="rId6"/>
          <a:srcRect/>
          <a:stretch>
            <a:fillRect/>
          </a:stretch>
        </p:blipFill>
        <p:spPr bwMode="auto">
          <a:xfrm>
            <a:off x="8720138" y="6478588"/>
            <a:ext cx="201612" cy="19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asellaDiTesto 2"/>
          <p:cNvSpPr txBox="1">
            <a:spLocks noChangeArrowheads="1"/>
          </p:cNvSpPr>
          <p:nvPr/>
        </p:nvSpPr>
        <p:spPr bwMode="auto">
          <a:xfrm>
            <a:off x="323850" y="692150"/>
            <a:ext cx="8280400" cy="5540375"/>
          </a:xfrm>
          <a:prstGeom prst="rect">
            <a:avLst/>
          </a:prstGeom>
          <a:noFill/>
          <a:ln w="9525">
            <a:noFill/>
            <a:miter lim="800000"/>
            <a:headEnd/>
            <a:tailEnd/>
          </a:ln>
        </p:spPr>
        <p:txBody>
          <a:bodyPr>
            <a:spAutoFit/>
          </a:bodyPr>
          <a:lstStyle/>
          <a:p>
            <a:pPr algn="just"/>
            <a:r>
              <a:rPr lang="it-IT" sz="2800" b="1">
                <a:latin typeface="Calibri" pitchFamily="34" charset="0"/>
              </a:rPr>
              <a:t>Il periodo compreso </a:t>
            </a:r>
            <a:r>
              <a:rPr lang="it-IT" sz="2800">
                <a:latin typeface="Calibri" pitchFamily="34" charset="0"/>
              </a:rPr>
              <a:t>tra il 1882 e il 1885 risulta importante sul piano della formazione clinica. Nel gennaio del 1885 </a:t>
            </a:r>
            <a:r>
              <a:rPr lang="it-IT" sz="2800" b="1">
                <a:solidFill>
                  <a:srgbClr val="0000FF"/>
                </a:solidFill>
                <a:latin typeface="Calibri" pitchFamily="34" charset="0"/>
              </a:rPr>
              <a:t>Freud presenta domanda per sostenere le prove per la libera docenza</a:t>
            </a:r>
            <a:r>
              <a:rPr lang="it-IT" sz="2800">
                <a:latin typeface="Calibri" pitchFamily="34" charset="0"/>
              </a:rPr>
              <a:t>. Il candidato viene definito «eccellente lavoratore nel campo della neuroanatomia», con un «metodo di deduzione prudente» e «apprezzabili doti di chiarezza». La commissione, costituita da Meynert, Brùcke e Nothnagel, gli assegna il titolo di </a:t>
            </a:r>
            <a:r>
              <a:rPr lang="it-IT" sz="2800" b="1">
                <a:solidFill>
                  <a:srgbClr val="0000FF"/>
                </a:solidFill>
                <a:latin typeface="Calibri" pitchFamily="34" charset="0"/>
              </a:rPr>
              <a:t>Privatdozent in neuropatologia</a:t>
            </a:r>
            <a:r>
              <a:rPr lang="it-IT" sz="2800">
                <a:solidFill>
                  <a:srgbClr val="0000FF"/>
                </a:solidFill>
                <a:latin typeface="Calibri" pitchFamily="34" charset="0"/>
              </a:rPr>
              <a:t>.</a:t>
            </a:r>
            <a:r>
              <a:rPr lang="it-IT" sz="2800">
                <a:latin typeface="Calibri" pitchFamily="34" charset="0"/>
              </a:rPr>
              <a:t> È una svolta importante per Freud: </a:t>
            </a:r>
            <a:r>
              <a:rPr lang="it-IT" sz="2800" b="1">
                <a:solidFill>
                  <a:srgbClr val="FF0000"/>
                </a:solidFill>
                <a:latin typeface="Calibri" pitchFamily="34" charset="0"/>
              </a:rPr>
              <a:t>ora è abilitato a tenere corsi universitari e soprattutto a praticare privatamente la professione.</a:t>
            </a:r>
          </a:p>
          <a:p>
            <a:endParaRPr lang="it-IT">
              <a:latin typeface="Calibri" pitchFamily="34" charset="0"/>
            </a:endParaRPr>
          </a:p>
        </p:txBody>
      </p:sp>
      <p:pic>
        <p:nvPicPr>
          <p:cNvPr id="44034" name="Picture 3">
            <a:hlinkClick r:id="rId2" action="ppaction://hlinksldjump"/>
          </p:cNvPr>
          <p:cNvPicPr>
            <a:picLocks noChangeAspect="1" noChangeArrowheads="1"/>
          </p:cNvPicPr>
          <p:nvPr/>
        </p:nvPicPr>
        <p:blipFill>
          <a:blip r:embed="rId3"/>
          <a:srcRect/>
          <a:stretch>
            <a:fillRect/>
          </a:stretch>
        </p:blipFill>
        <p:spPr bwMode="auto">
          <a:xfrm>
            <a:off x="8723313" y="6524625"/>
            <a:ext cx="201612" cy="195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C:\Users\Sandro\Pictures\MP Navigator EX\CHITARRA\FILO'_0019.jpg"/>
          <p:cNvPicPr>
            <a:picLocks noChangeAspect="1" noChangeArrowheads="1"/>
          </p:cNvPicPr>
          <p:nvPr/>
        </p:nvPicPr>
        <p:blipFill>
          <a:blip r:embed="rId2"/>
          <a:srcRect/>
          <a:stretch>
            <a:fillRect/>
          </a:stretch>
        </p:blipFill>
        <p:spPr bwMode="auto">
          <a:xfrm>
            <a:off x="250825" y="1104900"/>
            <a:ext cx="1482725" cy="3381375"/>
          </a:xfrm>
          <a:prstGeom prst="rect">
            <a:avLst/>
          </a:prstGeom>
          <a:noFill/>
          <a:ln w="9525">
            <a:noFill/>
            <a:miter lim="800000"/>
            <a:headEnd/>
            <a:tailEnd/>
          </a:ln>
        </p:spPr>
      </p:pic>
      <p:sp>
        <p:nvSpPr>
          <p:cNvPr id="55298" name="CasellaDiTesto 2"/>
          <p:cNvSpPr txBox="1">
            <a:spLocks noChangeArrowheads="1"/>
          </p:cNvSpPr>
          <p:nvPr/>
        </p:nvSpPr>
        <p:spPr bwMode="auto">
          <a:xfrm>
            <a:off x="2041525" y="981075"/>
            <a:ext cx="6861175" cy="4400550"/>
          </a:xfrm>
          <a:prstGeom prst="rect">
            <a:avLst/>
          </a:prstGeom>
          <a:noFill/>
          <a:ln w="9525">
            <a:noFill/>
            <a:miter lim="800000"/>
            <a:headEnd/>
            <a:tailEnd/>
          </a:ln>
        </p:spPr>
        <p:txBody>
          <a:bodyPr>
            <a:spAutoFit/>
          </a:bodyPr>
          <a:lstStyle/>
          <a:p>
            <a:pPr algn="just"/>
            <a:r>
              <a:rPr lang="it-IT" sz="2800" b="1">
                <a:solidFill>
                  <a:srgbClr val="0000FF"/>
                </a:solidFill>
                <a:latin typeface="Calibri" pitchFamily="34" charset="0"/>
              </a:rPr>
              <a:t>Nell’aprile del 1884 Freud </a:t>
            </a:r>
            <a:r>
              <a:rPr lang="it-IT" sz="2800">
                <a:latin typeface="Calibri" pitchFamily="34" charset="0"/>
              </a:rPr>
              <a:t>aveva cominciato a svolgere ricerche su questa droga. Si sapeva che la cocaina, un componente attivo delle foglie di coca, era usata dalle tribù indiane come mezzo per lenire i dolori. Freud, con un sacrificio finanziario non indifferente, si era fatto mandare un grammo di cocaina dalla ditta Merck, e ben presto ne </a:t>
            </a:r>
            <a:r>
              <a:rPr lang="it-IT" sz="2800" b="1">
                <a:latin typeface="Calibri" pitchFamily="34" charset="0"/>
              </a:rPr>
              <a:t>sperimentò l‘effetto stimolante facendone uso egli stesso.</a:t>
            </a:r>
          </a:p>
        </p:txBody>
      </p:sp>
      <p:sp>
        <p:nvSpPr>
          <p:cNvPr id="55299" name="CasellaDiTesto 4"/>
          <p:cNvSpPr txBox="1">
            <a:spLocks noChangeArrowheads="1"/>
          </p:cNvSpPr>
          <p:nvPr/>
        </p:nvSpPr>
        <p:spPr bwMode="auto">
          <a:xfrm>
            <a:off x="3492500" y="115888"/>
            <a:ext cx="1979613" cy="523875"/>
          </a:xfrm>
          <a:prstGeom prst="rect">
            <a:avLst/>
          </a:prstGeom>
          <a:noFill/>
          <a:ln w="9525">
            <a:noFill/>
            <a:miter lim="800000"/>
            <a:headEnd/>
            <a:tailEnd/>
          </a:ln>
        </p:spPr>
        <p:txBody>
          <a:bodyPr wrap="none">
            <a:spAutoFit/>
          </a:bodyPr>
          <a:lstStyle/>
          <a:p>
            <a:r>
              <a:rPr lang="it-IT" sz="2800">
                <a:solidFill>
                  <a:srgbClr val="0000FF"/>
                </a:solidFill>
                <a:latin typeface="Calibri" pitchFamily="34" charset="0"/>
              </a:rPr>
              <a:t>LA COCAINA</a:t>
            </a:r>
          </a:p>
        </p:txBody>
      </p:sp>
      <p:sp>
        <p:nvSpPr>
          <p:cNvPr id="6" name="Freccia a destra 5"/>
          <p:cNvSpPr/>
          <p:nvPr/>
        </p:nvSpPr>
        <p:spPr>
          <a:xfrm>
            <a:off x="8277225" y="6310313"/>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39460" y="249075"/>
            <a:ext cx="4207434" cy="461665"/>
          </a:xfrm>
          <a:prstGeom prst="rect">
            <a:avLst/>
          </a:prstGeom>
          <a:noFill/>
        </p:spPr>
        <p:txBody>
          <a:bodyPr wrap="none" rtlCol="0">
            <a:spAutoFit/>
          </a:bodyPr>
          <a:lstStyle/>
          <a:p>
            <a:r>
              <a:rPr lang="it-IT" sz="2400" b="1" dirty="0" smtClean="0">
                <a:solidFill>
                  <a:srgbClr val="FF0000"/>
                </a:solidFill>
              </a:rPr>
              <a:t>AVVERTENZE IMPORTANTI</a:t>
            </a:r>
            <a:endParaRPr lang="it-IT" sz="2400" b="1" dirty="0">
              <a:solidFill>
                <a:srgbClr val="FF0000"/>
              </a:solidFill>
            </a:endParaRPr>
          </a:p>
        </p:txBody>
      </p:sp>
      <p:sp>
        <p:nvSpPr>
          <p:cNvPr id="4" name="CasellaDiTesto 3"/>
          <p:cNvSpPr txBox="1"/>
          <p:nvPr/>
        </p:nvSpPr>
        <p:spPr>
          <a:xfrm>
            <a:off x="539553" y="747271"/>
            <a:ext cx="8280920" cy="5940088"/>
          </a:xfrm>
          <a:prstGeom prst="rect">
            <a:avLst/>
          </a:prstGeom>
          <a:noFill/>
        </p:spPr>
        <p:txBody>
          <a:bodyPr wrap="square" rtlCol="0">
            <a:spAutoFit/>
          </a:bodyPr>
          <a:lstStyle/>
          <a:p>
            <a:pPr algn="ctr"/>
            <a:r>
              <a:rPr lang="it-IT" sz="2400" dirty="0" smtClean="0"/>
              <a:t>E’ DI ESTREMA IMPORTANZA SEGUIRE IL LINGUAGGIO DELLE ANIMAZIONI  DI POWERPOINT</a:t>
            </a:r>
          </a:p>
          <a:p>
            <a:pPr algn="ctr"/>
            <a:r>
              <a:rPr lang="it-IT" sz="2400" dirty="0" smtClean="0"/>
              <a:t>IL VOSTRO PUNTO DI RIFERIMENTO SARA’ LA SEGUENTE ICONA</a:t>
            </a:r>
          </a:p>
          <a:p>
            <a:pPr algn="ctr"/>
            <a:endParaRPr lang="it-IT" sz="2800" dirty="0" smtClean="0"/>
          </a:p>
          <a:p>
            <a:pPr algn="ctr"/>
            <a:endParaRPr lang="it-IT" sz="2800" dirty="0"/>
          </a:p>
          <a:p>
            <a:pPr algn="ctr"/>
            <a:r>
              <a:rPr lang="it-IT" sz="2400" dirty="0" smtClean="0"/>
              <a:t>CLICCANDO SU DI ESSA POTRETE ENTRARE ED USCIRE DALLE SINGOLE SLIDES</a:t>
            </a:r>
          </a:p>
          <a:p>
            <a:pPr algn="ctr"/>
            <a:r>
              <a:rPr lang="it-IT" sz="2400" dirty="0" smtClean="0"/>
              <a:t>ALL’INTERNO DELLE QUALI TROVERETE</a:t>
            </a:r>
          </a:p>
          <a:p>
            <a:pPr algn="ctr"/>
            <a:r>
              <a:rPr lang="it-IT" sz="2400" dirty="0" smtClean="0"/>
              <a:t>LE INDICAZIONI NECESSARIE PER LEGGERLE COMPLETAMNETE.</a:t>
            </a:r>
          </a:p>
          <a:p>
            <a:pPr algn="ctr"/>
            <a:r>
              <a:rPr lang="it-IT" sz="2400" dirty="0" smtClean="0"/>
              <a:t> POTRETE ANCHE RITROVARL’ICONA          PER </a:t>
            </a:r>
          </a:p>
          <a:p>
            <a:pPr algn="ctr"/>
            <a:r>
              <a:rPr lang="it-IT" sz="2400" dirty="0" smtClean="0"/>
              <a:t>APRIRE EVENTUALI SOTTO SLIDES</a:t>
            </a:r>
          </a:p>
          <a:p>
            <a:pPr algn="ctr"/>
            <a:endParaRPr lang="it-IT" sz="2400" dirty="0" smtClean="0"/>
          </a:p>
          <a:p>
            <a:pPr algn="ctr"/>
            <a:r>
              <a:rPr lang="it-IT" b="1" dirty="0">
                <a:solidFill>
                  <a:srgbClr val="FF0000"/>
                </a:solidFill>
              </a:rPr>
              <a:t>N</a:t>
            </a:r>
            <a:r>
              <a:rPr lang="it-IT" b="1" dirty="0" smtClean="0">
                <a:solidFill>
                  <a:srgbClr val="FF0000"/>
                </a:solidFill>
              </a:rPr>
              <a:t>ATURALMENTE PER PASSARE DA UNA SLIDES  ALLA SUCCESSIVA BASTA, COME SEMPRE FARE UN CLIK.</a:t>
            </a:r>
            <a:endParaRPr lang="it-IT" b="1" dirty="0">
              <a:solidFill>
                <a:srgbClr val="FF0000"/>
              </a:solidFill>
            </a:endParaRPr>
          </a:p>
        </p:txBody>
      </p:sp>
      <p:pic>
        <p:nvPicPr>
          <p:cNvPr id="5" name="Picture 7">
            <a:hlinkClick r:id="rId2" action="ppaction://hlinksldjump"/>
          </p:cNvPr>
          <p:cNvPicPr>
            <a:picLocks noChangeAspect="1" noChangeArrowheads="1"/>
          </p:cNvPicPr>
          <p:nvPr/>
        </p:nvPicPr>
        <p:blipFill>
          <a:blip r:embed="rId3"/>
          <a:srcRect/>
          <a:stretch>
            <a:fillRect/>
          </a:stretch>
        </p:blipFill>
        <p:spPr bwMode="auto">
          <a:xfrm>
            <a:off x="4222401" y="2564904"/>
            <a:ext cx="395288" cy="393700"/>
          </a:xfrm>
          <a:prstGeom prst="rect">
            <a:avLst/>
          </a:prstGeom>
          <a:noFill/>
          <a:ln w="9525">
            <a:noFill/>
            <a:miter lim="800000"/>
            <a:headEnd/>
            <a:tailEnd/>
          </a:ln>
        </p:spPr>
      </p:pic>
      <p:pic>
        <p:nvPicPr>
          <p:cNvPr id="6" name="Picture 7">
            <a:hlinkClick r:id="rId2" action="ppaction://hlinksldjump"/>
          </p:cNvPr>
          <p:cNvPicPr>
            <a:picLocks noChangeAspect="1" noChangeArrowheads="1"/>
          </p:cNvPicPr>
          <p:nvPr/>
        </p:nvPicPr>
        <p:blipFill>
          <a:blip r:embed="rId3"/>
          <a:srcRect/>
          <a:stretch>
            <a:fillRect/>
          </a:stretch>
        </p:blipFill>
        <p:spPr bwMode="auto">
          <a:xfrm>
            <a:off x="6876256" y="4926013"/>
            <a:ext cx="395288" cy="393700"/>
          </a:xfrm>
          <a:prstGeom prst="rect">
            <a:avLst/>
          </a:prstGeom>
          <a:noFill/>
          <a:ln w="9525">
            <a:noFill/>
            <a:miter lim="800000"/>
            <a:headEnd/>
            <a:tailEnd/>
          </a:ln>
        </p:spPr>
      </p:pic>
    </p:spTree>
    <p:extLst>
      <p:ext uri="{BB962C8B-B14F-4D97-AF65-F5344CB8AC3E}">
        <p14:creationId xmlns:p14="http://schemas.microsoft.com/office/powerpoint/2010/main" val="2126670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611188" y="676275"/>
            <a:ext cx="7954962" cy="6124575"/>
          </a:xfrm>
          <a:prstGeom prst="rect">
            <a:avLst/>
          </a:prstGeom>
          <a:noFill/>
          <a:ln w="9525">
            <a:noFill/>
            <a:miter lim="800000"/>
            <a:headEnd/>
            <a:tailEnd/>
          </a:ln>
        </p:spPr>
        <p:txBody>
          <a:bodyPr>
            <a:spAutoFit/>
          </a:bodyPr>
          <a:lstStyle/>
          <a:p>
            <a:pPr algn="just"/>
            <a:r>
              <a:rPr lang="it-IT" sz="2800" b="1">
                <a:latin typeface="Calibri" pitchFamily="34" charset="0"/>
              </a:rPr>
              <a:t>Dopo averne osservato l’effetto </a:t>
            </a:r>
            <a:r>
              <a:rPr lang="it-IT" sz="2800">
                <a:latin typeface="Calibri" pitchFamily="34" charset="0"/>
              </a:rPr>
              <a:t>anche sugli amici, redasse una monografia in cui faceva il punto sulle indagini e sugli effetti della droga, preannunciando altri esperimenti. Il lavoro fu portato a termine nel giugno 1884; due mesi dopo Freud andò a trovare Martha Bernays a Wandsbeck. Tornato a Vienna, quattro settimane dopo, seppe che un suo compagno di studi Karl Koller, aveva fatto nel frattempo la sensazionale scoperta  che la cocaina poteva servire da anestetico per l'occhio. Koller divenne così, dall’oggi al domani, uno scienziato di fama internazionale, poiché grazie alla sua scoperta era diventato possibile effettuare interventi indolori agli occhi. </a:t>
            </a:r>
          </a:p>
        </p:txBody>
      </p:sp>
      <p:sp>
        <p:nvSpPr>
          <p:cNvPr id="56322" name="CasellaDiTesto 4"/>
          <p:cNvSpPr txBox="1">
            <a:spLocks noChangeArrowheads="1"/>
          </p:cNvSpPr>
          <p:nvPr/>
        </p:nvSpPr>
        <p:spPr bwMode="auto">
          <a:xfrm>
            <a:off x="3492500" y="115888"/>
            <a:ext cx="1979613" cy="523875"/>
          </a:xfrm>
          <a:prstGeom prst="rect">
            <a:avLst/>
          </a:prstGeom>
          <a:noFill/>
          <a:ln w="9525">
            <a:noFill/>
            <a:miter lim="800000"/>
            <a:headEnd/>
            <a:tailEnd/>
          </a:ln>
        </p:spPr>
        <p:txBody>
          <a:bodyPr wrap="none">
            <a:spAutoFit/>
          </a:bodyPr>
          <a:lstStyle/>
          <a:p>
            <a:r>
              <a:rPr lang="it-IT" sz="2800">
                <a:solidFill>
                  <a:srgbClr val="0000FF"/>
                </a:solidFill>
                <a:latin typeface="Calibri" pitchFamily="34" charset="0"/>
              </a:rPr>
              <a:t>LA COCAINA</a:t>
            </a:r>
          </a:p>
        </p:txBody>
      </p:sp>
      <p:sp>
        <p:nvSpPr>
          <p:cNvPr id="6" name="Freccia a destra 5"/>
          <p:cNvSpPr/>
          <p:nvPr/>
        </p:nvSpPr>
        <p:spPr>
          <a:xfrm>
            <a:off x="8277225" y="6310313"/>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692275" y="1628775"/>
            <a:ext cx="7113588" cy="3416300"/>
          </a:xfrm>
          <a:prstGeom prst="rect">
            <a:avLst/>
          </a:prstGeom>
          <a:noFill/>
          <a:ln w="9525">
            <a:noFill/>
            <a:miter lim="800000"/>
            <a:headEnd/>
            <a:tailEnd/>
          </a:ln>
        </p:spPr>
        <p:txBody>
          <a:bodyPr>
            <a:spAutoFit/>
          </a:bodyPr>
          <a:lstStyle/>
          <a:p>
            <a:pPr algn="just"/>
            <a:r>
              <a:rPr lang="it-IT" sz="2400" b="1" dirty="0">
                <a:solidFill>
                  <a:srgbClr val="0000FF"/>
                </a:solidFill>
                <a:latin typeface="Calibri" pitchFamily="34" charset="0"/>
              </a:rPr>
              <a:t>La cocaina doveva</a:t>
            </a:r>
            <a:r>
              <a:rPr lang="it-IT" sz="2400" dirty="0">
                <a:latin typeface="Calibri" pitchFamily="34" charset="0"/>
              </a:rPr>
              <a:t> inoltre causargli una ulteriore profonda delusione: I‘ amico e maestro Ernst von </a:t>
            </a:r>
            <a:r>
              <a:rPr lang="it-IT" sz="2400" dirty="0" err="1">
                <a:latin typeface="Calibri" pitchFamily="34" charset="0"/>
              </a:rPr>
              <a:t>Fleischl-Marxow</a:t>
            </a:r>
            <a:r>
              <a:rPr lang="it-IT" sz="2400" dirty="0">
                <a:latin typeface="Calibri" pitchFamily="34" charset="0"/>
              </a:rPr>
              <a:t>, all‘ epoca assistente all'Istituto </a:t>
            </a:r>
            <a:r>
              <a:rPr lang="it-IT" sz="2400" dirty="0" err="1">
                <a:latin typeface="Calibri" pitchFamily="34" charset="0"/>
              </a:rPr>
              <a:t>Brùcke</a:t>
            </a:r>
            <a:r>
              <a:rPr lang="it-IT" sz="2400" dirty="0">
                <a:latin typeface="Calibri" pitchFamily="34" charset="0"/>
              </a:rPr>
              <a:t>, era diventato morfinomane nel tentativo di lenire i fortissimi dolori  provocatigli da neuromi non aggredibili chirurgicamente e che continuamente  si riformavano alla base di un pollice in conseguenza di un’infezione contratta sezionando un cadavere. Freud aveva sperato che la cocaina avesse aiutato l’amico a liberarlo dall’ </a:t>
            </a:r>
            <a:r>
              <a:rPr lang="it-IT" sz="2400" dirty="0" err="1">
                <a:latin typeface="Calibri" pitchFamily="34" charset="0"/>
              </a:rPr>
              <a:t>as</a:t>
            </a:r>
            <a:r>
              <a:rPr lang="it-IT" sz="2400" dirty="0">
                <a:latin typeface="Calibri" pitchFamily="34" charset="0"/>
              </a:rPr>
              <a:t>-</a:t>
            </a:r>
          </a:p>
        </p:txBody>
      </p:sp>
      <p:pic>
        <p:nvPicPr>
          <p:cNvPr id="57346" name="Picture 2" descr="C:\Users\Sandro\Pictures\MP Navigator EX\CHITARRA\FILO'_0020.jpg"/>
          <p:cNvPicPr>
            <a:picLocks noChangeAspect="1" noChangeArrowheads="1"/>
          </p:cNvPicPr>
          <p:nvPr/>
        </p:nvPicPr>
        <p:blipFill>
          <a:blip r:embed="rId2"/>
          <a:srcRect/>
          <a:stretch>
            <a:fillRect/>
          </a:stretch>
        </p:blipFill>
        <p:spPr bwMode="auto">
          <a:xfrm>
            <a:off x="179388" y="2441575"/>
            <a:ext cx="1370012" cy="2254250"/>
          </a:xfrm>
          <a:prstGeom prst="rect">
            <a:avLst/>
          </a:prstGeom>
          <a:noFill/>
          <a:ln w="9525">
            <a:noFill/>
            <a:miter lim="800000"/>
            <a:headEnd/>
            <a:tailEnd/>
          </a:ln>
        </p:spPr>
      </p:pic>
      <p:pic>
        <p:nvPicPr>
          <p:cNvPr id="57347" name="Picture 3">
            <a:hlinkClick r:id="rId3" action="ppaction://hlinksldjump"/>
          </p:cNvPr>
          <p:cNvPicPr>
            <a:picLocks noChangeAspect="1" noChangeArrowheads="1"/>
          </p:cNvPicPr>
          <p:nvPr/>
        </p:nvPicPr>
        <p:blipFill>
          <a:blip r:embed="rId4"/>
          <a:srcRect/>
          <a:stretch>
            <a:fillRect/>
          </a:stretch>
        </p:blipFill>
        <p:spPr bwMode="auto">
          <a:xfrm>
            <a:off x="8707029" y="6420606"/>
            <a:ext cx="300447" cy="290984"/>
          </a:xfrm>
          <a:prstGeom prst="rect">
            <a:avLst/>
          </a:prstGeom>
          <a:noFill/>
          <a:ln w="9525">
            <a:noFill/>
            <a:miter lim="800000"/>
            <a:headEnd/>
            <a:tailEnd/>
          </a:ln>
        </p:spPr>
      </p:pic>
      <p:sp>
        <p:nvSpPr>
          <p:cNvPr id="3" name="CasellaDiTesto 2"/>
          <p:cNvSpPr txBox="1">
            <a:spLocks noChangeArrowheads="1"/>
          </p:cNvSpPr>
          <p:nvPr/>
        </p:nvSpPr>
        <p:spPr bwMode="auto">
          <a:xfrm>
            <a:off x="433388" y="115888"/>
            <a:ext cx="8675687" cy="1570037"/>
          </a:xfrm>
          <a:prstGeom prst="rect">
            <a:avLst/>
          </a:prstGeom>
          <a:noFill/>
          <a:ln w="9525">
            <a:noFill/>
            <a:miter lim="800000"/>
            <a:headEnd/>
            <a:tailEnd/>
          </a:ln>
        </p:spPr>
        <p:txBody>
          <a:bodyPr>
            <a:spAutoFit/>
          </a:bodyPr>
          <a:lstStyle/>
          <a:p>
            <a:r>
              <a:rPr lang="it-IT" sz="2400" b="1" dirty="0">
                <a:latin typeface="Calibri" pitchFamily="34" charset="0"/>
              </a:rPr>
              <a:t>Freud, che all'epoca  </a:t>
            </a:r>
            <a:r>
              <a:rPr lang="it-IT" sz="2400" dirty="0">
                <a:latin typeface="Calibri" pitchFamily="34" charset="0"/>
              </a:rPr>
              <a:t>era ansiosissimo di diventare presto famoso per alleviare le difficoltà economiche della sua famiglia, e </a:t>
            </a:r>
            <a:r>
              <a:rPr lang="it-IT" sz="2400" dirty="0" smtClean="0">
                <a:latin typeface="Calibri" pitchFamily="34" charset="0"/>
              </a:rPr>
              <a:t>questa volta che era </a:t>
            </a:r>
            <a:r>
              <a:rPr lang="it-IT" sz="2400" dirty="0">
                <a:latin typeface="Calibri" pitchFamily="34" charset="0"/>
              </a:rPr>
              <a:t>arrivato molto vicino alla realizzazione dei propri ambiziosi progetti, si vide sfumare il successo proprio per un pelo .</a:t>
            </a:r>
          </a:p>
        </p:txBody>
      </p:sp>
      <p:sp>
        <p:nvSpPr>
          <p:cNvPr id="4" name="CasellaDiTesto 3"/>
          <p:cNvSpPr txBox="1">
            <a:spLocks noChangeArrowheads="1"/>
          </p:cNvSpPr>
          <p:nvPr/>
        </p:nvSpPr>
        <p:spPr bwMode="auto">
          <a:xfrm>
            <a:off x="293688" y="5084763"/>
            <a:ext cx="8555037" cy="1552575"/>
          </a:xfrm>
          <a:prstGeom prst="rect">
            <a:avLst/>
          </a:prstGeom>
          <a:noFill/>
          <a:ln w="9525">
            <a:noFill/>
            <a:miter lim="800000"/>
            <a:headEnd/>
            <a:tailEnd/>
          </a:ln>
        </p:spPr>
        <p:txBody>
          <a:bodyPr>
            <a:spAutoFit/>
          </a:bodyPr>
          <a:lstStyle/>
          <a:p>
            <a:pPr algn="just"/>
            <a:r>
              <a:rPr lang="it-IT" sz="2400" dirty="0" err="1">
                <a:latin typeface="Calibri" pitchFamily="34" charset="0"/>
              </a:rPr>
              <a:t>suefazione</a:t>
            </a:r>
            <a:r>
              <a:rPr lang="it-IT" sz="2400" dirty="0">
                <a:latin typeface="Calibri" pitchFamily="34" charset="0"/>
              </a:rPr>
              <a:t> alla morfina, non immaginando che la cocaina potesse indurre una dipendenza. </a:t>
            </a:r>
            <a:r>
              <a:rPr lang="it-IT" sz="2400" b="1" dirty="0">
                <a:latin typeface="Calibri" pitchFamily="34" charset="0"/>
              </a:rPr>
              <a:t>Due anni dopo fu espressamente accusato di aver scatenato il "terzo flagello" che, accanto all'alcolismo e al morfinismo, infesta I‘ umanità.</a:t>
            </a:r>
            <a:endParaRPr lang="it-IT" sz="2400" dirty="0">
              <a:latin typeface="Calibri" pitchFamily="34" charset="0"/>
            </a:endParaRPr>
          </a:p>
        </p:txBody>
      </p:sp>
      <p:sp>
        <p:nvSpPr>
          <p:cNvPr id="5" name="CasellaDiTesto 4"/>
          <p:cNvSpPr txBox="1"/>
          <p:nvPr/>
        </p:nvSpPr>
        <p:spPr>
          <a:xfrm>
            <a:off x="6262962" y="6422354"/>
            <a:ext cx="2444067" cy="338554"/>
          </a:xfrm>
          <a:prstGeom prst="rect">
            <a:avLst/>
          </a:prstGeom>
          <a:noFill/>
        </p:spPr>
        <p:txBody>
          <a:bodyPr wrap="none" rtlCol="0">
            <a:spAutoFit/>
          </a:bodyPr>
          <a:lstStyle/>
          <a:p>
            <a:r>
              <a:rPr lang="it-IT" sz="1600" b="1" dirty="0" smtClean="0">
                <a:solidFill>
                  <a:srgbClr val="FF0000"/>
                </a:solidFill>
                <a:latin typeface="+mj-lt"/>
              </a:rPr>
              <a:t>Tornare alla pagina iniziale</a:t>
            </a:r>
            <a:endParaRPr lang="it-IT" sz="16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asellaDiTesto 3"/>
          <p:cNvSpPr txBox="1">
            <a:spLocks noChangeArrowheads="1"/>
          </p:cNvSpPr>
          <p:nvPr/>
        </p:nvSpPr>
        <p:spPr bwMode="auto">
          <a:xfrm>
            <a:off x="468313" y="1052513"/>
            <a:ext cx="8280400" cy="954087"/>
          </a:xfrm>
          <a:prstGeom prst="rect">
            <a:avLst/>
          </a:prstGeom>
          <a:noFill/>
          <a:ln w="9525">
            <a:noFill/>
            <a:miter lim="800000"/>
            <a:headEnd/>
            <a:tailEnd/>
          </a:ln>
        </p:spPr>
        <p:txBody>
          <a:bodyPr>
            <a:spAutoFit/>
          </a:bodyPr>
          <a:lstStyle/>
          <a:p>
            <a:pPr algn="just"/>
            <a:r>
              <a:rPr lang="it-IT" sz="2800" b="1">
                <a:solidFill>
                  <a:srgbClr val="0000FF"/>
                </a:solidFill>
                <a:latin typeface="Calibri" pitchFamily="34" charset="0"/>
              </a:rPr>
              <a:t>Nel 1885 un altro avvenimento impresse alla  vita di Freud una svolta imprevista</a:t>
            </a:r>
            <a:r>
              <a:rPr lang="it-IT" sz="2800">
                <a:latin typeface="Calibri" pitchFamily="34" charset="0"/>
              </a:rPr>
              <a:t>. </a:t>
            </a:r>
          </a:p>
        </p:txBody>
      </p:sp>
      <p:sp>
        <p:nvSpPr>
          <p:cNvPr id="6" name="Freccia a destra 5"/>
          <p:cNvSpPr/>
          <p:nvPr/>
        </p:nvSpPr>
        <p:spPr>
          <a:xfrm>
            <a:off x="8277225" y="6310313"/>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58371" name="Rettangolo 1"/>
          <p:cNvSpPr>
            <a:spLocks noChangeArrowheads="1"/>
          </p:cNvSpPr>
          <p:nvPr/>
        </p:nvSpPr>
        <p:spPr bwMode="auto">
          <a:xfrm>
            <a:off x="2986088" y="338138"/>
            <a:ext cx="3244850" cy="646112"/>
          </a:xfrm>
          <a:prstGeom prst="rect">
            <a:avLst/>
          </a:prstGeom>
          <a:noFill/>
          <a:ln w="9525">
            <a:noFill/>
            <a:miter lim="800000"/>
            <a:headEnd/>
            <a:tailEnd/>
          </a:ln>
        </p:spPr>
        <p:txBody>
          <a:bodyPr wrap="none">
            <a:spAutoFit/>
          </a:bodyPr>
          <a:lstStyle/>
          <a:p>
            <a:r>
              <a:rPr lang="it-IT" sz="3600" b="1">
                <a:solidFill>
                  <a:srgbClr val="0000FF"/>
                </a:solidFill>
                <a:latin typeface="Calibri" pitchFamily="34" charset="0"/>
              </a:rPr>
              <a:t>LA SALPETRIÈRE</a:t>
            </a:r>
            <a:endParaRPr lang="it-IT" sz="3600">
              <a:latin typeface="Calibri" pitchFamily="34" charset="0"/>
            </a:endParaRPr>
          </a:p>
        </p:txBody>
      </p:sp>
      <p:sp>
        <p:nvSpPr>
          <p:cNvPr id="3" name="CasellaDiTesto 2"/>
          <p:cNvSpPr txBox="1">
            <a:spLocks noChangeArrowheads="1"/>
          </p:cNvSpPr>
          <p:nvPr/>
        </p:nvSpPr>
        <p:spPr bwMode="auto">
          <a:xfrm>
            <a:off x="468313" y="1936750"/>
            <a:ext cx="8220075" cy="4400550"/>
          </a:xfrm>
          <a:prstGeom prst="rect">
            <a:avLst/>
          </a:prstGeom>
          <a:noFill/>
          <a:ln w="9525">
            <a:noFill/>
            <a:miter lim="800000"/>
            <a:headEnd/>
            <a:tailEnd/>
          </a:ln>
        </p:spPr>
        <p:txBody>
          <a:bodyPr>
            <a:spAutoFit/>
          </a:bodyPr>
          <a:lstStyle/>
          <a:p>
            <a:pPr algn="just"/>
            <a:r>
              <a:rPr lang="it-IT" sz="2800" dirty="0">
                <a:solidFill>
                  <a:srgbClr val="000000"/>
                </a:solidFill>
                <a:latin typeface="Times New Roman" pitchFamily="18" charset="0"/>
                <a:cs typeface="Times New Roman" pitchFamily="18" charset="0"/>
              </a:rPr>
              <a:t>Nell’ anno accademico l885/86 il diritto di conferire una borsa di studio, in occasione del giubileo dell'università, spettava alla facoltà medica. La borsa, istituita nel 1865, veniva assegnata annualmente; Freud inoltrò domanda e il 20 giugno la borsa gli fu conferita dal collegio dei docenti, ancora una volta soprattutto grazie a </a:t>
            </a:r>
            <a:r>
              <a:rPr lang="it-IT" sz="2800" dirty="0" err="1">
                <a:solidFill>
                  <a:srgbClr val="000000"/>
                </a:solidFill>
                <a:latin typeface="Times New Roman" pitchFamily="18" charset="0"/>
                <a:cs typeface="Times New Roman" pitchFamily="18" charset="0"/>
              </a:rPr>
              <a:t>Brùcke</a:t>
            </a:r>
            <a:r>
              <a:rPr lang="it-IT" sz="2800" dirty="0">
                <a:solidFill>
                  <a:srgbClr val="000000"/>
                </a:solidFill>
                <a:latin typeface="Times New Roman" pitchFamily="18" charset="0"/>
                <a:cs typeface="Times New Roman" pitchFamily="18" charset="0"/>
              </a:rPr>
              <a:t> che intervenne energicamente affinché egli venisse prescelto fra tre candidati. La borsa consisteva in un soggiorno di studio a Parigi per conoscere il grande </a:t>
            </a:r>
            <a:r>
              <a:rPr lang="it-IT" sz="2800" dirty="0" err="1">
                <a:solidFill>
                  <a:srgbClr val="000000"/>
                </a:solidFill>
                <a:latin typeface="Times New Roman" pitchFamily="18" charset="0"/>
                <a:cs typeface="Times New Roman" pitchFamily="18" charset="0"/>
              </a:rPr>
              <a:t>Charcot</a:t>
            </a:r>
            <a:r>
              <a:rPr lang="it-IT" sz="2800" dirty="0">
                <a:solidFill>
                  <a:srgbClr val="00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273050" y="523875"/>
            <a:ext cx="8640763" cy="3416300"/>
          </a:xfrm>
          <a:prstGeom prst="rect">
            <a:avLst/>
          </a:prstGeom>
          <a:noFill/>
          <a:ln w="9525">
            <a:noFill/>
            <a:miter lim="800000"/>
            <a:headEnd/>
            <a:tailEnd/>
          </a:ln>
        </p:spPr>
        <p:txBody>
          <a:bodyPr>
            <a:spAutoFit/>
          </a:bodyPr>
          <a:lstStyle/>
          <a:p>
            <a:pPr algn="just"/>
            <a:r>
              <a:rPr lang="it-IT" sz="2400" b="1" dirty="0">
                <a:solidFill>
                  <a:srgbClr val="0000FF"/>
                </a:solidFill>
                <a:latin typeface="Calibri" pitchFamily="34" charset="0"/>
              </a:rPr>
              <a:t>Freud soggiornò a Parigi  </a:t>
            </a:r>
            <a:r>
              <a:rPr lang="it-IT" sz="2400" dirty="0">
                <a:latin typeface="Calibri" pitchFamily="34" charset="0"/>
              </a:rPr>
              <a:t>dall’ottobre 1885 fino al febbraio 1886, e lavorò alla </a:t>
            </a:r>
            <a:r>
              <a:rPr lang="it-IT" sz="2400" b="1" dirty="0" err="1">
                <a:solidFill>
                  <a:srgbClr val="0000FF"/>
                </a:solidFill>
                <a:latin typeface="Calibri" pitchFamily="34" charset="0"/>
              </a:rPr>
              <a:t>Salpètrière</a:t>
            </a:r>
            <a:r>
              <a:rPr lang="it-IT" sz="2400" dirty="0">
                <a:latin typeface="Calibri" pitchFamily="34" charset="0"/>
              </a:rPr>
              <a:t>, il famoso ospedale in cui </a:t>
            </a:r>
            <a:r>
              <a:rPr lang="it-IT" sz="2400" b="1" dirty="0">
                <a:solidFill>
                  <a:srgbClr val="0000FF"/>
                </a:solidFill>
                <a:latin typeface="Calibri" pitchFamily="34" charset="0"/>
              </a:rPr>
              <a:t>Jean-Martin </a:t>
            </a:r>
            <a:r>
              <a:rPr lang="it-IT" sz="2400" b="1" dirty="0" err="1">
                <a:solidFill>
                  <a:srgbClr val="0000FF"/>
                </a:solidFill>
                <a:latin typeface="Calibri" pitchFamily="34" charset="0"/>
              </a:rPr>
              <a:t>Charcot</a:t>
            </a:r>
            <a:r>
              <a:rPr lang="it-IT" sz="2400" dirty="0">
                <a:latin typeface="Calibri" pitchFamily="34" charset="0"/>
              </a:rPr>
              <a:t>, il maggior neuropatologo dell'epoca, effettuava le sue ricerche e teneva le sue lezioni. E difficile dire che cosa colpisse maggiormente Freud: se la personalità affascinante di quell'uomo geniale innovatore o le sue dottrine. </a:t>
            </a:r>
            <a:r>
              <a:rPr lang="it-IT" sz="2400" b="1" dirty="0" err="1">
                <a:latin typeface="Calibri" pitchFamily="34" charset="0"/>
              </a:rPr>
              <a:t>Charcot</a:t>
            </a:r>
            <a:r>
              <a:rPr lang="it-IT" sz="2400" b="1" dirty="0">
                <a:latin typeface="Calibri" pitchFamily="34" charset="0"/>
              </a:rPr>
              <a:t> era comunque riuscito ad attrarre finalmente </a:t>
            </a:r>
            <a:r>
              <a:rPr lang="it-IT" sz="2400" b="1" dirty="0" err="1" smtClean="0">
                <a:latin typeface="Calibri" pitchFamily="34" charset="0"/>
              </a:rPr>
              <a:t>I’attenzione</a:t>
            </a:r>
            <a:r>
              <a:rPr lang="it-IT" sz="2400" b="1" dirty="0" smtClean="0">
                <a:latin typeface="Calibri" pitchFamily="34" charset="0"/>
              </a:rPr>
              <a:t> </a:t>
            </a:r>
            <a:r>
              <a:rPr lang="it-IT" sz="2400" b="1" dirty="0">
                <a:latin typeface="Calibri" pitchFamily="34" charset="0"/>
              </a:rPr>
              <a:t>del mondo medico dell'epoca </a:t>
            </a:r>
            <a:r>
              <a:rPr lang="it-IT" sz="2400" b="1" dirty="0">
                <a:solidFill>
                  <a:srgbClr val="C00000"/>
                </a:solidFill>
                <a:latin typeface="Calibri" pitchFamily="34" charset="0"/>
              </a:rPr>
              <a:t>sull'isteria</a:t>
            </a:r>
            <a:r>
              <a:rPr lang="it-IT" sz="2400" b="1" dirty="0">
                <a:latin typeface="Calibri" pitchFamily="34" charset="0"/>
              </a:rPr>
              <a:t>, una forma nervosa allora molto diffusa, e a sottolinearne I’ importanza scientifica</a:t>
            </a:r>
            <a:r>
              <a:rPr lang="it-IT" sz="2400" dirty="0">
                <a:latin typeface="Calibri" pitchFamily="34" charset="0"/>
              </a:rPr>
              <a:t>. </a:t>
            </a:r>
          </a:p>
        </p:txBody>
      </p:sp>
      <p:sp>
        <p:nvSpPr>
          <p:cNvPr id="6" name="Freccia a destra 5"/>
          <p:cNvSpPr/>
          <p:nvPr/>
        </p:nvSpPr>
        <p:spPr>
          <a:xfrm>
            <a:off x="8277225" y="6310313"/>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59395" name="Rettangolo 1"/>
          <p:cNvSpPr>
            <a:spLocks noChangeArrowheads="1"/>
          </p:cNvSpPr>
          <p:nvPr/>
        </p:nvSpPr>
        <p:spPr bwMode="auto">
          <a:xfrm>
            <a:off x="3289300" y="0"/>
            <a:ext cx="2565400" cy="523875"/>
          </a:xfrm>
          <a:prstGeom prst="rect">
            <a:avLst/>
          </a:prstGeom>
          <a:noFill/>
          <a:ln w="9525">
            <a:noFill/>
            <a:miter lim="800000"/>
            <a:headEnd/>
            <a:tailEnd/>
          </a:ln>
        </p:spPr>
        <p:txBody>
          <a:bodyPr wrap="none">
            <a:spAutoFit/>
          </a:bodyPr>
          <a:lstStyle/>
          <a:p>
            <a:r>
              <a:rPr lang="it-IT" sz="2800" b="1">
                <a:solidFill>
                  <a:srgbClr val="0000FF"/>
                </a:solidFill>
                <a:latin typeface="Calibri" pitchFamily="34" charset="0"/>
              </a:rPr>
              <a:t>LA SALPETRIÈRE</a:t>
            </a:r>
            <a:endParaRPr lang="it-IT" sz="2800">
              <a:latin typeface="Calibri" pitchFamily="34" charset="0"/>
            </a:endParaRPr>
          </a:p>
        </p:txBody>
      </p:sp>
      <p:sp>
        <p:nvSpPr>
          <p:cNvPr id="4" name="CasellaDiTesto 3"/>
          <p:cNvSpPr txBox="1">
            <a:spLocks noChangeArrowheads="1"/>
          </p:cNvSpPr>
          <p:nvPr/>
        </p:nvSpPr>
        <p:spPr bwMode="auto">
          <a:xfrm>
            <a:off x="273050" y="3821113"/>
            <a:ext cx="8613775" cy="2678112"/>
          </a:xfrm>
          <a:prstGeom prst="rect">
            <a:avLst/>
          </a:prstGeom>
          <a:noFill/>
          <a:ln w="9525">
            <a:noFill/>
            <a:miter lim="800000"/>
            <a:headEnd/>
            <a:tailEnd/>
          </a:ln>
        </p:spPr>
        <p:txBody>
          <a:bodyPr>
            <a:spAutoFit/>
          </a:bodyPr>
          <a:lstStyle/>
          <a:p>
            <a:pPr algn="just"/>
            <a:r>
              <a:rPr lang="it-IT" sz="2400" dirty="0">
                <a:solidFill>
                  <a:srgbClr val="000000"/>
                </a:solidFill>
                <a:latin typeface="Calibri" pitchFamily="34" charset="0"/>
              </a:rPr>
              <a:t>Fino ad allora i soggetti isterici erano guardati, di norma, con diffidenza, se non con disprezzo. </a:t>
            </a:r>
            <a:r>
              <a:rPr lang="it-IT" sz="2400" dirty="0" err="1">
                <a:solidFill>
                  <a:srgbClr val="000000"/>
                </a:solidFill>
                <a:latin typeface="Calibri" pitchFamily="34" charset="0"/>
              </a:rPr>
              <a:t>Charcot</a:t>
            </a:r>
            <a:r>
              <a:rPr lang="it-IT" sz="2400" dirty="0">
                <a:solidFill>
                  <a:srgbClr val="000000"/>
                </a:solidFill>
                <a:latin typeface="Calibri" pitchFamily="34" charset="0"/>
              </a:rPr>
              <a:t> dimostrò che i fenomeni dell'ipnosi hanno un carattere di autenticità e fu il primo a definire in termini clinici ben comprensibili la multiforme e confusa sintomatologia degli isterici, dimostrando che i sintomi isterici si possono indurre artificialmente sottoponendo i pazienti a ipnosi, egli indicò la via per lo studio della genesi di tali disturbi.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244475" y="3303588"/>
            <a:ext cx="8670925" cy="3108325"/>
          </a:xfrm>
          <a:prstGeom prst="rect">
            <a:avLst/>
          </a:prstGeom>
          <a:noFill/>
          <a:ln w="9525">
            <a:noFill/>
            <a:miter lim="800000"/>
            <a:headEnd/>
            <a:tailEnd/>
          </a:ln>
        </p:spPr>
        <p:txBody>
          <a:bodyPr>
            <a:spAutoFit/>
          </a:bodyPr>
          <a:lstStyle/>
          <a:p>
            <a:pPr algn="just"/>
            <a:r>
              <a:rPr lang="it-IT" sz="2800">
                <a:latin typeface="Calibri" pitchFamily="34" charset="0"/>
              </a:rPr>
              <a:t>Vi erano detenuti barboni, vagabondi, ladri e truffatori di Parigi. L'iniziativa, nasce dall'editto reale del 27 aprile 1656, il quale mostra palesemente l'obiettivo di ripulire le strade dal vizio e dai mendicanti, e di porre fine all'ozio impegnando e istruendo i poveri in locali opportuni (in breve tempo l'ospedale ospita già </a:t>
            </a:r>
            <a:r>
              <a:rPr lang="it-IT" sz="2800" b="1">
                <a:solidFill>
                  <a:srgbClr val="0000FF"/>
                </a:solidFill>
                <a:latin typeface="Calibri" pitchFamily="34" charset="0"/>
              </a:rPr>
              <a:t>40.000 persone</a:t>
            </a:r>
            <a:r>
              <a:rPr lang="it-IT" sz="2800">
                <a:latin typeface="Calibri" pitchFamily="34" charset="0"/>
              </a:rPr>
              <a:t>, quando la popolazione Parigina contava soli </a:t>
            </a:r>
            <a:r>
              <a:rPr lang="it-IT" sz="2800" b="1">
                <a:solidFill>
                  <a:srgbClr val="0000FF"/>
                </a:solidFill>
                <a:latin typeface="Calibri" pitchFamily="34" charset="0"/>
              </a:rPr>
              <a:t>400.000 abitanti)</a:t>
            </a:r>
            <a:r>
              <a:rPr lang="it-IT" sz="2800">
                <a:latin typeface="Calibri" pitchFamily="34" charset="0"/>
              </a:rPr>
              <a:t>. </a:t>
            </a:r>
          </a:p>
        </p:txBody>
      </p:sp>
      <p:sp>
        <p:nvSpPr>
          <p:cNvPr id="9" name="Freccia a destra 8"/>
          <p:cNvSpPr/>
          <p:nvPr/>
        </p:nvSpPr>
        <p:spPr>
          <a:xfrm>
            <a:off x="8277225" y="6408738"/>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7" name="Picture 2" descr="Salpêtrière à Paris">
            <a:hlinkClick r:id="rId2"/>
          </p:cNvPr>
          <p:cNvPicPr>
            <a:picLocks noChangeAspect="1" noChangeArrowheads="1"/>
          </p:cNvPicPr>
          <p:nvPr/>
        </p:nvPicPr>
        <p:blipFill>
          <a:blip r:embed="rId3">
            <a:duotone>
              <a:prstClr val="black"/>
              <a:schemeClr val="accent3">
                <a:lumMod val="40000"/>
                <a:lumOff val="60000"/>
                <a:tint val="45000"/>
                <a:satMod val="400000"/>
              </a:schemeClr>
            </a:duotone>
            <a:extLst/>
          </a:blip>
          <a:srcRect/>
          <a:stretch>
            <a:fillRect/>
          </a:stretch>
        </p:blipFill>
        <p:spPr bwMode="auto">
          <a:xfrm>
            <a:off x="243737" y="404664"/>
            <a:ext cx="3510445" cy="2448272"/>
          </a:xfrm>
          <a:prstGeom prst="rect">
            <a:avLst/>
          </a:prstGeom>
          <a:noFill/>
          <a:extLst/>
        </p:spPr>
      </p:pic>
      <p:sp>
        <p:nvSpPr>
          <p:cNvPr id="3" name="CasellaDiTesto 2"/>
          <p:cNvSpPr txBox="1">
            <a:spLocks noChangeArrowheads="1"/>
          </p:cNvSpPr>
          <p:nvPr/>
        </p:nvSpPr>
        <p:spPr bwMode="auto">
          <a:xfrm>
            <a:off x="3779838" y="188913"/>
            <a:ext cx="5073650" cy="3108325"/>
          </a:xfrm>
          <a:prstGeom prst="rect">
            <a:avLst/>
          </a:prstGeom>
          <a:noFill/>
          <a:ln w="9525">
            <a:noFill/>
            <a:miter lim="800000"/>
            <a:headEnd/>
            <a:tailEnd/>
          </a:ln>
        </p:spPr>
        <p:txBody>
          <a:bodyPr>
            <a:spAutoFit/>
          </a:bodyPr>
          <a:lstStyle/>
          <a:p>
            <a:pPr algn="just"/>
            <a:r>
              <a:rPr lang="it-IT" sz="2800">
                <a:solidFill>
                  <a:srgbClr val="0000FF"/>
                </a:solidFill>
                <a:latin typeface="Calibri" pitchFamily="34" charset="0"/>
              </a:rPr>
              <a:t>LA  SALPÊTRIÈRE. </a:t>
            </a:r>
            <a:r>
              <a:rPr lang="it-IT" sz="2800">
                <a:latin typeface="Calibri" pitchFamily="34" charset="0"/>
              </a:rPr>
              <a:t>Nel 1656,</a:t>
            </a:r>
            <a:r>
              <a:rPr lang="it-IT" sz="2800">
                <a:solidFill>
                  <a:srgbClr val="0000FF"/>
                </a:solidFill>
                <a:latin typeface="Calibri" pitchFamily="34" charset="0"/>
              </a:rPr>
              <a:t> </a:t>
            </a:r>
            <a:r>
              <a:rPr lang="it-IT" sz="2800">
                <a:latin typeface="Calibri" pitchFamily="34" charset="0"/>
              </a:rPr>
              <a:t>Re Luigi XIV, decide la costruzione di un ospedale, denominato "l'Ospizio della Salpêtrière", (Salpêtrière da salnitro, perché fu ubicata dove esisteva una fabbrica per la polvere da sparo.)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a:spLocks noChangeArrowheads="1"/>
          </p:cNvSpPr>
          <p:nvPr/>
        </p:nvSpPr>
        <p:spPr bwMode="auto">
          <a:xfrm>
            <a:off x="323850" y="188913"/>
            <a:ext cx="8529638" cy="4154487"/>
          </a:xfrm>
          <a:prstGeom prst="rect">
            <a:avLst/>
          </a:prstGeom>
          <a:noFill/>
          <a:ln w="9525">
            <a:noFill/>
            <a:miter lim="800000"/>
            <a:headEnd/>
            <a:tailEnd/>
          </a:ln>
        </p:spPr>
        <p:txBody>
          <a:bodyPr>
            <a:spAutoFit/>
          </a:bodyPr>
          <a:lstStyle/>
          <a:p>
            <a:pPr algn="just"/>
            <a:r>
              <a:rPr lang="it-IT" sz="2400">
                <a:solidFill>
                  <a:srgbClr val="0000FF"/>
                </a:solidFill>
                <a:latin typeface="Calibri" pitchFamily="34" charset="0"/>
              </a:rPr>
              <a:t>Nel 1680,</a:t>
            </a:r>
            <a:r>
              <a:rPr lang="it-IT" sz="2400">
                <a:latin typeface="Calibri" pitchFamily="34" charset="0"/>
              </a:rPr>
              <a:t>, viene promosso un ampliamento della struttura allo scopo di accogliere prostitute e donne abbandonate all'arbitrio più totale. Queste erano condotte alla Salpêtrière fra le urla della folla su di un carro detto </a:t>
            </a:r>
            <a:r>
              <a:rPr lang="it-IT" sz="2400">
                <a:solidFill>
                  <a:srgbClr val="0000FF"/>
                </a:solidFill>
                <a:latin typeface="Calibri" pitchFamily="34" charset="0"/>
              </a:rPr>
              <a:t>"la charette des femmes des plaisir</a:t>
            </a:r>
            <a:r>
              <a:rPr lang="it-IT" sz="2400">
                <a:latin typeface="Calibri" pitchFamily="34" charset="0"/>
              </a:rPr>
              <a:t>" ed ospitate in una sezione detta "le commun". </a:t>
            </a:r>
            <a:r>
              <a:rPr lang="it-IT" sz="2400">
                <a:solidFill>
                  <a:srgbClr val="0000FF"/>
                </a:solidFill>
                <a:latin typeface="Calibri" pitchFamily="34" charset="0"/>
              </a:rPr>
              <a:t>Nel 1788 la Salpêtrière contava circa 8000 donne</a:t>
            </a:r>
            <a:r>
              <a:rPr lang="it-IT" sz="2400">
                <a:latin typeface="Calibri" pitchFamily="34" charset="0"/>
              </a:rPr>
              <a:t>, di cui alcune alienate e altre appartenenti al peggior ceto sociale che vivevano nelle più orribili condizioni igieniche, coricate sino a cinque in un letto e affette dalle più svariate malattie contagiose. La maggior parte delle donne, invece, era incatenata in locali umidi, freddi e senza luce in comunicazione con le fogne ed esposte ai morsi dei topi. </a:t>
            </a:r>
            <a:endParaRPr lang="it-IT">
              <a:latin typeface="Calibri" pitchFamily="34" charset="0"/>
            </a:endParaRPr>
          </a:p>
        </p:txBody>
      </p:sp>
      <p:sp>
        <p:nvSpPr>
          <p:cNvPr id="9" name="Freccia a destra 8"/>
          <p:cNvSpPr/>
          <p:nvPr/>
        </p:nvSpPr>
        <p:spPr>
          <a:xfrm>
            <a:off x="8277225" y="6408738"/>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2" name="CasellaDiTesto 1"/>
          <p:cNvSpPr txBox="1">
            <a:spLocks noChangeArrowheads="1"/>
          </p:cNvSpPr>
          <p:nvPr/>
        </p:nvSpPr>
        <p:spPr bwMode="auto">
          <a:xfrm>
            <a:off x="295275" y="4224338"/>
            <a:ext cx="8558213" cy="2584450"/>
          </a:xfrm>
          <a:prstGeom prst="rect">
            <a:avLst/>
          </a:prstGeom>
          <a:noFill/>
          <a:ln w="9525">
            <a:noFill/>
            <a:miter lim="800000"/>
            <a:headEnd/>
            <a:tailEnd/>
          </a:ln>
        </p:spPr>
        <p:txBody>
          <a:bodyPr>
            <a:spAutoFit/>
          </a:bodyPr>
          <a:lstStyle/>
          <a:p>
            <a:pPr algn="just"/>
            <a:r>
              <a:rPr lang="it-IT" sz="2400" dirty="0">
                <a:solidFill>
                  <a:srgbClr val="000000"/>
                </a:solidFill>
                <a:latin typeface="Calibri" pitchFamily="34" charset="0"/>
              </a:rPr>
              <a:t>Tra il 3 e il 4 settembre del 1792, periodo acceso dagli scontri rivoluzionari, la </a:t>
            </a:r>
            <a:r>
              <a:rPr lang="it-IT" sz="2400" dirty="0" err="1">
                <a:solidFill>
                  <a:srgbClr val="000000"/>
                </a:solidFill>
                <a:latin typeface="Calibri" pitchFamily="34" charset="0"/>
              </a:rPr>
              <a:t>Salpêtrière</a:t>
            </a:r>
            <a:r>
              <a:rPr lang="it-IT" sz="2400" dirty="0">
                <a:solidFill>
                  <a:srgbClr val="000000"/>
                </a:solidFill>
                <a:latin typeface="Calibri" pitchFamily="34" charset="0"/>
              </a:rPr>
              <a:t> fu presa d'assalto dalla classe operaia impoverita del "</a:t>
            </a:r>
            <a:r>
              <a:rPr lang="it-IT" sz="2400" dirty="0" err="1">
                <a:solidFill>
                  <a:srgbClr val="000000"/>
                </a:solidFill>
                <a:latin typeface="Calibri" pitchFamily="34" charset="0"/>
              </a:rPr>
              <a:t>Fauborg</a:t>
            </a:r>
            <a:r>
              <a:rPr lang="it-IT" sz="2400" dirty="0">
                <a:solidFill>
                  <a:srgbClr val="000000"/>
                </a:solidFill>
                <a:latin typeface="Calibri" pitchFamily="34" charset="0"/>
              </a:rPr>
              <a:t> Saint-Marcel" con la chiara intenzione di liberare i detenuti. Fu così che 134 prostitute vennero rilasciate, altre invece vennero trascinate per le strade e uccise. Fu quello che passò alla storia come il </a:t>
            </a:r>
            <a:r>
              <a:rPr lang="it-IT" sz="2400" b="1" dirty="0">
                <a:solidFill>
                  <a:srgbClr val="000000"/>
                </a:solidFill>
                <a:latin typeface="Calibri" pitchFamily="34" charset="0"/>
              </a:rPr>
              <a:t>"Massacro di Settembre".</a:t>
            </a:r>
          </a:p>
          <a:p>
            <a:endParaRPr lang="it-IT" dirty="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a:spLocks noChangeArrowheads="1"/>
          </p:cNvSpPr>
          <p:nvPr/>
        </p:nvSpPr>
        <p:spPr bwMode="auto">
          <a:xfrm>
            <a:off x="468313" y="1052513"/>
            <a:ext cx="8280400" cy="3816350"/>
          </a:xfrm>
          <a:prstGeom prst="rect">
            <a:avLst/>
          </a:prstGeom>
          <a:noFill/>
          <a:ln w="9525">
            <a:noFill/>
            <a:miter lim="800000"/>
            <a:headEnd/>
            <a:tailEnd/>
          </a:ln>
        </p:spPr>
        <p:txBody>
          <a:bodyPr>
            <a:spAutoFit/>
          </a:bodyPr>
          <a:lstStyle/>
          <a:p>
            <a:pPr algn="just"/>
            <a:r>
              <a:rPr lang="it-IT" sz="3200">
                <a:solidFill>
                  <a:srgbClr val="0000FF"/>
                </a:solidFill>
                <a:latin typeface="Calibri" pitchFamily="34" charset="0"/>
              </a:rPr>
              <a:t>Finalmente, nel XIX secolo</a:t>
            </a:r>
            <a:r>
              <a:rPr lang="it-IT" sz="3200">
                <a:latin typeface="Calibri" pitchFamily="34" charset="0"/>
              </a:rPr>
              <a:t>, fu grazie al celebre </a:t>
            </a:r>
            <a:r>
              <a:rPr lang="it-IT" sz="3200" b="1">
                <a:solidFill>
                  <a:srgbClr val="FF0000"/>
                </a:solidFill>
                <a:latin typeface="Calibri" pitchFamily="34" charset="0"/>
              </a:rPr>
              <a:t>Philippe Pinel </a:t>
            </a:r>
            <a:r>
              <a:rPr lang="it-IT" sz="3200">
                <a:latin typeface="Calibri" pitchFamily="34" charset="0"/>
              </a:rPr>
              <a:t>che cambiò anche l'approccio alla malattia mentale. Vennero abolite le catene adottando quello che fu chiamato "le traitement moral", il quale si prefiggeva l'obiettivo di adottare una vera e propria terapia tenendo conto del recupero e del rispetto della persona.</a:t>
            </a:r>
          </a:p>
          <a:p>
            <a:endParaRPr lang="it-IT">
              <a:latin typeface="Calibri" pitchFamily="34" charset="0"/>
            </a:endParaRPr>
          </a:p>
        </p:txBody>
      </p:sp>
      <p:sp>
        <p:nvSpPr>
          <p:cNvPr id="9" name="Freccia a destra 8"/>
          <p:cNvSpPr/>
          <p:nvPr/>
        </p:nvSpPr>
        <p:spPr>
          <a:xfrm>
            <a:off x="8277225" y="6408738"/>
            <a:ext cx="576263" cy="3825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5334000" y="620713"/>
            <a:ext cx="3543300" cy="3108325"/>
          </a:xfrm>
          <a:prstGeom prst="rect">
            <a:avLst/>
          </a:prstGeom>
          <a:noFill/>
          <a:ln w="9525">
            <a:noFill/>
            <a:miter lim="800000"/>
            <a:headEnd/>
            <a:tailEnd/>
          </a:ln>
        </p:spPr>
        <p:txBody>
          <a:bodyPr>
            <a:spAutoFit/>
          </a:bodyPr>
          <a:lstStyle/>
          <a:p>
            <a:pPr algn="just"/>
            <a:r>
              <a:rPr lang="it-IT" sz="2800">
                <a:latin typeface="Calibri" pitchFamily="34" charset="0"/>
              </a:rPr>
              <a:t>A Parigi un mondo nuovo si schiuse dinanzi a Freud.  Si potrebbe affermare che sotto l'influenza di </a:t>
            </a:r>
            <a:r>
              <a:rPr lang="it-IT" sz="2800" b="1">
                <a:solidFill>
                  <a:srgbClr val="FF0000"/>
                </a:solidFill>
                <a:latin typeface="Calibri" pitchFamily="34" charset="0"/>
              </a:rPr>
              <a:t>Charcot</a:t>
            </a:r>
            <a:r>
              <a:rPr lang="it-IT" sz="2800">
                <a:latin typeface="Calibri" pitchFamily="34" charset="0"/>
              </a:rPr>
              <a:t>, Freud  scoprì il lato psicologico della</a:t>
            </a:r>
          </a:p>
        </p:txBody>
      </p:sp>
      <p:pic>
        <p:nvPicPr>
          <p:cNvPr id="63490" name="Picture 2" descr="charcot salpetriere"/>
          <p:cNvPicPr>
            <a:picLocks noChangeAspect="1" noChangeArrowheads="1"/>
          </p:cNvPicPr>
          <p:nvPr/>
        </p:nvPicPr>
        <p:blipFill>
          <a:blip r:embed="rId2"/>
          <a:srcRect/>
          <a:stretch>
            <a:fillRect/>
          </a:stretch>
        </p:blipFill>
        <p:spPr bwMode="auto">
          <a:xfrm>
            <a:off x="468313" y="476250"/>
            <a:ext cx="4649787" cy="3235325"/>
          </a:xfrm>
          <a:prstGeom prst="rect">
            <a:avLst/>
          </a:prstGeom>
          <a:noFill/>
          <a:ln w="9525">
            <a:noFill/>
            <a:miter lim="800000"/>
            <a:headEnd/>
            <a:tailEnd/>
          </a:ln>
        </p:spPr>
      </p:pic>
      <p:sp>
        <p:nvSpPr>
          <p:cNvPr id="3" name="CasellaDiTesto 2"/>
          <p:cNvSpPr txBox="1">
            <a:spLocks noChangeArrowheads="1"/>
          </p:cNvSpPr>
          <p:nvPr/>
        </p:nvSpPr>
        <p:spPr bwMode="auto">
          <a:xfrm>
            <a:off x="323850" y="4508500"/>
            <a:ext cx="8640763" cy="2247900"/>
          </a:xfrm>
          <a:prstGeom prst="rect">
            <a:avLst/>
          </a:prstGeom>
          <a:noFill/>
          <a:ln w="9525">
            <a:noFill/>
            <a:miter lim="800000"/>
            <a:headEnd/>
            <a:tailEnd/>
          </a:ln>
        </p:spPr>
        <p:txBody>
          <a:bodyPr>
            <a:spAutoFit/>
          </a:bodyPr>
          <a:lstStyle/>
          <a:p>
            <a:pPr algn="just"/>
            <a:r>
              <a:rPr lang="it-IT" sz="2800" b="1" dirty="0">
                <a:solidFill>
                  <a:srgbClr val="0000FF"/>
                </a:solidFill>
                <a:latin typeface="Calibri" pitchFamily="34" charset="0"/>
              </a:rPr>
              <a:t>Quando, nel giugno 1885</a:t>
            </a:r>
            <a:r>
              <a:rPr lang="it-IT" sz="2800" dirty="0">
                <a:latin typeface="Calibri" pitchFamily="34" charset="0"/>
              </a:rPr>
              <a:t>, gli venne assegnata la borsa di studio, Freud così scrisse, traboccante di entusiasmo, alla promessa sposa: "</a:t>
            </a:r>
            <a:r>
              <a:rPr lang="it-IT" sz="2800" b="1" dirty="0">
                <a:solidFill>
                  <a:srgbClr val="FF0000"/>
                </a:solidFill>
                <a:latin typeface="Calibri" pitchFamily="34" charset="0"/>
              </a:rPr>
              <a:t>come sarà bello! Tornerò a Vienna con un'enorme aureola e ci sposeremo presto, e io curerò tutti i malati di nervi incurabili </a:t>
            </a:r>
            <a:r>
              <a:rPr lang="it-IT" sz="2800" dirty="0">
                <a:latin typeface="Calibri" pitchFamily="34" charset="0"/>
              </a:rPr>
              <a:t>(...)."</a:t>
            </a:r>
          </a:p>
        </p:txBody>
      </p:sp>
      <p:pic>
        <p:nvPicPr>
          <p:cNvPr id="63492" name="Picture 3">
            <a:hlinkClick r:id="rId3" action="ppaction://hlinksldjump"/>
          </p:cNvPr>
          <p:cNvPicPr>
            <a:picLocks noChangeAspect="1" noChangeArrowheads="1"/>
          </p:cNvPicPr>
          <p:nvPr/>
        </p:nvPicPr>
        <p:blipFill>
          <a:blip r:embed="rId4"/>
          <a:srcRect/>
          <a:stretch>
            <a:fillRect/>
          </a:stretch>
        </p:blipFill>
        <p:spPr bwMode="auto">
          <a:xfrm>
            <a:off x="8675688" y="6524625"/>
            <a:ext cx="201612" cy="195263"/>
          </a:xfrm>
          <a:prstGeom prst="rect">
            <a:avLst/>
          </a:prstGeom>
          <a:noFill/>
          <a:ln w="9525">
            <a:noFill/>
            <a:miter lim="800000"/>
            <a:headEnd/>
            <a:tailEnd/>
          </a:ln>
        </p:spPr>
      </p:pic>
      <p:sp>
        <p:nvSpPr>
          <p:cNvPr id="4" name="CasellaDiTesto 3"/>
          <p:cNvSpPr txBox="1">
            <a:spLocks noChangeArrowheads="1"/>
          </p:cNvSpPr>
          <p:nvPr/>
        </p:nvSpPr>
        <p:spPr bwMode="auto">
          <a:xfrm>
            <a:off x="225425" y="3644900"/>
            <a:ext cx="8882063" cy="954088"/>
          </a:xfrm>
          <a:prstGeom prst="rect">
            <a:avLst/>
          </a:prstGeom>
          <a:noFill/>
          <a:ln w="9525">
            <a:noFill/>
            <a:miter lim="800000"/>
            <a:headEnd/>
            <a:tailEnd/>
          </a:ln>
        </p:spPr>
        <p:txBody>
          <a:bodyPr>
            <a:spAutoFit/>
          </a:bodyPr>
          <a:lstStyle/>
          <a:p>
            <a:pPr algn="just"/>
            <a:r>
              <a:rPr lang="it-IT" sz="2800">
                <a:latin typeface="Calibri" pitchFamily="34" charset="0"/>
              </a:rPr>
              <a:t>neuropatologia, destinata a diventare ben presto il suo campo d'interesse esclusivo</a:t>
            </a:r>
            <a:r>
              <a:rPr lang="it-IT" sz="2000">
                <a:latin typeface="Calibri" pitchFamily="34" charset="0"/>
              </a:rPr>
              <a:t>.</a:t>
            </a:r>
          </a:p>
        </p:txBody>
      </p:sp>
      <p:sp>
        <p:nvSpPr>
          <p:cNvPr id="63494" name="CasellaDiTesto 5"/>
          <p:cNvSpPr txBox="1">
            <a:spLocks noChangeArrowheads="1"/>
          </p:cNvSpPr>
          <p:nvPr/>
        </p:nvSpPr>
        <p:spPr bwMode="auto">
          <a:xfrm>
            <a:off x="6345238" y="260350"/>
            <a:ext cx="1611312" cy="461963"/>
          </a:xfrm>
          <a:prstGeom prst="rect">
            <a:avLst/>
          </a:prstGeom>
          <a:noFill/>
          <a:ln w="9525">
            <a:noFill/>
            <a:miter lim="800000"/>
            <a:headEnd/>
            <a:tailEnd/>
          </a:ln>
        </p:spPr>
        <p:txBody>
          <a:bodyPr>
            <a:spAutoFit/>
          </a:bodyPr>
          <a:lstStyle/>
          <a:p>
            <a:r>
              <a:rPr lang="it-IT" sz="2400" b="1">
                <a:solidFill>
                  <a:srgbClr val="0000FF"/>
                </a:solidFill>
                <a:latin typeface="Calibri" pitchFamily="34" charset="0"/>
              </a:rPr>
              <a:t>CHARCOT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destra 1"/>
          <p:cNvSpPr/>
          <p:nvPr/>
        </p:nvSpPr>
        <p:spPr>
          <a:xfrm>
            <a:off x="8121650" y="6375400"/>
            <a:ext cx="977900" cy="4222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64514" name="CasellaDiTesto 2"/>
          <p:cNvSpPr txBox="1">
            <a:spLocks noChangeArrowheads="1"/>
          </p:cNvSpPr>
          <p:nvPr/>
        </p:nvSpPr>
        <p:spPr bwMode="auto">
          <a:xfrm>
            <a:off x="427038" y="101600"/>
            <a:ext cx="7694612" cy="461963"/>
          </a:xfrm>
          <a:prstGeom prst="rect">
            <a:avLst/>
          </a:prstGeom>
          <a:noFill/>
          <a:ln w="9525">
            <a:noFill/>
            <a:miter lim="800000"/>
            <a:headEnd/>
            <a:tailEnd/>
          </a:ln>
        </p:spPr>
        <p:txBody>
          <a:bodyPr wrap="none">
            <a:spAutoFit/>
          </a:bodyPr>
          <a:lstStyle/>
          <a:p>
            <a:r>
              <a:rPr lang="it-IT" sz="2400" b="1">
                <a:solidFill>
                  <a:srgbClr val="0000FF"/>
                </a:solidFill>
                <a:latin typeface="Times New Roman" pitchFamily="18" charset="0"/>
                <a:cs typeface="Times New Roman" pitchFamily="18" charset="0"/>
              </a:rPr>
              <a:t>ISTERIA </a:t>
            </a:r>
            <a:r>
              <a:rPr lang="it-IT" sz="2400">
                <a:latin typeface="Times New Roman" pitchFamily="18" charset="0"/>
                <a:cs typeface="Times New Roman" pitchFamily="18" charset="0"/>
              </a:rPr>
              <a:t>(Articolo di Freud per una enciclopedia, del 1888)</a:t>
            </a:r>
          </a:p>
        </p:txBody>
      </p:sp>
      <p:sp>
        <p:nvSpPr>
          <p:cNvPr id="64515" name="CasellaDiTesto 3"/>
          <p:cNvSpPr txBox="1">
            <a:spLocks noChangeArrowheads="1"/>
          </p:cNvSpPr>
          <p:nvPr/>
        </p:nvSpPr>
        <p:spPr bwMode="auto">
          <a:xfrm>
            <a:off x="179388" y="563563"/>
            <a:ext cx="8816975" cy="3292475"/>
          </a:xfrm>
          <a:prstGeom prst="rect">
            <a:avLst/>
          </a:prstGeom>
          <a:noFill/>
          <a:ln w="9525">
            <a:noFill/>
            <a:miter lim="800000"/>
            <a:headEnd/>
            <a:tailEnd/>
          </a:ln>
        </p:spPr>
        <p:txBody>
          <a:bodyPr>
            <a:spAutoFit/>
          </a:bodyPr>
          <a:lstStyle/>
          <a:p>
            <a:pPr algn="just"/>
            <a:r>
              <a:rPr lang="it-IT" sz="2400" b="1">
                <a:solidFill>
                  <a:srgbClr val="0000FF"/>
                </a:solidFill>
                <a:latin typeface="Calibri" pitchFamily="34" charset="0"/>
              </a:rPr>
              <a:t>«</a:t>
            </a:r>
            <a:r>
              <a:rPr lang="it-IT" sz="2600" b="1">
                <a:solidFill>
                  <a:srgbClr val="0000FF"/>
                </a:solidFill>
                <a:latin typeface="Calibri" pitchFamily="34" charset="0"/>
              </a:rPr>
              <a:t>Il termine </a:t>
            </a:r>
            <a:r>
              <a:rPr lang="it-IT" sz="2600" b="1">
                <a:solidFill>
                  <a:srgbClr val="C00000"/>
                </a:solidFill>
                <a:latin typeface="Calibri" pitchFamily="34" charset="0"/>
              </a:rPr>
              <a:t>"isteria</a:t>
            </a:r>
            <a:r>
              <a:rPr lang="it-IT" sz="2600">
                <a:solidFill>
                  <a:srgbClr val="C00000"/>
                </a:solidFill>
                <a:latin typeface="Calibri" pitchFamily="34" charset="0"/>
              </a:rPr>
              <a:t>" </a:t>
            </a:r>
            <a:r>
              <a:rPr lang="it-IT" sz="2600">
                <a:latin typeface="Calibri" pitchFamily="34" charset="0"/>
              </a:rPr>
              <a:t>risale ai tempi più antichi della medicina ed è un derivato del pregiudizio, superato soltanto ai nostri giorni, che collega la nevrosi a malattie dell'apparato genitale femminile. (Dal greco “hystera” che significa utero n.d.r.) Nel medioevo Ia nevrosi ha avuto una parte importante nella storia della civiltà, assumendo forme epidemiche in virtù di un contagio psichico; essa era alla radice degli elementi di realtà sussistenti nelle storie di ossessi e di stregoneria.» </a:t>
            </a:r>
          </a:p>
        </p:txBody>
      </p:sp>
      <p:sp>
        <p:nvSpPr>
          <p:cNvPr id="5" name="CasellaDiTesto 4"/>
          <p:cNvSpPr txBox="1">
            <a:spLocks noChangeArrowheads="1"/>
          </p:cNvSpPr>
          <p:nvPr/>
        </p:nvSpPr>
        <p:spPr bwMode="auto">
          <a:xfrm>
            <a:off x="236538" y="3713163"/>
            <a:ext cx="8702675" cy="2894012"/>
          </a:xfrm>
          <a:prstGeom prst="rect">
            <a:avLst/>
          </a:prstGeom>
          <a:noFill/>
          <a:ln w="9525">
            <a:noFill/>
            <a:miter lim="800000"/>
            <a:headEnd/>
            <a:tailEnd/>
          </a:ln>
        </p:spPr>
        <p:txBody>
          <a:bodyPr>
            <a:spAutoFit/>
          </a:bodyPr>
          <a:lstStyle/>
          <a:p>
            <a:pPr algn="just"/>
            <a:r>
              <a:rPr lang="it-IT" sz="2600" dirty="0">
                <a:latin typeface="Times New Roman" pitchFamily="18" charset="0"/>
                <a:cs typeface="Times New Roman" pitchFamily="18" charset="0"/>
              </a:rPr>
              <a:t>«</a:t>
            </a:r>
            <a:r>
              <a:rPr lang="it-IT" sz="2600" b="1" dirty="0">
                <a:solidFill>
                  <a:srgbClr val="0000FF"/>
                </a:solidFill>
                <a:latin typeface="Times New Roman" pitchFamily="18" charset="0"/>
                <a:cs typeface="Times New Roman" pitchFamily="18" charset="0"/>
              </a:rPr>
              <a:t>L'isteria è una nevrosi </a:t>
            </a:r>
            <a:r>
              <a:rPr lang="it-IT" sz="2600" dirty="0">
                <a:latin typeface="Times New Roman" pitchFamily="18" charset="0"/>
                <a:cs typeface="Times New Roman" pitchFamily="18" charset="0"/>
              </a:rPr>
              <a:t>nel più stretto senso del termine; non soltanto, cioè, in questa malattia non si è riscontrata alcuna alterazione percepibile del sistema nervoso, ma neppure ci si deve aspettare che tali iterazioni possano essere dimostrate grazie a un raffinamento delle tecniche anatomiche. L'isteria si fonda esclusivamente su modificazioni fisiologiche del sistema nervoso, e se ne dovrebbe definire.»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destra 1"/>
          <p:cNvSpPr/>
          <p:nvPr/>
        </p:nvSpPr>
        <p:spPr>
          <a:xfrm>
            <a:off x="8121650" y="6375400"/>
            <a:ext cx="977900" cy="4222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6" name="CasellaDiTesto 5"/>
          <p:cNvSpPr txBox="1">
            <a:spLocks noChangeArrowheads="1"/>
          </p:cNvSpPr>
          <p:nvPr/>
        </p:nvSpPr>
        <p:spPr bwMode="auto">
          <a:xfrm>
            <a:off x="298450" y="115888"/>
            <a:ext cx="8442325" cy="2894012"/>
          </a:xfrm>
          <a:prstGeom prst="rect">
            <a:avLst/>
          </a:prstGeom>
          <a:noFill/>
          <a:ln w="9525">
            <a:noFill/>
            <a:miter lim="800000"/>
            <a:headEnd/>
            <a:tailEnd/>
          </a:ln>
        </p:spPr>
        <p:txBody>
          <a:bodyPr>
            <a:spAutoFit/>
          </a:bodyPr>
          <a:lstStyle/>
          <a:p>
            <a:pPr algn="just"/>
            <a:r>
              <a:rPr lang="it-IT" sz="2600" b="1">
                <a:solidFill>
                  <a:srgbClr val="0000FF"/>
                </a:solidFill>
                <a:latin typeface="Times New Roman" pitchFamily="18" charset="0"/>
                <a:cs typeface="Times New Roman" pitchFamily="18" charset="0"/>
              </a:rPr>
              <a:t>«Gli autori tedeschi e inglesi </a:t>
            </a:r>
            <a:r>
              <a:rPr lang="it-IT" sz="2600">
                <a:latin typeface="Times New Roman" pitchFamily="18" charset="0"/>
                <a:cs typeface="Times New Roman" pitchFamily="18" charset="0"/>
              </a:rPr>
              <a:t>si servono dei termini "isteria" e "isterico"  in modo arbitrario, mettendo in un sol fascio l'isteria con gli stati nevrotici generali, con la nevrastenia…  Charcot, invece, ritiene fermamente che l’isteria, sia una sindrome chiaramente circoscritta e ben definita, riconoscibile nel modo più chiaro nei casi estremi, quelli della cosiddetta </a:t>
            </a:r>
            <a:r>
              <a:rPr lang="it-IT" sz="2600" b="1">
                <a:solidFill>
                  <a:srgbClr val="C00000"/>
                </a:solidFill>
                <a:latin typeface="Times New Roman" pitchFamily="18" charset="0"/>
                <a:cs typeface="Times New Roman" pitchFamily="18" charset="0"/>
              </a:rPr>
              <a:t>grande hystérie </a:t>
            </a:r>
            <a:r>
              <a:rPr lang="it-IT" sz="2600">
                <a:solidFill>
                  <a:srgbClr val="C00000"/>
                </a:solidFill>
                <a:latin typeface="Times New Roman" pitchFamily="18" charset="0"/>
                <a:cs typeface="Times New Roman" pitchFamily="18" charset="0"/>
              </a:rPr>
              <a:t>(o isteroepilessia)</a:t>
            </a:r>
            <a:r>
              <a:rPr lang="it-IT" sz="2600">
                <a:latin typeface="Times New Roman" pitchFamily="18" charset="0"/>
                <a:cs typeface="Times New Roman" pitchFamily="18" charset="0"/>
              </a:rPr>
              <a:t>….»</a:t>
            </a:r>
          </a:p>
        </p:txBody>
      </p:sp>
      <p:sp>
        <p:nvSpPr>
          <p:cNvPr id="7" name="CasellaDiTesto 6"/>
          <p:cNvSpPr txBox="1">
            <a:spLocks noChangeArrowheads="1"/>
          </p:cNvSpPr>
          <p:nvPr/>
        </p:nvSpPr>
        <p:spPr bwMode="auto">
          <a:xfrm>
            <a:off x="250825" y="2924175"/>
            <a:ext cx="8929688" cy="3940175"/>
          </a:xfrm>
          <a:prstGeom prst="rect">
            <a:avLst/>
          </a:prstGeom>
          <a:noFill/>
          <a:ln w="9525">
            <a:noFill/>
            <a:miter lim="800000"/>
            <a:headEnd/>
            <a:tailEnd/>
          </a:ln>
        </p:spPr>
        <p:txBody>
          <a:bodyPr>
            <a:spAutoFit/>
          </a:bodyPr>
          <a:lstStyle/>
          <a:p>
            <a:r>
              <a:rPr lang="it-IT" sz="2500" b="1" dirty="0">
                <a:solidFill>
                  <a:srgbClr val="0000FF"/>
                </a:solidFill>
                <a:latin typeface="Times New Roman" pitchFamily="18" charset="0"/>
                <a:cs typeface="Times New Roman" pitchFamily="18" charset="0"/>
              </a:rPr>
              <a:t>La sintomatologia </a:t>
            </a:r>
            <a:r>
              <a:rPr lang="it-IT" sz="2500" dirty="0">
                <a:latin typeface="Times New Roman" pitchFamily="18" charset="0"/>
                <a:cs typeface="Times New Roman" pitchFamily="18" charset="0"/>
              </a:rPr>
              <a:t>estremamente ricca, ma per nulla caotica, della </a:t>
            </a:r>
            <a:r>
              <a:rPr lang="it-IT" sz="2500" b="1" dirty="0">
                <a:solidFill>
                  <a:srgbClr val="FF0000"/>
                </a:solidFill>
                <a:latin typeface="Times New Roman" pitchFamily="18" charset="0"/>
                <a:cs typeface="Times New Roman" pitchFamily="18" charset="0"/>
              </a:rPr>
              <a:t>"grande isteria</a:t>
            </a:r>
            <a:r>
              <a:rPr lang="it-IT" sz="2500" dirty="0">
                <a:latin typeface="Times New Roman" pitchFamily="18" charset="0"/>
                <a:cs typeface="Times New Roman" pitchFamily="18" charset="0"/>
              </a:rPr>
              <a:t>" comprende una serie di sintomi, fra i quali: gli accessi convulsivi. Questi sono preceduti da una particolare "aura" :  senso di pressione all'epigastrio, di costrizione alla gola, pulsazioni alle tempie, fischi nelle orecchie, o da alcuni di questi complessi di sensazioni. Queste cosiddette sensazioni di "aura" possono anche comparire da sole negli isterici, o costituire di per sé sole un attacco. È particolarmente noto il </a:t>
            </a:r>
            <a:r>
              <a:rPr lang="it-IT" sz="2500" b="1" dirty="0">
                <a:latin typeface="Times New Roman" pitchFamily="18" charset="0"/>
                <a:cs typeface="Times New Roman" pitchFamily="18" charset="0"/>
              </a:rPr>
              <a:t>bolo isterico</a:t>
            </a:r>
            <a:r>
              <a:rPr lang="it-IT" sz="2500" dirty="0">
                <a:latin typeface="Times New Roman" pitchFamily="18" charset="0"/>
                <a:cs typeface="Times New Roman" pitchFamily="18" charset="0"/>
              </a:rPr>
              <a:t>, una sensazione attribuibile a spasmi della faringe, che dà l'impressione di una palla che dall'epigastrio salga su in gola.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52029" y="1296918"/>
            <a:ext cx="7039941" cy="3046988"/>
          </a:xfrm>
          <a:prstGeom prst="rect">
            <a:avLst/>
          </a:prstGeom>
          <a:noFill/>
        </p:spPr>
        <p:txBody>
          <a:bodyPr wrap="none" rtlCol="0">
            <a:spAutoFit/>
          </a:bodyPr>
          <a:lstStyle/>
          <a:p>
            <a:pPr algn="ctr"/>
            <a:r>
              <a:rPr lang="it-IT" sz="3200" dirty="0" smtClean="0"/>
              <a:t>BUONA LETTURA.</a:t>
            </a:r>
          </a:p>
          <a:p>
            <a:pPr algn="ctr"/>
            <a:r>
              <a:rPr lang="it-IT" sz="3200" dirty="0" smtClean="0"/>
              <a:t>UNA POCO DI PAZIENZA ALL’INIZIO</a:t>
            </a:r>
          </a:p>
          <a:p>
            <a:pPr algn="ctr"/>
            <a:r>
              <a:rPr lang="it-IT" sz="3200" dirty="0" smtClean="0"/>
              <a:t> TROVERETE POI</a:t>
            </a:r>
          </a:p>
          <a:p>
            <a:pPr algn="ctr"/>
            <a:r>
              <a:rPr lang="it-IT" sz="3200" dirty="0" smtClean="0"/>
              <a:t>TUTTO FACILE</a:t>
            </a:r>
          </a:p>
          <a:p>
            <a:pPr algn="ctr"/>
            <a:endParaRPr lang="it-IT" sz="3200" dirty="0" smtClean="0"/>
          </a:p>
          <a:p>
            <a:pPr algn="ctr"/>
            <a:r>
              <a:rPr lang="it-IT" sz="3200" dirty="0"/>
              <a:t>A</a:t>
            </a:r>
            <a:r>
              <a:rPr lang="it-IT" sz="3200" dirty="0" smtClean="0"/>
              <a:t>LESSANDRO</a:t>
            </a:r>
            <a:endParaRPr lang="it-IT" sz="3200" dirty="0"/>
          </a:p>
        </p:txBody>
      </p:sp>
    </p:spTree>
    <p:extLst>
      <p:ext uri="{BB962C8B-B14F-4D97-AF65-F5344CB8AC3E}">
        <p14:creationId xmlns:p14="http://schemas.microsoft.com/office/powerpoint/2010/main" val="7069500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destra 1"/>
          <p:cNvSpPr/>
          <p:nvPr/>
        </p:nvSpPr>
        <p:spPr>
          <a:xfrm>
            <a:off x="8121650" y="6586538"/>
            <a:ext cx="977900" cy="2111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8" name="CasellaDiTesto 7"/>
          <p:cNvSpPr txBox="1">
            <a:spLocks noChangeArrowheads="1"/>
          </p:cNvSpPr>
          <p:nvPr/>
        </p:nvSpPr>
        <p:spPr bwMode="auto">
          <a:xfrm>
            <a:off x="250825" y="152400"/>
            <a:ext cx="8631238" cy="2678113"/>
          </a:xfrm>
          <a:prstGeom prst="rect">
            <a:avLst/>
          </a:prstGeom>
          <a:noFill/>
          <a:ln w="9525">
            <a:noFill/>
            <a:miter lim="800000"/>
            <a:headEnd/>
            <a:tailEnd/>
          </a:ln>
        </p:spPr>
        <p:txBody>
          <a:bodyPr>
            <a:spAutoFit/>
          </a:bodyPr>
          <a:lstStyle/>
          <a:p>
            <a:pPr algn="just"/>
            <a:r>
              <a:rPr lang="it-IT" sz="2400" b="1">
                <a:solidFill>
                  <a:srgbClr val="0000FF"/>
                </a:solidFill>
                <a:latin typeface="Times New Roman" pitchFamily="18" charset="0"/>
                <a:cs typeface="Times New Roman" pitchFamily="18" charset="0"/>
              </a:rPr>
              <a:t>Un attacco vero e proprio</a:t>
            </a:r>
            <a:r>
              <a:rPr lang="it-IT" sz="2400">
                <a:latin typeface="Times New Roman" pitchFamily="18" charset="0"/>
                <a:cs typeface="Times New Roman" pitchFamily="18" charset="0"/>
              </a:rPr>
              <a:t>, se è completo, comprende </a:t>
            </a:r>
            <a:r>
              <a:rPr lang="it-IT" sz="2400" b="1">
                <a:solidFill>
                  <a:srgbClr val="C00000"/>
                </a:solidFill>
                <a:latin typeface="Times New Roman" pitchFamily="18" charset="0"/>
                <a:cs typeface="Times New Roman" pitchFamily="18" charset="0"/>
              </a:rPr>
              <a:t>tre fasi</a:t>
            </a:r>
            <a:r>
              <a:rPr lang="it-IT" sz="2400">
                <a:latin typeface="Times New Roman" pitchFamily="18" charset="0"/>
                <a:cs typeface="Times New Roman" pitchFamily="18" charset="0"/>
              </a:rPr>
              <a:t>: </a:t>
            </a:r>
            <a:r>
              <a:rPr lang="it-IT" sz="2400" b="1" u="sng">
                <a:solidFill>
                  <a:srgbClr val="C00000"/>
                </a:solidFill>
                <a:latin typeface="Times New Roman" pitchFamily="18" charset="0"/>
                <a:cs typeface="Times New Roman" pitchFamily="18" charset="0"/>
              </a:rPr>
              <a:t>La prima</a:t>
            </a:r>
            <a:r>
              <a:rPr lang="it-IT" sz="2400">
                <a:latin typeface="Times New Roman" pitchFamily="18" charset="0"/>
                <a:cs typeface="Times New Roman" pitchFamily="18" charset="0"/>
              </a:rPr>
              <a:t>, la fase "</a:t>
            </a:r>
            <a:r>
              <a:rPr lang="it-IT" sz="2400" b="1">
                <a:solidFill>
                  <a:srgbClr val="C00000"/>
                </a:solidFill>
                <a:latin typeface="Times New Roman" pitchFamily="18" charset="0"/>
                <a:cs typeface="Times New Roman" pitchFamily="18" charset="0"/>
              </a:rPr>
              <a:t>epilettoide</a:t>
            </a:r>
            <a:r>
              <a:rPr lang="it-IT" sz="2400">
                <a:latin typeface="Times New Roman" pitchFamily="18" charset="0"/>
                <a:cs typeface="Times New Roman" pitchFamily="18" charset="0"/>
              </a:rPr>
              <a:t>", assomiglia a un normale accesso epilettico, e a volte a un accesso di epilessia monolaterale. </a:t>
            </a:r>
            <a:r>
              <a:rPr lang="it-IT" sz="2400" b="1" u="sng">
                <a:solidFill>
                  <a:srgbClr val="C00000"/>
                </a:solidFill>
                <a:latin typeface="Times New Roman" pitchFamily="18" charset="0"/>
                <a:cs typeface="Times New Roman" pitchFamily="18" charset="0"/>
              </a:rPr>
              <a:t>La seconda</a:t>
            </a:r>
            <a:r>
              <a:rPr lang="it-IT" sz="2400">
                <a:latin typeface="Times New Roman" pitchFamily="18" charset="0"/>
                <a:cs typeface="Times New Roman" pitchFamily="18" charset="0"/>
              </a:rPr>
              <a:t>, la fase dei </a:t>
            </a:r>
            <a:r>
              <a:rPr lang="it-IT" sz="2400" b="1">
                <a:solidFill>
                  <a:srgbClr val="C00000"/>
                </a:solidFill>
                <a:latin typeface="Times New Roman" pitchFamily="18" charset="0"/>
                <a:cs typeface="Times New Roman" pitchFamily="18" charset="0"/>
              </a:rPr>
              <a:t>grands mouvements</a:t>
            </a:r>
            <a:r>
              <a:rPr lang="it-IT" sz="2400">
                <a:latin typeface="Times New Roman" pitchFamily="18" charset="0"/>
                <a:cs typeface="Times New Roman" pitchFamily="18" charset="0"/>
              </a:rPr>
              <a:t>, comprende movimenti ampi, come i cosiddetti </a:t>
            </a:r>
            <a:r>
              <a:rPr lang="it-IT" sz="2400" b="1">
                <a:solidFill>
                  <a:srgbClr val="C00000"/>
                </a:solidFill>
                <a:latin typeface="Times New Roman" pitchFamily="18" charset="0"/>
                <a:cs typeface="Times New Roman" pitchFamily="18" charset="0"/>
              </a:rPr>
              <a:t>spasmi " a salaam</a:t>
            </a:r>
            <a:r>
              <a:rPr lang="it-IT" sz="2400">
                <a:latin typeface="Times New Roman" pitchFamily="18" charset="0"/>
                <a:cs typeface="Times New Roman" pitchFamily="18" charset="0"/>
              </a:rPr>
              <a:t>", le </a:t>
            </a:r>
            <a:r>
              <a:rPr lang="it-IT" sz="2400" b="1">
                <a:solidFill>
                  <a:srgbClr val="C00000"/>
                </a:solidFill>
                <a:latin typeface="Times New Roman" pitchFamily="18" charset="0"/>
                <a:cs typeface="Times New Roman" pitchFamily="18" charset="0"/>
              </a:rPr>
              <a:t>posizioni ad archi </a:t>
            </a:r>
            <a:r>
              <a:rPr lang="it-IT" sz="2400">
                <a:latin typeface="Times New Roman" pitchFamily="18" charset="0"/>
                <a:cs typeface="Times New Roman" pitchFamily="18" charset="0"/>
              </a:rPr>
              <a:t>(arc de cercle), contorsioni, e via dicendo. In tali movimenti si sviluppa una forza che è a volte paurosamente grande. </a:t>
            </a:r>
          </a:p>
        </p:txBody>
      </p:sp>
      <p:sp>
        <p:nvSpPr>
          <p:cNvPr id="3" name="CasellaDiTesto 2"/>
          <p:cNvSpPr txBox="1">
            <a:spLocks noChangeArrowheads="1"/>
          </p:cNvSpPr>
          <p:nvPr/>
        </p:nvSpPr>
        <p:spPr bwMode="auto">
          <a:xfrm>
            <a:off x="107950" y="2800350"/>
            <a:ext cx="8928100" cy="1938338"/>
          </a:xfrm>
          <a:prstGeom prst="rect">
            <a:avLst/>
          </a:prstGeom>
          <a:noFill/>
          <a:ln w="9525">
            <a:noFill/>
            <a:miter lim="800000"/>
            <a:headEnd/>
            <a:tailEnd/>
          </a:ln>
        </p:spPr>
        <p:txBody>
          <a:bodyPr>
            <a:spAutoFit/>
          </a:bodyPr>
          <a:lstStyle/>
          <a:p>
            <a:pPr algn="just"/>
            <a:r>
              <a:rPr lang="it-IT" sz="2400" dirty="0">
                <a:solidFill>
                  <a:srgbClr val="000000"/>
                </a:solidFill>
                <a:latin typeface="Times New Roman" pitchFamily="18" charset="0"/>
                <a:cs typeface="Times New Roman" pitchFamily="18" charset="0"/>
              </a:rPr>
              <a:t>Per distinguere questi movimenti da un accesso epilettico, bisogna osservare che i movimenti isterici vengono condotti sempre con un’eleganza e una coordinazione che stanno in stridente contrasto con la goffaggine e la brutalità degli accessi epilettici  e, anche nelle convulsioni isteriche e violente vengono per lo più evitate lesioni gravi. </a:t>
            </a:r>
          </a:p>
        </p:txBody>
      </p:sp>
      <p:sp>
        <p:nvSpPr>
          <p:cNvPr id="4" name="CasellaDiTesto 3"/>
          <p:cNvSpPr txBox="1">
            <a:spLocks noChangeArrowheads="1"/>
          </p:cNvSpPr>
          <p:nvPr/>
        </p:nvSpPr>
        <p:spPr bwMode="auto">
          <a:xfrm>
            <a:off x="230188" y="4738688"/>
            <a:ext cx="8805862" cy="1939925"/>
          </a:xfrm>
          <a:prstGeom prst="rect">
            <a:avLst/>
          </a:prstGeom>
          <a:noFill/>
          <a:ln w="9525">
            <a:noFill/>
            <a:miter lim="800000"/>
            <a:headEnd/>
            <a:tailEnd/>
          </a:ln>
        </p:spPr>
        <p:txBody>
          <a:bodyPr>
            <a:spAutoFit/>
          </a:bodyPr>
          <a:lstStyle/>
          <a:p>
            <a:pPr algn="just"/>
            <a:r>
              <a:rPr lang="it-IT" sz="2400" b="1" u="sng" dirty="0">
                <a:solidFill>
                  <a:srgbClr val="C00000"/>
                </a:solidFill>
                <a:latin typeface="Times New Roman" pitchFamily="18" charset="0"/>
                <a:cs typeface="Times New Roman" pitchFamily="18" charset="0"/>
              </a:rPr>
              <a:t>La terza fase</a:t>
            </a:r>
            <a:r>
              <a:rPr lang="it-IT" sz="2400" dirty="0">
                <a:solidFill>
                  <a:srgbClr val="000000"/>
                </a:solidFill>
                <a:latin typeface="Times New Roman" pitchFamily="18" charset="0"/>
                <a:cs typeface="Times New Roman" pitchFamily="18" charset="0"/>
              </a:rPr>
              <a:t>, quella "allucinatoria" dell'attacco isterico, delle </a:t>
            </a:r>
            <a:r>
              <a:rPr lang="it-IT" sz="2400" b="1" dirty="0" err="1">
                <a:solidFill>
                  <a:srgbClr val="C00000"/>
                </a:solidFill>
                <a:latin typeface="Times New Roman" pitchFamily="18" charset="0"/>
                <a:cs typeface="Times New Roman" pitchFamily="18" charset="0"/>
              </a:rPr>
              <a:t>attitudes</a:t>
            </a:r>
            <a:r>
              <a:rPr lang="it-IT" sz="2400" b="1" dirty="0">
                <a:solidFill>
                  <a:srgbClr val="C00000"/>
                </a:solidFill>
                <a:latin typeface="Times New Roman" pitchFamily="18" charset="0"/>
                <a:cs typeface="Times New Roman" pitchFamily="18" charset="0"/>
              </a:rPr>
              <a:t> </a:t>
            </a:r>
            <a:r>
              <a:rPr lang="it-IT" sz="2400" b="1" dirty="0" err="1">
                <a:solidFill>
                  <a:srgbClr val="C00000"/>
                </a:solidFill>
                <a:latin typeface="Times New Roman" pitchFamily="18" charset="0"/>
                <a:cs typeface="Times New Roman" pitchFamily="18" charset="0"/>
              </a:rPr>
              <a:t>passionelles</a:t>
            </a:r>
            <a:r>
              <a:rPr lang="it-IT" sz="2400" dirty="0">
                <a:solidFill>
                  <a:srgbClr val="000000"/>
                </a:solidFill>
                <a:latin typeface="Times New Roman" pitchFamily="18" charset="0"/>
                <a:cs typeface="Times New Roman" pitchFamily="18" charset="0"/>
              </a:rPr>
              <a:t>,  (atteggiamenti passionali), si manifesta con atteggiamenti e movimenti caratteristici di scene appassionate e movimentate, allucinate dal paziente, che spesso accompagna le sue mosse con le parole corrispondenti</a:t>
            </a:r>
            <a:endParaRPr lang="it-IT"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ttp://amindbodyproblem.org/wp-content/uploads/2012/11/normale.png"/>
          <p:cNvPicPr>
            <a:picLocks noChangeAspect="1" noChangeArrowheads="1"/>
          </p:cNvPicPr>
          <p:nvPr/>
        </p:nvPicPr>
        <p:blipFill>
          <a:blip r:embed="rId2"/>
          <a:srcRect/>
          <a:stretch>
            <a:fillRect/>
          </a:stretch>
        </p:blipFill>
        <p:spPr bwMode="auto">
          <a:xfrm>
            <a:off x="2141538" y="1208088"/>
            <a:ext cx="3524250" cy="5391150"/>
          </a:xfrm>
          <a:prstGeom prst="rect">
            <a:avLst/>
          </a:prstGeom>
          <a:noFill/>
          <a:ln w="9525">
            <a:noFill/>
            <a:miter lim="800000"/>
            <a:headEnd/>
            <a:tailEnd/>
          </a:ln>
        </p:spPr>
      </p:pic>
      <p:sp>
        <p:nvSpPr>
          <p:cNvPr id="67586" name="CasellaDiTesto 2"/>
          <p:cNvSpPr txBox="1">
            <a:spLocks noChangeArrowheads="1"/>
          </p:cNvSpPr>
          <p:nvPr/>
        </p:nvSpPr>
        <p:spPr bwMode="auto">
          <a:xfrm>
            <a:off x="2484438" y="188913"/>
            <a:ext cx="2638425" cy="892175"/>
          </a:xfrm>
          <a:prstGeom prst="rect">
            <a:avLst/>
          </a:prstGeom>
          <a:noFill/>
          <a:ln w="9525">
            <a:noFill/>
            <a:miter lim="800000"/>
            <a:headEnd/>
            <a:tailEnd/>
          </a:ln>
        </p:spPr>
        <p:txBody>
          <a:bodyPr wrap="none">
            <a:spAutoFit/>
          </a:bodyPr>
          <a:lstStyle/>
          <a:p>
            <a:pPr algn="ctr"/>
            <a:r>
              <a:rPr lang="it-IT" sz="3600">
                <a:solidFill>
                  <a:srgbClr val="0000FF"/>
                </a:solidFill>
                <a:latin typeface="Algerian" pitchFamily="82" charset="0"/>
              </a:rPr>
              <a:t>AUGUSTINE</a:t>
            </a:r>
          </a:p>
          <a:p>
            <a:pPr algn="ctr"/>
            <a:r>
              <a:rPr lang="it-IT" sz="1600">
                <a:solidFill>
                  <a:srgbClr val="0000FF"/>
                </a:solidFill>
                <a:latin typeface="Algerian" pitchFamily="82" charset="0"/>
              </a:rPr>
              <a:t>(la grande isterica)</a:t>
            </a:r>
          </a:p>
        </p:txBody>
      </p:sp>
      <p:pic>
        <p:nvPicPr>
          <p:cNvPr id="67587" name="Picture 4" descr="cineprese,fare film,filmati,girare film,industria,intrattenimento,macchine da presa">
            <a:hlinkClick r:id="rId3" action="ppaction://hlinkfile"/>
          </p:cNvPr>
          <p:cNvPicPr>
            <a:picLocks noChangeAspect="1" noChangeArrowheads="1"/>
          </p:cNvPicPr>
          <p:nvPr/>
        </p:nvPicPr>
        <p:blipFill>
          <a:blip r:embed="rId4"/>
          <a:srcRect/>
          <a:stretch>
            <a:fillRect/>
          </a:stretch>
        </p:blipFill>
        <p:spPr bwMode="auto">
          <a:xfrm>
            <a:off x="858838" y="4848225"/>
            <a:ext cx="803275" cy="801688"/>
          </a:xfrm>
          <a:prstGeom prst="rect">
            <a:avLst/>
          </a:prstGeom>
          <a:noFill/>
          <a:ln w="9525">
            <a:noFill/>
            <a:miter lim="800000"/>
            <a:headEnd/>
            <a:tailEnd/>
          </a:ln>
        </p:spPr>
      </p:pic>
      <p:pic>
        <p:nvPicPr>
          <p:cNvPr id="67588" name="Picture 4" descr="cineprese,fare film,filmati,girare film,industria,intrattenimento,macchine da presa">
            <a:hlinkClick r:id="rId5" action="ppaction://hlinkfile"/>
          </p:cNvPr>
          <p:cNvPicPr>
            <a:picLocks noChangeAspect="1" noChangeArrowheads="1"/>
          </p:cNvPicPr>
          <p:nvPr/>
        </p:nvPicPr>
        <p:blipFill>
          <a:blip r:embed="rId4"/>
          <a:srcRect/>
          <a:stretch>
            <a:fillRect/>
          </a:stretch>
        </p:blipFill>
        <p:spPr bwMode="auto">
          <a:xfrm>
            <a:off x="866775" y="2708275"/>
            <a:ext cx="801688" cy="803275"/>
          </a:xfrm>
          <a:prstGeom prst="rect">
            <a:avLst/>
          </a:prstGeom>
          <a:noFill/>
          <a:ln w="9525">
            <a:noFill/>
            <a:miter lim="800000"/>
            <a:headEnd/>
            <a:tailEnd/>
          </a:ln>
        </p:spPr>
      </p:pic>
      <p:pic>
        <p:nvPicPr>
          <p:cNvPr id="67589" name="Picture 4" descr="cineprese,fare film,filmati,girare film,industria,intrattenimento,macchine da presa">
            <a:hlinkClick r:id="rId6" action="ppaction://hlinkfile"/>
          </p:cNvPr>
          <p:cNvPicPr>
            <a:picLocks noChangeAspect="1" noChangeArrowheads="1"/>
          </p:cNvPicPr>
          <p:nvPr/>
        </p:nvPicPr>
        <p:blipFill>
          <a:blip r:embed="rId4"/>
          <a:srcRect/>
          <a:stretch>
            <a:fillRect/>
          </a:stretch>
        </p:blipFill>
        <p:spPr bwMode="auto">
          <a:xfrm rot="-187663">
            <a:off x="881063" y="1230313"/>
            <a:ext cx="801687" cy="801687"/>
          </a:xfrm>
          <a:prstGeom prst="rect">
            <a:avLst/>
          </a:prstGeom>
          <a:noFill/>
          <a:ln w="9525">
            <a:noFill/>
            <a:miter lim="800000"/>
            <a:headEnd/>
            <a:tailEnd/>
          </a:ln>
        </p:spPr>
      </p:pic>
      <p:sp>
        <p:nvSpPr>
          <p:cNvPr id="67590" name="CasellaDiTesto 3"/>
          <p:cNvSpPr txBox="1">
            <a:spLocks noChangeArrowheads="1"/>
          </p:cNvSpPr>
          <p:nvPr/>
        </p:nvSpPr>
        <p:spPr bwMode="auto">
          <a:xfrm>
            <a:off x="5557838" y="1587500"/>
            <a:ext cx="3632200" cy="4216400"/>
          </a:xfrm>
          <a:prstGeom prst="rect">
            <a:avLst/>
          </a:prstGeom>
          <a:noFill/>
          <a:ln w="9525">
            <a:noFill/>
            <a:miter lim="800000"/>
            <a:headEnd/>
            <a:tailEnd/>
          </a:ln>
        </p:spPr>
        <p:txBody>
          <a:bodyPr wrap="none">
            <a:spAutoFit/>
          </a:bodyPr>
          <a:lstStyle/>
          <a:p>
            <a:pPr algn="ctr"/>
            <a:r>
              <a:rPr lang="it-IT" sz="3200">
                <a:latin typeface="Algerian" pitchFamily="82" charset="0"/>
              </a:rPr>
              <a:t>DISEGNI</a:t>
            </a:r>
          </a:p>
          <a:p>
            <a:pPr algn="ctr"/>
            <a:r>
              <a:rPr lang="it-IT" sz="3200">
                <a:latin typeface="Algerian" pitchFamily="82" charset="0"/>
              </a:rPr>
              <a:t>E</a:t>
            </a:r>
          </a:p>
          <a:p>
            <a:pPr algn="ctr"/>
            <a:r>
              <a:rPr lang="it-IT" sz="4800">
                <a:latin typeface="Algerian" pitchFamily="82" charset="0"/>
                <a:hlinkClick r:id="rId7" action="ppaction://hlinksldjump"/>
              </a:rPr>
              <a:t>FOTO</a:t>
            </a:r>
            <a:endParaRPr lang="it-IT" sz="4800">
              <a:latin typeface="Algerian" pitchFamily="82" charset="0"/>
            </a:endParaRPr>
          </a:p>
          <a:p>
            <a:pPr algn="ctr"/>
            <a:r>
              <a:rPr lang="it-IT" sz="3200">
                <a:solidFill>
                  <a:srgbClr val="FF0000"/>
                </a:solidFill>
                <a:latin typeface="Algerian" pitchFamily="82" charset="0"/>
              </a:rPr>
              <a:t>COME</a:t>
            </a:r>
          </a:p>
          <a:p>
            <a:pPr algn="ctr"/>
            <a:r>
              <a:rPr lang="it-IT" sz="3200">
                <a:solidFill>
                  <a:srgbClr val="FF0000"/>
                </a:solidFill>
                <a:latin typeface="Algerian" pitchFamily="82" charset="0"/>
              </a:rPr>
              <a:t> CERTIFICAZIONE</a:t>
            </a:r>
          </a:p>
          <a:p>
            <a:pPr algn="ctr"/>
            <a:r>
              <a:rPr lang="it-IT" sz="3200">
                <a:solidFill>
                  <a:srgbClr val="FF0000"/>
                </a:solidFill>
                <a:latin typeface="Algerian" pitchFamily="82" charset="0"/>
              </a:rPr>
              <a:t>DELLA </a:t>
            </a:r>
          </a:p>
          <a:p>
            <a:pPr algn="ctr"/>
            <a:r>
              <a:rPr lang="it-IT" sz="3200">
                <a:solidFill>
                  <a:srgbClr val="FF0000"/>
                </a:solidFill>
                <a:latin typeface="Algerian" pitchFamily="82" charset="0"/>
              </a:rPr>
              <a:t>DIFFERENZA</a:t>
            </a:r>
          </a:p>
          <a:p>
            <a:pPr algn="ctr"/>
            <a:r>
              <a:rPr lang="it-IT" sz="2800">
                <a:solidFill>
                  <a:srgbClr val="00B050"/>
                </a:solidFill>
                <a:latin typeface="Algerian" pitchFamily="82" charset="0"/>
              </a:rPr>
              <a:t>(LA MESSA IN POSA)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AutoShape 2" descr="data:image/jpeg;base64,/9j/4AAQSkZJRgABAQAAAQABAAD/2wCEAAkGBhQSERQUEhQVFRUVGBcXFBQYFRcYFRUVFBoVFRYYFBUYGyYeFxokHBYYHy8gIycpLCwsFx4xNTAqNSYrLCkBCQoKDgwOFA8PFSkYFBgsKSkpKSk1LikpKSkpKTUpKSkpKSk1KSkpKSkpKSkpKSkpKSkpKSkpKSkpKSkpKSkpKf/AABEIAMIBAwMBIgACEQEDEQH/xAAbAAABBQEBAAAAAAAAAAAAAAAAAQIDBAUGB//EADwQAAEDAQQHBgUEAgICAwEAAAEAAhEhAxIxQQQFUWFxgfAiMpGhscEGExTR4UJSYvEjgnKSFTOissIH/8QAGAEBAQEBAQAAAAAAAAAAAAAAAAECAwT/xAAbEQEAAgMBAQAAAAAAAAAAAAAAATECERITYf/aAAwDAQACEQMRAD8A9xRKFW0/u81JnRCxKJWDavrCbeXP0+N8OglF5YAcgOT0+Lw37yJWAHJC9PT4cOglErnr+5NNonp8OHRyi8ub+YU5r09Phw6KUXlz99IHp6fDh0MovLn7yPmcU9Phw6C8iVz3zuKQ23FPT4cOivIlc987ik+ZxT0+HDopRK54WvFO+ZxT0+HDflErAFomm03FPT4cOhlF5c8604pPm8U9Phw6KUXlzptOKPmJ6fDh0V5Ernha8U8PT0+Jw3pSrK0I9sc1qreM7hmY0EIQtIFV1h3eYVpVdYd3ms5UsWyLYqOVLa4qAled2OQHJHFJ+ffrmgdKY4fjyTymF0+n3QBfh1wTA9K5MJ663IJQ5KCoWv6+yc60666ogff+88JTxaKs90Y9deyVlp15ILBckL1FJz66qkJ664oJfmJHFRXj11ySG0QTAov/AIUV5BtUEt9F7r2UYJz6lF8z1h7/AJQTX0vzFGH9fbzSfMQPJRKb8xF7r7oHud16+SSU0GiAfugcxPYYKjBz63qVrlRd0J3bHP0WssnQD/kHNay7YU5ZWEIQtshVdYd3mFaVbT+7zWcqWLY1sahRTU+XXH0U1sVAMet/58F53Yt7rrcgddeASOPW3L0QDB6xz5IFd1ySb+t8eaC7ry9U09dbUA4164qJ09Zb/H0Tr9d2fr1wUb3zTfB9Ot/BUI04ZRh1tTn+yiFp5Yc/eh8UoO3rrrBA+7Pp15eJTsOutkJG4ddbPBMD703QSfTDE5Zb6IJb3XBNe8TjWcI54DH8wlGiuIxuk4EV9RHkm2bSyKk5OMCd0uzCgVwdk08yB7pr3ETLXDfEjxbKt2bqYzviFJKDPbaThXr1TwOuuqpbcsc6IDnbomBtMinioRYk4EkYQKtH+zsdlPBBJfPXL8J96VUc4gmagVkVNMZAx5J8zgfzuVRNPXh+B4pZ662+6Y13XCUdc+vbYgcHke/Dr2Uhcor1eqdeyWfDrrmipQ5OBUU9cc+tqW911xUEjD11kpmKuxTsdVVF7QT2xz9FrLJ0A9sc1rLthTnlYQhC2yFV0/u8wrSq6w7vNZypYtkW6rT16KzbqpM9bcPJed2Le2c/X7eKQurXmOOXWwJadZzVR1mm+ONB7qokZ/Z2lIXdddQkaYEddYKK0fHlO4bPdFBfj1wjdJ8uKicdnL0HhROO/DZsn+6BITHU9beKiI4p1Iz63JfnhoqQPsNg6w3JlpabKmDA64+aWzF0kmsXjxuD3IngIVFh9l2W3hVxiP2iCcNsDx4K1o7xdEAAAkAbmkj1CyLfW/8AivO7zDJAGI7pgcD6puj61htMJdXL91DsrCDdLqKD5kSqTtPvDrZX1UX1uc8fAH3Qatk7PbX7qO10gED+UxwGJp1ULPfrJsQTEyB0MhXwWfpWnXnhrCSIukzsma80NtMaI1r8bznYknCzGApQSfQrSaRQeSwrN9xxLoGEbIik+fgp7PTZMnDI+vW5BsOtAMaKlatD6saJ/cKH7RIz2YKGz0u+ZNBgBmZw63FXrKwGZJ3TA8or1RFVPkvES3wx4xPU5oDxlUfb+vJXTZAjPxPoTCpac+HN2kGT+448Jp5ogs7Spnx29V8VI125Qjbs9v6CewyTkBSR7Ts63hKeuvFKCq9q/wCW0l2Aiox5t/OadY2wLQQZGXPLj1mgs2YM9ddBT2XXXJQWamYYPBBoaB3xz9FrLJ0DvjmtZdsKc8rCEIW2Qqmsh2OY91bVXWPd5/dZypYtj2yrzM9dUCs2qrbet3oPNed2MvcqmU0P69uQIn8JzyN3Wfn6Jpr1llPGfLcqhJ64+8psA16M08vdOcN/42nyTLQ7o9hnCCMu24D1HRhRvcSeyKnAdeqc87efEdRzSXi1rC2ASJfIrdgwJyr6FA90WbNrpbJ/2FBuxos/RdPszeBeCWSLTcHMc70AruKp6ZrmDedMAz4QcMdnkvPtb60ItLa6SA+WUNHgEls9eqsQm3Z6NrBpD7xMGAATOAoTxvdSFm6bpr2iAf1DjAxkbRtzu7FS1SIYHOMBrQJdQVkk3f1E3YAH7VG9xtHvc9r7KzswHX3QZuikD9xAHgNsKo1bDXBIJf8ApmThiIE7MFU0v4wbJDTuH8ojtAzhWaVXL6y035hMG40/obExtJJq40qNgGAUehauFo7/ANmJwuvPkBU5R6q6HSWWuXlsTJEtZBi6BWXHYIG/s8Qn2uvDZD5bDFp+p9Ys5AoBPe44UxoBo6o+GSAOyWDO9dLnRUBrYhg4yfCm0/4fsi0tc0bnAC8IiCDjIjrODk9F+ImWbSLj3vFXl7jDjtdSTlQGcpW1omnWha0vNSJgBoY1orGUQMSeSqax+H7VjC9gs7RzASCQS9wExFKkTNTjiVzn/k3WrXNe6DkyMRXJsyBQmiDubXXIYGXCCXmAMwygc+AaCBA2yeC6TVOl3254f350XmWorV7jd+U65QNdcf2oiCZxk4ZQI2r0vU9kGggA+EKSsNNzoCw9Z6a8wGNaACGOeZJBxMAEYEeK0NPt7ogYu8gMTHMDiVUtLL/C7M97zBPuoqI6RGJxpz3b8+StaHSm4Ryp49cOJ1nrwtt2txA7MbzWdmz8LrdVaa20Y14IqJ3CMQqkNR+hMcIc0HfFfHFRWOrGs7pIGzHxlN0XTb5kd3f1wVxtoDh9lGkHy4OJ8vtuUtlaVw5pzmZ0nBNYyoPiiNTQO+OfotZZWgjtjmtVdsKc8rCEIW2Qquse7zHurSq6w7vNZypYtj26rkfZT6QoDgvO7Ibbr2HiUjc5OOfiZ4QUWjI9uusVGGefQ8h5BVDi6cuHW4pjjhtz4/36oaZww6p1v2hMc6DG31y63oKmnWt1sbSADuJj0nzUukPBYbxgbd1cfNSNs5M5Cg9z7eO1c98T2ZJbJIBklv8AEf0PNBhfEOson5bS4gEitBOBOZOKydB0iyItLXS7J1m5sXRUXyBUXHDGgOxaFhZktBdi4tccYrE14UUXxbo7Q9zG2QBAB+ZdgP555iuxaZc9rjXLrQtuBzGfoEwfE4u2/wBKOxsnOAkucZEEuLqZENkgnYOjYNnaOhgaeTS4mOWNBlmum+E9VHR7YW+kMfEEtEDvk95wdBBrSf3ZK7FjVP8A/Pmtsw/SrU2QdgwRIkT23Ga0mK8V0mrfhnRbM3m2hcciXNMRmKY71X1prZlvaWTGBxaHBzpaRU9mBP6hMbQr41e0jEjeCOeI4eO9ZVossLP917i4e0bM9iy9Ya2bZns2YP8AEtmf9hPmonavfk4HjIdjtEys7TNSWrsIwztCI8GT5oLthruzcP8AJZXCcmmPGIWVpetLKytGgsa2bNrw8SC5r3iQS3Ew4EHHFUbfVDrJ8OeG3pJMvMNGbyTgNg4bZxtbWxtXOeWuawEBgLSCGWbQyzkYgxJO/hKuh2er9cMs7Zjy4tsbZrsf3sbZva5+8tc4SPPFdVa6c1oBkViK94uMNAO8ryCxsS5jbS3DwCTcsxRzgJa1rAe6za6mQGS3bDWloS21tC1pbIsrOnZeQQHuaYIiZrGMAASpo26nWuvbIX2kybwaODTX0d4rU0O27Lcyak+C8m05ga0ObaFxHelzQZMQQ3Ekz5UXZfDetTaNaBExicBSTMeHHgmjbE+N9X/K0oENhju03ZlIj/UjwV7U+llujWrqkNLAP9nMmP8AUldZrHVLdJsrtqQSBR0RdJ9lx+g6K5x+ks4h7/8AI6MG2bmmQN4aRXNwQdnqnttBbundnU7arWAUejWDWNDWiABAUqy0exqRtn111RA2qMGXGuz2CqNPQh2xzWqsnQO+Oa1l2wpzysIQhbZCq6x7vNWlV1h3eY91nKli2PbhU3urT+ox64q5bhYbtNe95FmwuYM8uQNPFcHVae+dh4fjLDkJ4MaOvLr8Jn1Dj/7LN4jO6ecFv4U1mGvBLHTtFDBO0RTFAxr+uuqDnFburhWgGycB1sHFXrKxBrJ8Y9IULdGPzBJkCuFa0E+Z5IJrGwDWgZRH3XIfEuk3/mEZdhm8mQY6yXTa304MYaxTHZvXG20kBxECTAjBsCp3mnQrYJUdXWZtLZrf0tIcTuEQDxMeJXWMYC2tdo4Gvqccz4R6i1cDZ3iJLyTIJBuig8an/ZaL9EEG7M8SeOOabRXbZwZ6znjKZpWj32Ft4iZANCRPZrNDQhPsA1wkF1DWtZFKtwy2eEJ79GvCAXDgedJFPBBU0DQGWQkm8+suxpNDGyIrmrl/YDlPWPksw6ks20N8zg4vcZ4gm7P24qmHWli68AXAGokmW/xJOPOuFEG9a2zcbwHON1KqJ+sG/u3YGNuMRRRX78WjYIiQ4AzB/wDtwMHCIMhURr6yLzZl4DhQyeyYrIeaRgZoUFnSdDs3m+4CQCAbxFJrgRIWEz4csm2l9jWg5GpNamKwabQfVW//AClm0w17ThR1DB/UCYmdvR5XWutBbWwcxwJYCLrb3ZgyDeoJEkSNoVHR6ZcsxedLnGIM9o/x34mcquXJ60+I5PZN0AREy4kzOBw9ysp+muLi61cYeSJIvEgA1k4jLnKstt7JzYugyMagt3RgYzIjLldIybB5tX1Jia+viV6T8O6TcbAiREgAChmsCnXj5+9lwgWcwMaU7VYoeNF3fwf8O2lofmOJYzCS0S4fwB3jH+kkh1jNZQC0ipwwmD/EyY5Qm6h1e2xtLZ8OlxDWkgyQAC+AABF40jIBbGiaNZsENaBvxPM8/NPttDa8QQPD2WGkFvp7pADbowqaqzotpQzj1iqbdGDrQHNoo+S4EYVBoCPfFT2wgG8CNpGEbR9vVFFvrGDdFcfLrzVfR9Om0Axg18YPn6LndfaWLG0uGbpaC14cAayY2GSD4DBSah1l8x18ST2cv3XRIkYiTTiqy9C0A/5BzWusnQB2xz9FrLrhTGVhCELbIVPWbZZFROYxzwVxVdY93mFnKli2NpDJEbQRvw2qKzhrQBAAoBgAp7Q1TZXndlO3tIIIMbxgdlMD6qjpto6WvBq2cMxvz3ETmDtWs+xBxA62rJ0yye0gtyqHeVY3HH+1UTaJpE1Dpaa1xAO3n7Kw22ADnOpmZyGQ62lUtG0IzfAug1DZod+4TX7KnrfTC8Cys5Bkl7iCAIwA218IQVdMtr95xwMtY3aYgng0T/tGxZlsxzrRgAIa1rpJqC6oFMcBuxWRp3xeJADa3QG5AUEDCccdpJWY74qtbxhzANwmm6Tv6la0jtX69FjZ2TRLiWgBramQIPmFpWOlkgE9mcqUnfnthecaPpxdDr3aOYgkE1nh+KZHRZrBxIJJmDJdgBvmI504DCaHblpa6+Abp72fOnVdiU6V2ZBBG408ffmuZ0TWBihbU1IJaDzBAmmezx0rHTBvnAyDeJG2a74k4zig2GW96Z88DG0ZH7qF1iDINWnLNp44031UdnaVukOE7jjunj1grDJOA/rKRjzCCvov+Ilv6XGhjuuzkbDTdJVXTNXNeCCOyawBUE5sjhUZ+K0/lz7gqNzTmfTlB65IrhNa/DlmAS60eDjSHB0UoNuGc8VzWsrBjSLjnkibwIglxphQg5mV6lp1kS0ktbOe+NsYHK8DsyWNaavY4glodJkB7Gk0yBif7JkmpsSzpwVlq+3eWlrJbHY2ZmhPMyoNM1e5hdfIDhkJIDgQKnACv9rudNbdYAIpIwFIwAbTCMCMty5fS9HLZJJOLXNu0ioltdnmOCsSmnQfCFnYsaHloLnNvF7zW9nDcGgdburbritXZngKn2Xnx0KxtIfYicQWy68112jSDhNd0xkVcttLtLkAS6aiYJa6TegnCS8bqbQorsLD4qZeIJzxBxaCBXYIPkVdZ8UsoSS0YkkikY3oNMCV5TbaW6hqIiBkARWfThO9WdA09zHRMTO3dXjFeNCml29j0fXNlAAPhUV2KhrD4hZZh5Lg6husINTEQd3GF53o+mEwWPLXVFzOaYNiuEj2VjSjauaPmCBIgFwLnHK6yZcZ6zU0bSaY51saybtQ/HtYOrtg4CtFv/Bura3yLog761iNsNEcZG1Q6k1Mbh+aAHgy5jT2e0ARJEl04GDEzvXS6PY3C0YSzcILTuwEOmNgQdVoHfHP0WusjQP/AGDn6LXXXCmMrCEIW2Qquse7zCtKrrE9nmPdZyqVi2TaYqq6zdW6Y4q0/FMcF53ZnOZbgyLp5/hVNM1jaTBs3DGgbew3x2hu2kDatyUjmqjHdrh5bdbZuDjS85rgzi2ku3DhJEqm3Vjb8WtraudFe0GNrsLWilaV3LorRkiCJGxZ1nZu+XaTevN+YwE0kHunfQgTtBREGj/C+itECxYRQ1AdzrKS2+E9GcK2NnxDAD4iKKHR9MBa2KPhjnAUJa4VIGGOeE0K1rHSsnY4g5HYise2+FbMRda2BlBBjdWNmWSY3VDc2xEmcMwTuxqujhOAU2mmCPh5ju0GsONYbnM5ZyaTmo3/AAxBvMhhyqSKYAA5bl0YEYJVdmnNF9rZ0tGmP3NJjif7orGjB8AmXBtQ6O04RgQMDXyW5Cr/AEt0ks7O1v6TyyPDwKbNG2Vox+YJxj9Q5Yp50VuwJbgd3mwRz/6nH0TmiKSTjU48EVC/Q2mkBU36obl4RI59FaiSFBjHUoPebSmBHGlJFa0Cif8AD1gRDrMDi1pGdatMGp8V0DQobRr/ANMEbD7QqOTtfgiwvF9m5zHH+XZ21GBG6AqTvg19mHXXEtMmC0Ps5OyIeDU1ldi+/wDpsmn93bgR4VUR0gEODbOLVtbhN2f+Dm97lzhNppwI+EC442YIyl4IrODt/rkqbvgt4JqJk/qgV2BzZA54L0fR9LJum0ZdmgLiHA7g8QRwcFNpOjWZoRX0V2aeZnVNwtLYYQC0PIc8/wAi1pAA440Wnq+wFi4XwJdhpQq9t6rQZoGmREUgmc102l6vBFM6QcMKLNdofZN5rbl03we7FSZj9JgoiS3bash8CWxfLYuWjQTBuk3muF4mKjEStsWnzDZkRUkTlDmn1geKwdV6TaXLlrPbYS0E1a5hLXtJyqLw2SdgWlqd0WTGmt1wEf8AF1wDreg6/V47Y4H0WwsjV3fHA+i111wpjKwhCFtkKrrDu8x7q0qusO7zHus5UsWyrQVCbCc/FIvO7GEoSluaQ2aAlVWNvBwrUu8yVZ+SN/8ASUNGSDB+hlgyc0m4dgM+WAjcrLbOWg4Uk8z2vA+qt2eikY7VP8sREdFUR6OTgcs9oyU0VSWTYAGxPlQEICVAQNIRKcUkIGWjcNxWc21tPmPmLg7u0RPlA8SVqQoG6LBOJk9SgeMEApyaQgVF1KEIEVK0dDw7LPgrxnJVzoxOKDJ0Zl5hacKAjxH55qSTmcAJ5gt8ZaCrljq4tmuJ8MPsn2mhAmlKecz7qozNKoCcqeWPoU0aLfgQYDml29rXT9vArWdociOHOI+ydYWF0b8EHL630RwAtIJLHPeRFbloe22M4BJ5LW0SxDZgASWu3Teb7grQfocuB2GSNqksdDDYjKg9vJU009Xd8cD6LXWRq/vjn6LXXXCnPKwhCFtkKrrDu8wrSq6x7vMe6zlUrFst6aEmlE3TEzSImcRsUFo5zcKwJz2jxpWJXnl2WJSQq7LclhOcUuiduWZpgprGSBOOeW1SA4JUt1FxUNhIVJdQWoGIKfcVbSLAl4gkANO3GWnbjE+KCcBLCpWTrUXAWkigcaAxDd+Mk+CWydbG7eaAJIdhh2Yiu93/AFG1UWyEQodMY/s3cJBMRNC3eKRO1R2ZtZbIGJvUApTDtHegtQkLU22a+ezEQdnerE1oMPNVyy1g44GO6P3QZ20buqUFqEl1QObaF2xs49kwK/hRtba1n/8AOEsw/wDl5ILd1EKr8u1jETT9sZYUwxV66oGQiE8tRcQRwi6n3EXUDLiS6pLqLqBganwgBEILOgDtjn6LWWToPfHNay74U5ZWEIQtshVdY93mFaTLSyDhBUmNwsMVJaWYIg9bKha/0TNnmUn0LNnmVy85b6hkMsg0QOvFOLVrfQs2eZR9EzZ5lPOTqGUhav0TNnmUfRM2eZTiTqGUkWr9CzZ5lH0LNnmU4k6ZgSwtP6JmzzKPombPMpxJ1DNUbJl04AiOEAnznwWt9EzZ5lH0bdnmVeJTqHPWdvaxVlRxGJpFKwCJ4FSaRaPF260nM/bDf5Ld+jbs8yj6NmzzKcSvUMYvddabtSajZjulQi2tSKtAwpXOZ4wt/wCjbs8yj6JmzzKcSnTBsXvmCKVqcZkwI4QpWTLp204QPeVs/RM2eZR9EzZ5lTiV6hlQiFq/Qs2eZSfQs2eZTiTqGWEhWt9CzZ5lH0LNnmU4k6hlSkla30LNnmUn0LNnmU4k6ZSFrfQs2eZSfQs2eZTiTplQmlaztDYMR5lMGjWW7/t+U4k6hV0A/wCQc/RayrWdlZgyCJ/5flS/Pb+4eIXTGNQxM7SISShaQBKhCAQhCAQhCAQhCAQhCAQhCAQhCAQhCAQhCAQhCAQhCAQhCAQhCAQhCBCkhCEBCAhCAQhCD//Z"/>
          <p:cNvSpPr>
            <a:spLocks noChangeAspect="1" noChangeArrowheads="1"/>
          </p:cNvSpPr>
          <p:nvPr/>
        </p:nvSpPr>
        <p:spPr bwMode="auto">
          <a:xfrm>
            <a:off x="5329238" y="-155575"/>
            <a:ext cx="304800" cy="304800"/>
          </a:xfrm>
          <a:prstGeom prst="rect">
            <a:avLst/>
          </a:prstGeom>
          <a:noFill/>
          <a:ln w="9525">
            <a:noFill/>
            <a:miter lim="800000"/>
            <a:headEnd/>
            <a:tailEnd/>
          </a:ln>
        </p:spPr>
        <p:txBody>
          <a:bodyPr/>
          <a:lstStyle/>
          <a:p>
            <a:endParaRPr lang="it-IT">
              <a:latin typeface="Calibri" pitchFamily="34" charset="0"/>
            </a:endParaRPr>
          </a:p>
        </p:txBody>
      </p:sp>
      <p:sp>
        <p:nvSpPr>
          <p:cNvPr id="68611" name="AutoShape 4" descr="data:image/jpeg;base64,/9j/4AAQSkZJRgABAQAAAQABAAD/2wCEAAkGBhQSERQUEhQVFRUVGBcXFBQYFRcYFRUVFBoVFRYYFBUYGyYeFxokHBYYHy8gIycpLCwsFx4xNTAqNSYrLCkBCQoKDgwOFA8PFSkYFBgsKSkpKSk1LikpKSkpKTUpKSkpKSk1KSkpKSkpKSkpKSkpKSkpKSkpKSkpKSkpKSkpKf/AABEIAMIBAwMBIgACEQEDEQH/xAAbAAABBQEBAAAAAAAAAAAAAAAAAQIDBAUGB//EADwQAAEDAQQHBgUEAgICAwEAAAEAAhEhAxIxQQQFUWFxgfAiMpGhscEGExTR4UJSYvEjgnKSFTOissIH/8QAGAEBAQEBAQAAAAAAAAAAAAAAAAECAwT/xAAbEQEAAgMBAQAAAAAAAAAAAAAAATECERITYf/aAAwDAQACEQMRAD8A9xRKFW0/u81JnRCxKJWDavrCbeXP0+N8OglF5YAcgOT0+Lw37yJWAHJC9PT4cOglErnr+5NNonp8OHRyi8ub+YU5r09Phw6KUXlz99IHp6fDh0MovLn7yPmcU9Phw6C8iVz3zuKQ23FPT4cOivIlc987ik+ZxT0+HDopRK54WvFO+ZxT0+HDflErAFomm03FPT4cOhlF5c8604pPm8U9Phw6KUXlzptOKPmJ6fDh0V5Ernha8U8PT0+Jw3pSrK0I9sc1qreM7hmY0EIQtIFV1h3eYVpVdYd3ms5UsWyLYqOVLa4qAled2OQHJHFJ+ffrmgdKY4fjyTymF0+n3QBfh1wTA9K5MJ663IJQ5KCoWv6+yc60666ogff+88JTxaKs90Y9deyVlp15ILBckL1FJz66qkJ664oJfmJHFRXj11ySG0QTAov/AIUV5BtUEt9F7r2UYJz6lF8z1h7/AJQTX0vzFGH9fbzSfMQPJRKb8xF7r7oHud16+SSU0GiAfugcxPYYKjBz63qVrlRd0J3bHP0WssnQD/kHNay7YU5ZWEIQtshVdYd3mFaVbT+7zWcqWLY1sahRTU+XXH0U1sVAMet/58F53Yt7rrcgddeASOPW3L0QDB6xz5IFd1ySb+t8eaC7ry9U09dbUA4164qJ09Zb/H0Tr9d2fr1wUb3zTfB9Ot/BUI04ZRh1tTn+yiFp5Yc/eh8UoO3rrrBA+7Pp15eJTsOutkJG4ddbPBMD703QSfTDE5Zb6IJb3XBNe8TjWcI54DH8wlGiuIxuk4EV9RHkm2bSyKk5OMCd0uzCgVwdk08yB7pr3ETLXDfEjxbKt2bqYzviFJKDPbaThXr1TwOuuqpbcsc6IDnbomBtMinioRYk4EkYQKtH+zsdlPBBJfPXL8J96VUc4gmagVkVNMZAx5J8zgfzuVRNPXh+B4pZ662+6Y13XCUdc+vbYgcHke/Dr2Uhcor1eqdeyWfDrrmipQ5OBUU9cc+tqW911xUEjD11kpmKuxTsdVVF7QT2xz9FrLJ0A9sc1rLthTnlYQhC2yFV0/u8wrSq6w7vNZypYtkW6rT16KzbqpM9bcPJed2Le2c/X7eKQurXmOOXWwJadZzVR1mm+ONB7qokZ/Z2lIXdddQkaYEddYKK0fHlO4bPdFBfj1wjdJ8uKicdnL0HhROO/DZsn+6BITHU9beKiI4p1Iz63JfnhoqQPsNg6w3JlpabKmDA64+aWzF0kmsXjxuD3IngIVFh9l2W3hVxiP2iCcNsDx4K1o7xdEAAAkAbmkj1CyLfW/8AivO7zDJAGI7pgcD6puj61htMJdXL91DsrCDdLqKD5kSqTtPvDrZX1UX1uc8fAH3Qatk7PbX7qO10gED+UxwGJp1ULPfrJsQTEyB0MhXwWfpWnXnhrCSIukzsma80NtMaI1r8bznYknCzGApQSfQrSaRQeSwrN9xxLoGEbIik+fgp7PTZMnDI+vW5BsOtAMaKlatD6saJ/cKH7RIz2YKGz0u+ZNBgBmZw63FXrKwGZJ3TA8or1RFVPkvES3wx4xPU5oDxlUfb+vJXTZAjPxPoTCpac+HN2kGT+448Jp5ogs7Spnx29V8VI125Qjbs9v6CewyTkBSR7Ts63hKeuvFKCq9q/wCW0l2Aiox5t/OadY2wLQQZGXPLj1mgs2YM9ddBT2XXXJQWamYYPBBoaB3xz9FrLJ0DvjmtZdsKc8rCEIW2Qqmsh2OY91bVXWPd5/dZypYtj2yrzM9dUCs2qrbet3oPNed2MvcqmU0P69uQIn8JzyN3Wfn6Jpr1llPGfLcqhJ64+8psA16M08vdOcN/42nyTLQ7o9hnCCMu24D1HRhRvcSeyKnAdeqc87efEdRzSXi1rC2ASJfIrdgwJyr6FA90WbNrpbJ/2FBuxos/RdPszeBeCWSLTcHMc70AruKp6ZrmDedMAz4QcMdnkvPtb60ItLa6SA+WUNHgEls9eqsQm3Z6NrBpD7xMGAATOAoTxvdSFm6bpr2iAf1DjAxkbRtzu7FS1SIYHOMBrQJdQVkk3f1E3YAH7VG9xtHvc9r7KzswHX3QZuikD9xAHgNsKo1bDXBIJf8ApmThiIE7MFU0v4wbJDTuH8ojtAzhWaVXL6y035hMG40/obExtJJq40qNgGAUehauFo7/ANmJwuvPkBU5R6q6HSWWuXlsTJEtZBi6BWXHYIG/s8Qn2uvDZD5bDFp+p9Ys5AoBPe44UxoBo6o+GSAOyWDO9dLnRUBrYhg4yfCm0/4fsi0tc0bnAC8IiCDjIjrODk9F+ImWbSLj3vFXl7jDjtdSTlQGcpW1omnWha0vNSJgBoY1orGUQMSeSqax+H7VjC9gs7RzASCQS9wExFKkTNTjiVzn/k3WrXNe6DkyMRXJsyBQmiDubXXIYGXCCXmAMwygc+AaCBA2yeC6TVOl3254f350XmWorV7jd+U65QNdcf2oiCZxk4ZQI2r0vU9kGggA+EKSsNNzoCw9Z6a8wGNaACGOeZJBxMAEYEeK0NPt7ogYu8gMTHMDiVUtLL/C7M97zBPuoqI6RGJxpz3b8+StaHSm4Ryp49cOJ1nrwtt2txA7MbzWdmz8LrdVaa20Y14IqJ3CMQqkNR+hMcIc0HfFfHFRWOrGs7pIGzHxlN0XTb5kd3f1wVxtoDh9lGkHy4OJ8vtuUtlaVw5pzmZ0nBNYyoPiiNTQO+OfotZZWgjtjmtVdsKc8rCEIW2Qquse7zHurSq6w7vNZypYtj26rkfZT6QoDgvO7Ibbr2HiUjc5OOfiZ4QUWjI9uusVGGefQ8h5BVDi6cuHW4pjjhtz4/36oaZww6p1v2hMc6DG31y63oKmnWt1sbSADuJj0nzUukPBYbxgbd1cfNSNs5M5Cg9z7eO1c98T2ZJbJIBklv8AEf0PNBhfEOson5bS4gEitBOBOZOKydB0iyItLXS7J1m5sXRUXyBUXHDGgOxaFhZktBdi4tccYrE14UUXxbo7Q9zG2QBAB+ZdgP555iuxaZc9rjXLrQtuBzGfoEwfE4u2/wBKOxsnOAkucZEEuLqZENkgnYOjYNnaOhgaeTS4mOWNBlmum+E9VHR7YW+kMfEEtEDvk95wdBBrSf3ZK7FjVP8A/Pmtsw/SrU2QdgwRIkT23Ga0mK8V0mrfhnRbM3m2hcciXNMRmKY71X1prZlvaWTGBxaHBzpaRU9mBP6hMbQr41e0jEjeCOeI4eO9ZVossLP917i4e0bM9iy9Ya2bZns2YP8AEtmf9hPmonavfk4HjIdjtEys7TNSWrsIwztCI8GT5oLthruzcP8AJZXCcmmPGIWVpetLKytGgsa2bNrw8SC5r3iQS3Ew4EHHFUbfVDrJ8OeG3pJMvMNGbyTgNg4bZxtbWxtXOeWuawEBgLSCGWbQyzkYgxJO/hKuh2er9cMs7Zjy4tsbZrsf3sbZva5+8tc4SPPFdVa6c1oBkViK94uMNAO8ryCxsS5jbS3DwCTcsxRzgJa1rAe6za6mQGS3bDWloS21tC1pbIsrOnZeQQHuaYIiZrGMAASpo26nWuvbIX2kybwaODTX0d4rU0O27Lcyak+C8m05ga0ObaFxHelzQZMQQ3Ekz5UXZfDetTaNaBExicBSTMeHHgmjbE+N9X/K0oENhju03ZlIj/UjwV7U+llujWrqkNLAP9nMmP8AUldZrHVLdJsrtqQSBR0RdJ9lx+g6K5x+ks4h7/8AI6MG2bmmQN4aRXNwQdnqnttBbundnU7arWAUejWDWNDWiABAUqy0exqRtn111RA2qMGXGuz2CqNPQh2xzWqsnQO+Oa1l2wpzysIQhbZCq6x7vNWlV1h3eY91nKli2PbhU3urT+ox64q5bhYbtNe95FmwuYM8uQNPFcHVae+dh4fjLDkJ4MaOvLr8Jn1Dj/7LN4jO6ecFv4U1mGvBLHTtFDBO0RTFAxr+uuqDnFburhWgGycB1sHFXrKxBrJ8Y9IULdGPzBJkCuFa0E+Z5IJrGwDWgZRH3XIfEuk3/mEZdhm8mQY6yXTa304MYaxTHZvXG20kBxECTAjBsCp3mnQrYJUdXWZtLZrf0tIcTuEQDxMeJXWMYC2tdo4Gvqccz4R6i1cDZ3iJLyTIJBuig8an/ZaL9EEG7M8SeOOabRXbZwZ6znjKZpWj32Ft4iZANCRPZrNDQhPsA1wkF1DWtZFKtwy2eEJ79GvCAXDgedJFPBBU0DQGWQkm8+suxpNDGyIrmrl/YDlPWPksw6ks20N8zg4vcZ4gm7P24qmHWli68AXAGokmW/xJOPOuFEG9a2zcbwHON1KqJ+sG/u3YGNuMRRRX78WjYIiQ4AzB/wDtwMHCIMhURr6yLzZl4DhQyeyYrIeaRgZoUFnSdDs3m+4CQCAbxFJrgRIWEz4csm2l9jWg5GpNamKwabQfVW//AClm0w17ThR1DB/UCYmdvR5XWutBbWwcxwJYCLrb3ZgyDeoJEkSNoVHR6ZcsxedLnGIM9o/x34mcquXJ60+I5PZN0AREy4kzOBw9ysp+muLi61cYeSJIvEgA1k4jLnKstt7JzYugyMagt3RgYzIjLldIybB5tX1Jia+viV6T8O6TcbAiREgAChmsCnXj5+9lwgWcwMaU7VYoeNF3fwf8O2lofmOJYzCS0S4fwB3jH+kkh1jNZQC0ipwwmD/EyY5Qm6h1e2xtLZ8OlxDWkgyQAC+AABF40jIBbGiaNZsENaBvxPM8/NPttDa8QQPD2WGkFvp7pADbowqaqzotpQzj1iqbdGDrQHNoo+S4EYVBoCPfFT2wgG8CNpGEbR9vVFFvrGDdFcfLrzVfR9Om0Axg18YPn6LndfaWLG0uGbpaC14cAayY2GSD4DBSah1l8x18ST2cv3XRIkYiTTiqy9C0A/5BzWusnQB2xz9FrLrhTGVhCELbIVPWbZZFROYxzwVxVdY93mFnKli2NpDJEbQRvw2qKzhrQBAAoBgAp7Q1TZXndlO3tIIIMbxgdlMD6qjpto6WvBq2cMxvz3ETmDtWs+xBxA62rJ0yye0gtyqHeVY3HH+1UTaJpE1Dpaa1xAO3n7Kw22ADnOpmZyGQ62lUtG0IzfAug1DZod+4TX7KnrfTC8Cys5Bkl7iCAIwA218IQVdMtr95xwMtY3aYgng0T/tGxZlsxzrRgAIa1rpJqC6oFMcBuxWRp3xeJADa3QG5AUEDCccdpJWY74qtbxhzANwmm6Tv6la0jtX69FjZ2TRLiWgBramQIPmFpWOlkgE9mcqUnfnthecaPpxdDr3aOYgkE1nh+KZHRZrBxIJJmDJdgBvmI504DCaHblpa6+Abp72fOnVdiU6V2ZBBG408ffmuZ0TWBihbU1IJaDzBAmmezx0rHTBvnAyDeJG2a74k4zig2GW96Z88DG0ZH7qF1iDINWnLNp44031UdnaVukOE7jjunj1grDJOA/rKRjzCCvov+Ilv6XGhjuuzkbDTdJVXTNXNeCCOyawBUE5sjhUZ+K0/lz7gqNzTmfTlB65IrhNa/DlmAS60eDjSHB0UoNuGc8VzWsrBjSLjnkibwIglxphQg5mV6lp1kS0ktbOe+NsYHK8DsyWNaavY4glodJkB7Gk0yBif7JkmpsSzpwVlq+3eWlrJbHY2ZmhPMyoNM1e5hdfIDhkJIDgQKnACv9rudNbdYAIpIwFIwAbTCMCMty5fS9HLZJJOLXNu0ioltdnmOCsSmnQfCFnYsaHloLnNvF7zW9nDcGgdburbritXZngKn2Xnx0KxtIfYicQWy68112jSDhNd0xkVcttLtLkAS6aiYJa6TegnCS8bqbQorsLD4qZeIJzxBxaCBXYIPkVdZ8UsoSS0YkkikY3oNMCV5TbaW6hqIiBkARWfThO9WdA09zHRMTO3dXjFeNCml29j0fXNlAAPhUV2KhrD4hZZh5Lg6husINTEQd3GF53o+mEwWPLXVFzOaYNiuEj2VjSjauaPmCBIgFwLnHK6yZcZ6zU0bSaY51saybtQ/HtYOrtg4CtFv/Bura3yLog761iNsNEcZG1Q6k1Mbh+aAHgy5jT2e0ARJEl04GDEzvXS6PY3C0YSzcILTuwEOmNgQdVoHfHP0WusjQP/AGDn6LXXXCmMrCEIW2Qquse7zCtKrrE9nmPdZyqVi2TaYqq6zdW6Y4q0/FMcF53ZnOZbgyLp5/hVNM1jaTBs3DGgbew3x2hu2kDatyUjmqjHdrh5bdbZuDjS85rgzi2ku3DhJEqm3Vjb8WtraudFe0GNrsLWilaV3LorRkiCJGxZ1nZu+XaTevN+YwE0kHunfQgTtBREGj/C+itECxYRQ1AdzrKS2+E9GcK2NnxDAD4iKKHR9MBa2KPhjnAUJa4VIGGOeE0K1rHSsnY4g5HYise2+FbMRda2BlBBjdWNmWSY3VDc2xEmcMwTuxqujhOAU2mmCPh5ju0GsONYbnM5ZyaTmo3/AAxBvMhhyqSKYAA5bl0YEYJVdmnNF9rZ0tGmP3NJjif7orGjB8AmXBtQ6O04RgQMDXyW5Cr/AEt0ks7O1v6TyyPDwKbNG2Vox+YJxj9Q5Yp50VuwJbgd3mwRz/6nH0TmiKSTjU48EVC/Q2mkBU36obl4RI59FaiSFBjHUoPebSmBHGlJFa0Cif8AD1gRDrMDi1pGdatMGp8V0DQobRr/ANMEbD7QqOTtfgiwvF9m5zHH+XZ21GBG6AqTvg19mHXXEtMmC0Ps5OyIeDU1ldi+/wDpsmn93bgR4VUR0gEODbOLVtbhN2f+Dm97lzhNppwI+EC442YIyl4IrODt/rkqbvgt4JqJk/qgV2BzZA54L0fR9LJum0ZdmgLiHA7g8QRwcFNpOjWZoRX0V2aeZnVNwtLYYQC0PIc8/wAi1pAA440Wnq+wFi4XwJdhpQq9t6rQZoGmREUgmc102l6vBFM6QcMKLNdofZN5rbl03we7FSZj9JgoiS3bash8CWxfLYuWjQTBuk3muF4mKjEStsWnzDZkRUkTlDmn1geKwdV6TaXLlrPbYS0E1a5hLXtJyqLw2SdgWlqd0WTGmt1wEf8AF1wDreg6/V47Y4H0WwsjV3fHA+i111wpjKwhCFtkKrrDu8x7q0qusO7zHus5UsWyrQVCbCc/FIvO7GEoSluaQ2aAlVWNvBwrUu8yVZ+SN/8ASUNGSDB+hlgyc0m4dgM+WAjcrLbOWg4Uk8z2vA+qt2eikY7VP8sREdFUR6OTgcs9oyU0VSWTYAGxPlQEICVAQNIRKcUkIGWjcNxWc21tPmPmLg7u0RPlA8SVqQoG6LBOJk9SgeMEApyaQgVF1KEIEVK0dDw7LPgrxnJVzoxOKDJ0Zl5hacKAjxH55qSTmcAJ5gt8ZaCrljq4tmuJ8MPsn2mhAmlKecz7qozNKoCcqeWPoU0aLfgQYDml29rXT9vArWdociOHOI+ydYWF0b8EHL630RwAtIJLHPeRFbloe22M4BJ5LW0SxDZgASWu3Teb7grQfocuB2GSNqksdDDYjKg9vJU009Xd8cD6LXWRq/vjn6LXXXCnPKwhCFtkKrrDu8wrSq6x7vMe6zlUrFst6aEmlE3TEzSImcRsUFo5zcKwJz2jxpWJXnl2WJSQq7LclhOcUuiduWZpgprGSBOOeW1SA4JUt1FxUNhIVJdQWoGIKfcVbSLAl4gkANO3GWnbjE+KCcBLCpWTrUXAWkigcaAxDd+Mk+CWydbG7eaAJIdhh2Yiu93/AFG1UWyEQodMY/s3cJBMRNC3eKRO1R2ZtZbIGJvUApTDtHegtQkLU22a+ezEQdnerE1oMPNVyy1g44GO6P3QZ20buqUFqEl1QObaF2xs49kwK/hRtba1n/8AOEsw/wDl5ILd1EKr8u1jETT9sZYUwxV66oGQiE8tRcQRwi6n3EXUDLiS6pLqLqBganwgBEILOgDtjn6LWWToPfHNay74U5ZWEIQtshVdY93mFaTLSyDhBUmNwsMVJaWYIg9bKha/0TNnmUn0LNnmVy85b6hkMsg0QOvFOLVrfQs2eZR9EzZ5lPOTqGUhav0TNnmUfRM2eZTiTqGUkWr9CzZ5lH0LNnmU4k6ZgSwtP6JmzzKPombPMpxJ1DNUbJl04AiOEAnznwWt9EzZ5lH0bdnmVeJTqHPWdvaxVlRxGJpFKwCJ4FSaRaPF260nM/bDf5Ld+jbs8yj6NmzzKcSvUMYvddabtSajZjulQi2tSKtAwpXOZ4wt/wCjbs8yj6JmzzKcSnTBsXvmCKVqcZkwI4QpWTLp204QPeVs/RM2eZR9EzZ5lTiV6hlQiFq/Qs2eZSfQs2eZTiTqGWEhWt9CzZ5lH0LNnmU4k6hlSkla30LNnmUn0LNnmU4k6ZSFrfQs2eZSfQs2eZTiTplQmlaztDYMR5lMGjWW7/t+U4k6hV0A/wCQc/RayrWdlZgyCJ/5flS/Pb+4eIXTGNQxM7SISShaQBKhCAQhCAQhCAQhCAQhCAQhCAQhCAQhCAQhCAQhCAQhCAQhCAQhCAQhCBCkhCEBCAhCAQhCD//Z"/>
          <p:cNvSpPr>
            <a:spLocks noChangeAspect="1" noChangeArrowheads="1"/>
          </p:cNvSpPr>
          <p:nvPr/>
        </p:nvSpPr>
        <p:spPr bwMode="auto">
          <a:xfrm>
            <a:off x="5481638" y="-3175"/>
            <a:ext cx="304800" cy="304800"/>
          </a:xfrm>
          <a:prstGeom prst="rect">
            <a:avLst/>
          </a:prstGeom>
          <a:noFill/>
          <a:ln w="9525">
            <a:noFill/>
            <a:miter lim="800000"/>
            <a:headEnd/>
            <a:tailEnd/>
          </a:ln>
        </p:spPr>
        <p:txBody>
          <a:bodyPr/>
          <a:lstStyle/>
          <a:p>
            <a:endParaRPr lang="it-IT">
              <a:latin typeface="Calibri" pitchFamily="34" charset="0"/>
            </a:endParaRPr>
          </a:p>
        </p:txBody>
      </p:sp>
      <p:pic>
        <p:nvPicPr>
          <p:cNvPr id="2054" name="Picture 6" descr="Mental Patient at la Salpetriere Going Through the Phase of Large Movements Stampa giclée"/>
          <p:cNvPicPr>
            <a:picLocks noChangeAspect="1" noChangeArrowheads="1"/>
          </p:cNvPicPr>
          <p:nvPr/>
        </p:nvPicPr>
        <p:blipFill>
          <a:blip r:embed="rId2"/>
          <a:srcRect/>
          <a:stretch>
            <a:fillRect/>
          </a:stretch>
        </p:blipFill>
        <p:spPr bwMode="auto">
          <a:xfrm>
            <a:off x="5872163" y="515938"/>
            <a:ext cx="2787650" cy="2090737"/>
          </a:xfrm>
          <a:prstGeom prst="rect">
            <a:avLst/>
          </a:prstGeom>
          <a:noFill/>
          <a:ln w="9525">
            <a:noFill/>
            <a:miter lim="800000"/>
            <a:headEnd/>
            <a:tailEnd/>
          </a:ln>
        </p:spPr>
      </p:pic>
      <p:pic>
        <p:nvPicPr>
          <p:cNvPr id="2056" name="Picture 8" descr="http://imagecache6.allposters.com/LRG/17/1741/3OX3D00Z.jpg"/>
          <p:cNvPicPr>
            <a:picLocks noChangeAspect="1" noChangeArrowheads="1"/>
          </p:cNvPicPr>
          <p:nvPr/>
        </p:nvPicPr>
        <p:blipFill>
          <a:blip r:embed="rId3"/>
          <a:srcRect/>
          <a:stretch>
            <a:fillRect/>
          </a:stretch>
        </p:blipFill>
        <p:spPr bwMode="auto">
          <a:xfrm>
            <a:off x="5948363" y="2606675"/>
            <a:ext cx="2801937" cy="2101850"/>
          </a:xfrm>
          <a:prstGeom prst="rect">
            <a:avLst/>
          </a:prstGeom>
          <a:noFill/>
          <a:ln w="9525">
            <a:noFill/>
            <a:miter lim="800000"/>
            <a:headEnd/>
            <a:tailEnd/>
          </a:ln>
        </p:spPr>
      </p:pic>
      <p:pic>
        <p:nvPicPr>
          <p:cNvPr id="2058" name="Picture 10" descr="http://imagecache6.allposters.com/LRG/17/1741/5OX3D00Z.jpg"/>
          <p:cNvPicPr>
            <a:picLocks noChangeAspect="1" noChangeArrowheads="1"/>
          </p:cNvPicPr>
          <p:nvPr/>
        </p:nvPicPr>
        <p:blipFill>
          <a:blip r:embed="rId4"/>
          <a:srcRect/>
          <a:stretch>
            <a:fillRect/>
          </a:stretch>
        </p:blipFill>
        <p:spPr bwMode="auto">
          <a:xfrm>
            <a:off x="5813425" y="4656138"/>
            <a:ext cx="2936875" cy="2201862"/>
          </a:xfrm>
          <a:prstGeom prst="rect">
            <a:avLst/>
          </a:prstGeom>
          <a:noFill/>
          <a:ln w="9525">
            <a:noFill/>
            <a:miter lim="800000"/>
            <a:headEnd/>
            <a:tailEnd/>
          </a:ln>
        </p:spPr>
      </p:pic>
      <p:pic>
        <p:nvPicPr>
          <p:cNvPr id="2060" name="Picture 12" descr="C:\Users\Sandro\Documents\PSICOLOGIA\SIPAP\MUSEO DEL VETRO\FREUD\FILO'.jpg"/>
          <p:cNvPicPr>
            <a:picLocks noChangeAspect="1" noChangeArrowheads="1"/>
          </p:cNvPicPr>
          <p:nvPr/>
        </p:nvPicPr>
        <p:blipFill>
          <a:blip r:embed="rId5"/>
          <a:srcRect/>
          <a:stretch>
            <a:fillRect/>
          </a:stretch>
        </p:blipFill>
        <p:spPr bwMode="auto">
          <a:xfrm>
            <a:off x="250825" y="149225"/>
            <a:ext cx="4021138" cy="6618288"/>
          </a:xfrm>
          <a:prstGeom prst="rect">
            <a:avLst/>
          </a:prstGeom>
          <a:noFill/>
          <a:ln w="9525">
            <a:noFill/>
            <a:miter lim="800000"/>
            <a:headEnd/>
            <a:tailEnd/>
          </a:ln>
        </p:spPr>
      </p:pic>
      <p:sp>
        <p:nvSpPr>
          <p:cNvPr id="4" name="CasellaDiTesto 3"/>
          <p:cNvSpPr txBox="1">
            <a:spLocks noChangeArrowheads="1"/>
          </p:cNvSpPr>
          <p:nvPr/>
        </p:nvSpPr>
        <p:spPr bwMode="auto">
          <a:xfrm>
            <a:off x="5797550" y="149225"/>
            <a:ext cx="3382963" cy="400050"/>
          </a:xfrm>
          <a:prstGeom prst="rect">
            <a:avLst/>
          </a:prstGeom>
          <a:noFill/>
          <a:ln w="9525">
            <a:noFill/>
            <a:miter lim="800000"/>
            <a:headEnd/>
            <a:tailEnd/>
          </a:ln>
        </p:spPr>
        <p:txBody>
          <a:bodyPr wrap="none">
            <a:spAutoFit/>
          </a:bodyPr>
          <a:lstStyle/>
          <a:p>
            <a:r>
              <a:rPr lang="it-IT" sz="2000" b="1">
                <a:solidFill>
                  <a:srgbClr val="0000FF"/>
                </a:solidFill>
                <a:latin typeface="Calibri" pitchFamily="34" charset="0"/>
              </a:rPr>
              <a:t>IL GRANDE ATTACCO ISTERICO</a:t>
            </a:r>
          </a:p>
        </p:txBody>
      </p:sp>
      <p:sp>
        <p:nvSpPr>
          <p:cNvPr id="9" name="Freccia a destra 8"/>
          <p:cNvSpPr/>
          <p:nvPr/>
        </p:nvSpPr>
        <p:spPr>
          <a:xfrm>
            <a:off x="8566150" y="6500813"/>
            <a:ext cx="574675" cy="3841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wheel(1)">
                                      <p:cBhvr>
                                        <p:cTn id="7" dur="20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2250"/>
                                        <p:tgtEl>
                                          <p:spTgt spid="2054"/>
                                        </p:tgtEl>
                                      </p:cBhvr>
                                    </p:animEffect>
                                    <p:anim calcmode="lin" valueType="num">
                                      <p:cBhvr>
                                        <p:cTn id="20" dur="2250" fill="hold"/>
                                        <p:tgtEl>
                                          <p:spTgt spid="2054"/>
                                        </p:tgtEl>
                                        <p:attrNameLst>
                                          <p:attrName>ppt_x</p:attrName>
                                        </p:attrNameLst>
                                      </p:cBhvr>
                                      <p:tavLst>
                                        <p:tav tm="0">
                                          <p:val>
                                            <p:strVal val="#ppt_x"/>
                                          </p:val>
                                        </p:tav>
                                        <p:tav tm="100000">
                                          <p:val>
                                            <p:strVal val="#ppt_x"/>
                                          </p:val>
                                        </p:tav>
                                      </p:tavLst>
                                    </p:anim>
                                    <p:anim calcmode="lin" valueType="num">
                                      <p:cBhvr>
                                        <p:cTn id="21" dur="2250" fill="hold"/>
                                        <p:tgtEl>
                                          <p:spTgt spid="2054"/>
                                        </p:tgtEl>
                                        <p:attrNameLst>
                                          <p:attrName>ppt_y</p:attrName>
                                        </p:attrNameLst>
                                      </p:cBhvr>
                                      <p:tavLst>
                                        <p:tav tm="0">
                                          <p:val>
                                            <p:strVal val="#ppt_y+.1"/>
                                          </p:val>
                                        </p:tav>
                                        <p:tav tm="100000">
                                          <p:val>
                                            <p:strVal val="#ppt_y"/>
                                          </p:val>
                                        </p:tav>
                                      </p:tavLst>
                                    </p:anim>
                                  </p:childTnLst>
                                </p:cTn>
                              </p:par>
                            </p:childTnLst>
                          </p:cTn>
                        </p:par>
                        <p:par>
                          <p:cTn id="22" fill="hold">
                            <p:stCondLst>
                              <p:cond delay="3250"/>
                            </p:stCondLst>
                            <p:childTnLst>
                              <p:par>
                                <p:cTn id="23" presetID="42" presetClass="entr" presetSubtype="0" fill="hold" nodeType="afterEffect">
                                  <p:stCondLst>
                                    <p:cond delay="0"/>
                                  </p:stCondLst>
                                  <p:childTnLst>
                                    <p:set>
                                      <p:cBhvr>
                                        <p:cTn id="24" dur="1" fill="hold">
                                          <p:stCondLst>
                                            <p:cond delay="0"/>
                                          </p:stCondLst>
                                        </p:cTn>
                                        <p:tgtEl>
                                          <p:spTgt spid="2056"/>
                                        </p:tgtEl>
                                        <p:attrNameLst>
                                          <p:attrName>style.visibility</p:attrName>
                                        </p:attrNameLst>
                                      </p:cBhvr>
                                      <p:to>
                                        <p:strVal val="visible"/>
                                      </p:to>
                                    </p:set>
                                    <p:animEffect transition="in" filter="fade">
                                      <p:cBhvr>
                                        <p:cTn id="25" dur="2250"/>
                                        <p:tgtEl>
                                          <p:spTgt spid="2056"/>
                                        </p:tgtEl>
                                      </p:cBhvr>
                                    </p:animEffect>
                                    <p:anim calcmode="lin" valueType="num">
                                      <p:cBhvr>
                                        <p:cTn id="26" dur="2250" fill="hold"/>
                                        <p:tgtEl>
                                          <p:spTgt spid="2056"/>
                                        </p:tgtEl>
                                        <p:attrNameLst>
                                          <p:attrName>ppt_x</p:attrName>
                                        </p:attrNameLst>
                                      </p:cBhvr>
                                      <p:tavLst>
                                        <p:tav tm="0">
                                          <p:val>
                                            <p:strVal val="#ppt_x"/>
                                          </p:val>
                                        </p:tav>
                                        <p:tav tm="100000">
                                          <p:val>
                                            <p:strVal val="#ppt_x"/>
                                          </p:val>
                                        </p:tav>
                                      </p:tavLst>
                                    </p:anim>
                                    <p:anim calcmode="lin" valueType="num">
                                      <p:cBhvr>
                                        <p:cTn id="27" dur="2250" fill="hold"/>
                                        <p:tgtEl>
                                          <p:spTgt spid="2056"/>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nodeType="after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fade">
                                      <p:cBhvr>
                                        <p:cTn id="31" dur="2250"/>
                                        <p:tgtEl>
                                          <p:spTgt spid="2058"/>
                                        </p:tgtEl>
                                      </p:cBhvr>
                                    </p:animEffect>
                                    <p:anim calcmode="lin" valueType="num">
                                      <p:cBhvr>
                                        <p:cTn id="32" dur="2250" fill="hold"/>
                                        <p:tgtEl>
                                          <p:spTgt spid="2058"/>
                                        </p:tgtEl>
                                        <p:attrNameLst>
                                          <p:attrName>ppt_x</p:attrName>
                                        </p:attrNameLst>
                                      </p:cBhvr>
                                      <p:tavLst>
                                        <p:tav tm="0">
                                          <p:val>
                                            <p:strVal val="#ppt_x"/>
                                          </p:val>
                                        </p:tav>
                                        <p:tav tm="100000">
                                          <p:val>
                                            <p:strVal val="#ppt_x"/>
                                          </p:val>
                                        </p:tav>
                                      </p:tavLst>
                                    </p:anim>
                                    <p:anim calcmode="lin" valueType="num">
                                      <p:cBhvr>
                                        <p:cTn id="33" dur="225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http://amindbodyproblem.org/wp-content/uploads/2012/11/normale.png"/>
          <p:cNvPicPr>
            <a:picLocks noChangeAspect="1" noChangeArrowheads="1"/>
          </p:cNvPicPr>
          <p:nvPr/>
        </p:nvPicPr>
        <p:blipFill>
          <a:blip r:embed="rId2"/>
          <a:srcRect/>
          <a:stretch>
            <a:fillRect/>
          </a:stretch>
        </p:blipFill>
        <p:spPr bwMode="auto">
          <a:xfrm>
            <a:off x="3871913" y="200025"/>
            <a:ext cx="4248150" cy="6499225"/>
          </a:xfrm>
          <a:prstGeom prst="rect">
            <a:avLst/>
          </a:prstGeom>
          <a:noFill/>
          <a:ln w="9525">
            <a:noFill/>
            <a:miter lim="800000"/>
            <a:headEnd/>
            <a:tailEnd/>
          </a:ln>
        </p:spPr>
      </p:pic>
      <p:sp>
        <p:nvSpPr>
          <p:cNvPr id="4" name="CasellaDiTesto 3"/>
          <p:cNvSpPr txBox="1"/>
          <p:nvPr/>
        </p:nvSpPr>
        <p:spPr>
          <a:xfrm>
            <a:off x="114300" y="1412875"/>
            <a:ext cx="3022600" cy="2524125"/>
          </a:xfrm>
          <a:prstGeom prst="rect">
            <a:avLst/>
          </a:prstGeom>
          <a:noFill/>
        </p:spPr>
        <p:txBody>
          <a:bodyPr wrap="none">
            <a:spAutoFit/>
          </a:bodyPr>
          <a:lstStyle/>
          <a:p>
            <a:pPr algn="ctr" fontAlgn="auto">
              <a:spcBef>
                <a:spcPts val="0"/>
              </a:spcBef>
              <a:spcAft>
                <a:spcPts val="0"/>
              </a:spcAft>
              <a:defRPr/>
            </a:pPr>
            <a:r>
              <a:rPr lang="it-IT" sz="3600" b="1" dirty="0">
                <a:latin typeface="Algerian" pitchFamily="82" charset="0"/>
                <a:cs typeface="+mn-cs"/>
              </a:rPr>
              <a:t>LA</a:t>
            </a:r>
          </a:p>
          <a:p>
            <a:pPr algn="ctr" fontAlgn="auto">
              <a:spcBef>
                <a:spcPts val="0"/>
              </a:spcBef>
              <a:spcAft>
                <a:spcPts val="0"/>
              </a:spcAft>
              <a:defRPr/>
            </a:pPr>
            <a:r>
              <a:rPr lang="it-IT" sz="3600" b="1" dirty="0">
                <a:latin typeface="Algerian" pitchFamily="82" charset="0"/>
                <a:cs typeface="+mn-cs"/>
              </a:rPr>
              <a:t>BELLA</a:t>
            </a:r>
          </a:p>
          <a:p>
            <a:pPr algn="ctr" fontAlgn="auto">
              <a:spcBef>
                <a:spcPts val="0"/>
              </a:spcBef>
              <a:spcAft>
                <a:spcPts val="0"/>
              </a:spcAft>
              <a:defRPr/>
            </a:pPr>
            <a:r>
              <a:rPr lang="it-IT" sz="3600" b="1" dirty="0">
                <a:latin typeface="Algerian" pitchFamily="82" charset="0"/>
                <a:cs typeface="+mn-cs"/>
              </a:rPr>
              <a:t>E SENSUALE</a:t>
            </a:r>
          </a:p>
          <a:p>
            <a:pPr algn="ctr" fontAlgn="auto">
              <a:spcBef>
                <a:spcPts val="0"/>
              </a:spcBef>
              <a:spcAft>
                <a:spcPts val="0"/>
              </a:spcAft>
              <a:defRPr/>
            </a:pPr>
            <a:r>
              <a:rPr lang="it-IT" sz="3600" b="1" dirty="0">
                <a:latin typeface="Algerian" pitchFamily="82" charset="0"/>
                <a:cs typeface="+mn-cs"/>
              </a:rPr>
              <a:t>AUGUSTINE</a:t>
            </a:r>
          </a:p>
          <a:p>
            <a:pPr algn="ctr" fontAlgn="auto">
              <a:spcBef>
                <a:spcPts val="0"/>
              </a:spcBef>
              <a:spcAft>
                <a:spcPts val="0"/>
              </a:spcAft>
              <a:defRPr/>
            </a:pPr>
            <a:r>
              <a:rPr lang="it-IT" sz="1400" b="1" dirty="0">
                <a:latin typeface="+mj-lt"/>
                <a:cs typeface="+mn-cs"/>
              </a:rPr>
              <a:t>(ENTRA ALLA SALPETRIERE A 15 ANNI)</a:t>
            </a:r>
          </a:p>
        </p:txBody>
      </p:sp>
      <p:pic>
        <p:nvPicPr>
          <p:cNvPr id="3074" name="Picture 2" descr="C:\Users\Sandro\Documents\PSICOLOGIA\SIPAP\MUSEO DEL VETRO\FREUD\AUGUSTINE.jpg"/>
          <p:cNvPicPr>
            <a:picLocks noChangeAspect="1" noChangeArrowheads="1"/>
          </p:cNvPicPr>
          <p:nvPr/>
        </p:nvPicPr>
        <p:blipFill>
          <a:blip r:embed="rId3"/>
          <a:srcRect/>
          <a:stretch>
            <a:fillRect/>
          </a:stretch>
        </p:blipFill>
        <p:spPr bwMode="auto">
          <a:xfrm>
            <a:off x="3871913" y="-4763"/>
            <a:ext cx="4732337" cy="6729413"/>
          </a:xfrm>
          <a:prstGeom prst="rect">
            <a:avLst/>
          </a:prstGeom>
          <a:noFill/>
          <a:ln w="9525">
            <a:noFill/>
            <a:miter lim="800000"/>
            <a:headEnd/>
            <a:tailEnd/>
          </a:ln>
        </p:spPr>
      </p:pic>
      <p:pic>
        <p:nvPicPr>
          <p:cNvPr id="3075" name="Picture 3" descr="C:\Users\Sandro\Documents\PSICOLOGIA\SIPAP\MUSEO DEL VETRO\FREUD\AUGUSTINE_0001.jpg"/>
          <p:cNvPicPr>
            <a:picLocks noChangeAspect="1" noChangeArrowheads="1"/>
          </p:cNvPicPr>
          <p:nvPr/>
        </p:nvPicPr>
        <p:blipFill>
          <a:blip r:embed="rId4"/>
          <a:srcRect/>
          <a:stretch>
            <a:fillRect/>
          </a:stretch>
        </p:blipFill>
        <p:spPr bwMode="auto">
          <a:xfrm>
            <a:off x="3871913" y="-6350"/>
            <a:ext cx="4475162" cy="6726238"/>
          </a:xfrm>
          <a:prstGeom prst="rect">
            <a:avLst/>
          </a:prstGeom>
          <a:noFill/>
          <a:ln w="9525">
            <a:noFill/>
            <a:miter lim="800000"/>
            <a:headEnd/>
            <a:tailEnd/>
          </a:ln>
        </p:spPr>
      </p:pic>
      <p:pic>
        <p:nvPicPr>
          <p:cNvPr id="3076" name="Picture 4" descr="C:\Users\Sandro\Documents\PSICOLOGIA\SIPAP\MUSEO DEL VETRO\FREUD\AUGUSTINE_0002.jpg"/>
          <p:cNvPicPr>
            <a:picLocks noChangeAspect="1" noChangeArrowheads="1"/>
          </p:cNvPicPr>
          <p:nvPr/>
        </p:nvPicPr>
        <p:blipFill>
          <a:blip r:embed="rId5"/>
          <a:srcRect/>
          <a:stretch>
            <a:fillRect/>
          </a:stretch>
        </p:blipFill>
        <p:spPr bwMode="auto">
          <a:xfrm>
            <a:off x="3825875" y="196850"/>
            <a:ext cx="4340225" cy="6321425"/>
          </a:xfrm>
          <a:prstGeom prst="rect">
            <a:avLst/>
          </a:prstGeom>
          <a:noFill/>
          <a:ln w="9525">
            <a:noFill/>
            <a:miter lim="800000"/>
            <a:headEnd/>
            <a:tailEnd/>
          </a:ln>
        </p:spPr>
      </p:pic>
      <p:pic>
        <p:nvPicPr>
          <p:cNvPr id="1026" name="Picture 2" descr="C:\Users\Sandro\Documents\PSICOLOGIA\SIPAP\MUSEO DEL VETRO\FREUD\AUGUSTINE_0003.jpg"/>
          <p:cNvPicPr>
            <a:picLocks noChangeAspect="1" noChangeArrowheads="1"/>
          </p:cNvPicPr>
          <p:nvPr/>
        </p:nvPicPr>
        <p:blipFill>
          <a:blip r:embed="rId6"/>
          <a:srcRect/>
          <a:stretch>
            <a:fillRect/>
          </a:stretch>
        </p:blipFill>
        <p:spPr bwMode="auto">
          <a:xfrm>
            <a:off x="3897313" y="196850"/>
            <a:ext cx="4548187" cy="6180138"/>
          </a:xfrm>
          <a:prstGeom prst="rect">
            <a:avLst/>
          </a:prstGeom>
          <a:noFill/>
          <a:ln w="9525">
            <a:noFill/>
            <a:miter lim="800000"/>
            <a:headEnd/>
            <a:tailEnd/>
          </a:ln>
        </p:spPr>
      </p:pic>
      <p:pic>
        <p:nvPicPr>
          <p:cNvPr id="1028" name="Picture 4" descr="C:\Users\Sandro\Documents\PSICOLOGIA\SIPAP\MUSEO DEL VETRO\FREUD\AUGUSTINE_0004.jpg"/>
          <p:cNvPicPr>
            <a:picLocks noChangeAspect="1" noChangeArrowheads="1"/>
          </p:cNvPicPr>
          <p:nvPr/>
        </p:nvPicPr>
        <p:blipFill>
          <a:blip r:embed="rId7"/>
          <a:srcRect/>
          <a:stretch>
            <a:fillRect/>
          </a:stretch>
        </p:blipFill>
        <p:spPr bwMode="auto">
          <a:xfrm>
            <a:off x="3708400" y="0"/>
            <a:ext cx="4737100" cy="6489700"/>
          </a:xfrm>
          <a:prstGeom prst="rect">
            <a:avLst/>
          </a:prstGeom>
          <a:noFill/>
          <a:ln w="9525">
            <a:noFill/>
            <a:miter lim="800000"/>
            <a:headEnd/>
            <a:tailEnd/>
          </a:ln>
        </p:spPr>
      </p:pic>
      <p:pic>
        <p:nvPicPr>
          <p:cNvPr id="1029" name="Picture 5" descr="C:\Users\Sandro\Documents\PSICOLOGIA\SIPAP\MUSEO DEL VETRO\FREUD\AUGUSTINE_0005.jpg"/>
          <p:cNvPicPr>
            <a:picLocks noChangeAspect="1" noChangeArrowheads="1"/>
          </p:cNvPicPr>
          <p:nvPr/>
        </p:nvPicPr>
        <p:blipFill>
          <a:blip r:embed="rId8"/>
          <a:srcRect/>
          <a:stretch>
            <a:fillRect/>
          </a:stretch>
        </p:blipFill>
        <p:spPr bwMode="auto">
          <a:xfrm>
            <a:off x="3887788" y="28575"/>
            <a:ext cx="4443412" cy="6416675"/>
          </a:xfrm>
          <a:prstGeom prst="rect">
            <a:avLst/>
          </a:prstGeom>
          <a:noFill/>
          <a:ln w="9525">
            <a:noFill/>
            <a:miter lim="800000"/>
            <a:headEnd/>
            <a:tailEnd/>
          </a:ln>
        </p:spPr>
      </p:pic>
      <p:pic>
        <p:nvPicPr>
          <p:cNvPr id="1030" name="Picture 6" descr="C:\Users\Sandro\Documents\PSICOLOGIA\SIPAP\MUSEO DEL VETRO\FREUD\AUGUSTINE_0006.jpg"/>
          <p:cNvPicPr>
            <a:picLocks noChangeAspect="1" noChangeArrowheads="1"/>
          </p:cNvPicPr>
          <p:nvPr/>
        </p:nvPicPr>
        <p:blipFill>
          <a:blip r:embed="rId9"/>
          <a:srcRect/>
          <a:stretch>
            <a:fillRect/>
          </a:stretch>
        </p:blipFill>
        <p:spPr bwMode="auto">
          <a:xfrm>
            <a:off x="3708400" y="419100"/>
            <a:ext cx="4548188" cy="6145213"/>
          </a:xfrm>
          <a:prstGeom prst="rect">
            <a:avLst/>
          </a:prstGeom>
          <a:noFill/>
          <a:ln w="9525">
            <a:noFill/>
            <a:miter lim="800000"/>
            <a:headEnd/>
            <a:tailEnd/>
          </a:ln>
        </p:spPr>
      </p:pic>
      <p:pic>
        <p:nvPicPr>
          <p:cNvPr id="1031" name="Picture 7" descr="C:\Users\Sandro\Documents\PSICOLOGIA\SIPAP\MUSEO DEL VETRO\FREUD\AUGUSTINE_0007.jpg"/>
          <p:cNvPicPr>
            <a:picLocks noChangeAspect="1" noChangeArrowheads="1"/>
          </p:cNvPicPr>
          <p:nvPr/>
        </p:nvPicPr>
        <p:blipFill>
          <a:blip r:embed="rId10"/>
          <a:srcRect/>
          <a:stretch>
            <a:fillRect/>
          </a:stretch>
        </p:blipFill>
        <p:spPr bwMode="auto">
          <a:xfrm>
            <a:off x="3516313" y="382588"/>
            <a:ext cx="5121275" cy="5956300"/>
          </a:xfrm>
          <a:prstGeom prst="rect">
            <a:avLst/>
          </a:prstGeom>
          <a:noFill/>
          <a:ln w="9525">
            <a:noFill/>
            <a:miter lim="800000"/>
            <a:headEnd/>
            <a:tailEnd/>
          </a:ln>
        </p:spPr>
      </p:pic>
      <p:pic>
        <p:nvPicPr>
          <p:cNvPr id="1032" name="Picture 8" descr="C:\Users\Sandro\Documents\PSICOLOGIA\SIPAP\MUSEO DEL VETRO\FREUD\AUGUSTINE_0009.jpg"/>
          <p:cNvPicPr>
            <a:picLocks noChangeAspect="1" noChangeArrowheads="1"/>
          </p:cNvPicPr>
          <p:nvPr/>
        </p:nvPicPr>
        <p:blipFill>
          <a:blip r:embed="rId11"/>
          <a:srcRect/>
          <a:stretch>
            <a:fillRect/>
          </a:stretch>
        </p:blipFill>
        <p:spPr bwMode="auto">
          <a:xfrm>
            <a:off x="128588" y="260350"/>
            <a:ext cx="8751887" cy="5875338"/>
          </a:xfrm>
          <a:prstGeom prst="rect">
            <a:avLst/>
          </a:prstGeom>
          <a:noFill/>
          <a:ln w="9525">
            <a:noFill/>
            <a:miter lim="800000"/>
            <a:headEnd/>
            <a:tailEnd/>
          </a:ln>
        </p:spPr>
      </p:pic>
      <p:pic>
        <p:nvPicPr>
          <p:cNvPr id="1033" name="Picture 9" descr="C:\Users\Sandro\Documents\PSICOLOGIA\SIPAP\MUSEO DEL VETRO\FREUD\AUGUSTINE_0010.jpg"/>
          <p:cNvPicPr>
            <a:picLocks noChangeAspect="1" noChangeArrowheads="1"/>
          </p:cNvPicPr>
          <p:nvPr/>
        </p:nvPicPr>
        <p:blipFill>
          <a:blip r:embed="rId12"/>
          <a:srcRect/>
          <a:stretch>
            <a:fillRect/>
          </a:stretch>
        </p:blipFill>
        <p:spPr bwMode="auto">
          <a:xfrm>
            <a:off x="423863" y="0"/>
            <a:ext cx="8353425" cy="6500813"/>
          </a:xfrm>
          <a:prstGeom prst="rect">
            <a:avLst/>
          </a:prstGeom>
          <a:noFill/>
          <a:ln w="9525">
            <a:noFill/>
            <a:miter lim="800000"/>
            <a:headEnd/>
            <a:tailEnd/>
          </a:ln>
        </p:spPr>
      </p:pic>
      <p:sp>
        <p:nvSpPr>
          <p:cNvPr id="5" name="Freccia a destra 4"/>
          <p:cNvSpPr/>
          <p:nvPr/>
        </p:nvSpPr>
        <p:spPr>
          <a:xfrm>
            <a:off x="8115300" y="6376988"/>
            <a:ext cx="977900" cy="4857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outVertical)">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out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arn(outVertic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barn(outVertical)">
                                      <p:cBhvr>
                                        <p:cTn id="32" dur="500"/>
                                        <p:tgtEl>
                                          <p:spTgt spid="10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barn(outVertical)">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1031"/>
                                        </p:tgtEl>
                                        <p:attrNameLst>
                                          <p:attrName>style.visibility</p:attrName>
                                        </p:attrNameLst>
                                      </p:cBhvr>
                                      <p:to>
                                        <p:strVal val="visible"/>
                                      </p:to>
                                    </p:set>
                                    <p:animEffect transition="in" filter="barn(outVertical)">
                                      <p:cBhvr>
                                        <p:cTn id="42" dur="500"/>
                                        <p:tgtEl>
                                          <p:spTgt spid="1031"/>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plus(in)">
                                      <p:cBhvr>
                                        <p:cTn id="47" dur="2000"/>
                                        <p:tgtEl>
                                          <p:spTgt spid="103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8" fill="hold" nodeType="clickEffect">
                                  <p:stCondLst>
                                    <p:cond delay="0"/>
                                  </p:stCondLst>
                                  <p:childTnLst>
                                    <p:set>
                                      <p:cBhvr>
                                        <p:cTn id="51" dur="1" fill="hold">
                                          <p:stCondLst>
                                            <p:cond delay="0"/>
                                          </p:stCondLst>
                                        </p:cTn>
                                        <p:tgtEl>
                                          <p:spTgt spid="1033"/>
                                        </p:tgtEl>
                                        <p:attrNameLst>
                                          <p:attrName>style.visibility</p:attrName>
                                        </p:attrNameLst>
                                      </p:cBhvr>
                                      <p:to>
                                        <p:strVal val="visible"/>
                                      </p:to>
                                    </p:set>
                                    <p:animEffect transition="in" filter="wheel(8)">
                                      <p:cBhvr>
                                        <p:cTn id="52" dur="2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C:\Users\Sandro\Pictures\MP Navigator EX\AUGUSTINE.jpg"/>
          <p:cNvPicPr>
            <a:picLocks noChangeAspect="1" noChangeArrowheads="1"/>
          </p:cNvPicPr>
          <p:nvPr/>
        </p:nvPicPr>
        <p:blipFill>
          <a:blip r:embed="rId2"/>
          <a:srcRect/>
          <a:stretch>
            <a:fillRect/>
          </a:stretch>
        </p:blipFill>
        <p:spPr bwMode="auto">
          <a:xfrm>
            <a:off x="120650" y="98425"/>
            <a:ext cx="4452938" cy="3529013"/>
          </a:xfrm>
          <a:prstGeom prst="rect">
            <a:avLst/>
          </a:prstGeom>
          <a:noFill/>
          <a:ln w="9525">
            <a:noFill/>
            <a:miter lim="800000"/>
            <a:headEnd/>
            <a:tailEnd/>
          </a:ln>
        </p:spPr>
      </p:pic>
      <p:sp>
        <p:nvSpPr>
          <p:cNvPr id="2" name="CasellaDiTesto 1"/>
          <p:cNvSpPr txBox="1">
            <a:spLocks noChangeArrowheads="1"/>
          </p:cNvSpPr>
          <p:nvPr/>
        </p:nvSpPr>
        <p:spPr bwMode="auto">
          <a:xfrm>
            <a:off x="0" y="3421063"/>
            <a:ext cx="8856663" cy="3478212"/>
          </a:xfrm>
          <a:prstGeom prst="rect">
            <a:avLst/>
          </a:prstGeom>
          <a:noFill/>
          <a:ln w="9525">
            <a:noFill/>
            <a:miter lim="800000"/>
            <a:headEnd/>
            <a:tailEnd/>
          </a:ln>
        </p:spPr>
        <p:txBody>
          <a:bodyPr>
            <a:spAutoFit/>
          </a:bodyPr>
          <a:lstStyle/>
          <a:p>
            <a:pPr algn="just"/>
            <a:r>
              <a:rPr lang="it-IT" sz="2200">
                <a:solidFill>
                  <a:srgbClr val="0000FF"/>
                </a:solidFill>
                <a:latin typeface="Times New Roman" pitchFamily="18" charset="0"/>
                <a:cs typeface="Times New Roman" pitchFamily="18" charset="0"/>
              </a:rPr>
              <a:t>La quinta lastra </a:t>
            </a:r>
            <a:r>
              <a:rPr lang="it-IT" sz="2200">
                <a:latin typeface="Times New Roman" pitchFamily="18" charset="0"/>
                <a:cs typeface="Times New Roman" pitchFamily="18" charset="0"/>
              </a:rPr>
              <a:t>dell‘ opera di Baraduc intitolata </a:t>
            </a:r>
            <a:r>
              <a:rPr lang="it-IT" sz="2200" b="1">
                <a:solidFill>
                  <a:srgbClr val="FF0000"/>
                </a:solidFill>
                <a:latin typeface="Times New Roman" pitchFamily="18" charset="0"/>
                <a:cs typeface="Times New Roman" pitchFamily="18" charset="0"/>
              </a:rPr>
              <a:t>Lâme humaine, ses mouvement ses lumières et l'iconographie de I'invisible fluidique</a:t>
            </a:r>
            <a:r>
              <a:rPr lang="it-IT" sz="2200">
                <a:latin typeface="Times New Roman" pitchFamily="18" charset="0"/>
                <a:cs typeface="Times New Roman" pitchFamily="18" charset="0"/>
              </a:rPr>
              <a:t>, questa quinta prova porta infatti la firma di Nadar: si tratta del &lt;&lt;fantasma luminoso&gt;&gt;, o &lt;&lt;anima sensibile&gt;&gt;, o &lt;&lt;mezzo fantasma»&gt; di una donna, in stato di catalessi ipnotica, la quale aveva realizzato il tentativo di esteriorizzare &lt;&lt;il suo doppio&gt;&gt;, </a:t>
            </a:r>
            <a:r>
              <a:rPr lang="it-IT" sz="2200" b="1">
                <a:solidFill>
                  <a:srgbClr val="FF0000"/>
                </a:solidFill>
                <a:latin typeface="Times New Roman" pitchFamily="18" charset="0"/>
                <a:cs typeface="Times New Roman" pitchFamily="18" charset="0"/>
              </a:rPr>
              <a:t>la sua aura </a:t>
            </a:r>
            <a:r>
              <a:rPr lang="it-IT" sz="2200">
                <a:latin typeface="Times New Roman" pitchFamily="18" charset="0"/>
                <a:cs typeface="Times New Roman" pitchFamily="18" charset="0"/>
              </a:rPr>
              <a:t>o vapore luminoso interiore, e di farlo mettere in posa per la foto di fianco a lei, nell'oscurità. Le piccole imprecisioni, le macchie, i «pois luminosi&gt; presenti sulla prova furono interpretati dal nostro psichiatra come &lt;&lt;punti ipnogeni» sul viso della donna…»</a:t>
            </a:r>
          </a:p>
        </p:txBody>
      </p:sp>
      <p:sp>
        <p:nvSpPr>
          <p:cNvPr id="70659" name="CasellaDiTesto 2"/>
          <p:cNvSpPr txBox="1">
            <a:spLocks noChangeArrowheads="1"/>
          </p:cNvSpPr>
          <p:nvPr/>
        </p:nvSpPr>
        <p:spPr bwMode="auto">
          <a:xfrm>
            <a:off x="5292725" y="1589088"/>
            <a:ext cx="3078163" cy="1016000"/>
          </a:xfrm>
          <a:prstGeom prst="rect">
            <a:avLst/>
          </a:prstGeom>
          <a:noFill/>
          <a:ln w="9525">
            <a:noFill/>
            <a:miter lim="800000"/>
            <a:headEnd/>
            <a:tailEnd/>
          </a:ln>
        </p:spPr>
        <p:txBody>
          <a:bodyPr wrap="none">
            <a:spAutoFit/>
          </a:bodyPr>
          <a:lstStyle/>
          <a:p>
            <a:r>
              <a:rPr lang="it-IT" sz="2000" b="1">
                <a:solidFill>
                  <a:srgbClr val="0000FF"/>
                </a:solidFill>
                <a:latin typeface="Times New Roman" pitchFamily="18" charset="0"/>
                <a:cs typeface="Times New Roman" pitchFamily="18" charset="0"/>
              </a:rPr>
              <a:t>L’AURA</a:t>
            </a:r>
          </a:p>
          <a:p>
            <a:r>
              <a:rPr lang="it-IT" sz="2000" b="1">
                <a:solidFill>
                  <a:srgbClr val="0000FF"/>
                </a:solidFill>
                <a:latin typeface="Times New Roman" pitchFamily="18" charset="0"/>
                <a:cs typeface="Times New Roman" pitchFamily="18" charset="0"/>
              </a:rPr>
              <a:t>ANIMA SENSIBILE </a:t>
            </a:r>
          </a:p>
          <a:p>
            <a:r>
              <a:rPr lang="it-IT" sz="2000" b="1">
                <a:solidFill>
                  <a:srgbClr val="0000FF"/>
                </a:solidFill>
                <a:latin typeface="Times New Roman" pitchFamily="18" charset="0"/>
                <a:cs typeface="Times New Roman" pitchFamily="18" charset="0"/>
              </a:rPr>
              <a:t>FANTASMA LUMINOSO</a:t>
            </a:r>
          </a:p>
        </p:txBody>
      </p:sp>
      <p:pic>
        <p:nvPicPr>
          <p:cNvPr id="5" name="Picture 3">
            <a:hlinkClick r:id="rId3" action="ppaction://hlinksldjump"/>
          </p:cNvPr>
          <p:cNvPicPr>
            <a:picLocks noChangeAspect="1" noChangeArrowheads="1"/>
          </p:cNvPicPr>
          <p:nvPr/>
        </p:nvPicPr>
        <p:blipFill>
          <a:blip r:embed="rId4"/>
          <a:srcRect/>
          <a:stretch>
            <a:fillRect/>
          </a:stretch>
        </p:blipFill>
        <p:spPr bwMode="auto">
          <a:xfrm>
            <a:off x="8650288" y="6489700"/>
            <a:ext cx="301625" cy="29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a:hlinkClick r:id="rId2" action="ppaction://hlinksldjump"/>
          </p:cNvPr>
          <p:cNvPicPr>
            <a:picLocks noChangeAspect="1" noChangeArrowheads="1"/>
          </p:cNvPicPr>
          <p:nvPr/>
        </p:nvPicPr>
        <p:blipFill>
          <a:blip r:embed="rId3"/>
          <a:srcRect/>
          <a:stretch>
            <a:fillRect/>
          </a:stretch>
        </p:blipFill>
        <p:spPr bwMode="auto">
          <a:xfrm>
            <a:off x="8694738" y="6515100"/>
            <a:ext cx="198437" cy="198438"/>
          </a:xfrm>
          <a:prstGeom prst="rect">
            <a:avLst/>
          </a:prstGeom>
          <a:noFill/>
          <a:ln w="9525">
            <a:noFill/>
            <a:miter lim="800000"/>
            <a:headEnd/>
            <a:tailEnd/>
          </a:ln>
        </p:spPr>
      </p:pic>
      <p:sp>
        <p:nvSpPr>
          <p:cNvPr id="71682" name="CasellaDiTesto 2"/>
          <p:cNvSpPr txBox="1">
            <a:spLocks noChangeArrowheads="1"/>
          </p:cNvSpPr>
          <p:nvPr/>
        </p:nvSpPr>
        <p:spPr bwMode="auto">
          <a:xfrm>
            <a:off x="409575" y="671513"/>
            <a:ext cx="4802188" cy="461962"/>
          </a:xfrm>
          <a:prstGeom prst="rect">
            <a:avLst/>
          </a:prstGeom>
          <a:noFill/>
          <a:ln w="9525">
            <a:noFill/>
            <a:miter lim="800000"/>
            <a:headEnd/>
            <a:tailEnd/>
          </a:ln>
        </p:spPr>
        <p:txBody>
          <a:bodyPr wrap="none">
            <a:spAutoFit/>
          </a:bodyPr>
          <a:lstStyle/>
          <a:p>
            <a:pPr algn="ctr"/>
            <a:r>
              <a:rPr lang="it-IT" sz="2400">
                <a:solidFill>
                  <a:srgbClr val="0000FF"/>
                </a:solidFill>
                <a:latin typeface="Algerian" pitchFamily="82" charset="0"/>
                <a:hlinkClick r:id="rId4" action="ppaction://hlinksldjump"/>
              </a:rPr>
              <a:t>IL RITORNO A VIENNA Da PARIGI</a:t>
            </a:r>
            <a:endParaRPr lang="it-IT" sz="2400">
              <a:solidFill>
                <a:srgbClr val="0000FF"/>
              </a:solidFill>
              <a:latin typeface="Algerian" pitchFamily="82" charset="0"/>
            </a:endParaRPr>
          </a:p>
        </p:txBody>
      </p:sp>
      <p:sp>
        <p:nvSpPr>
          <p:cNvPr id="71683" name="CasellaDiTesto 3"/>
          <p:cNvSpPr txBox="1">
            <a:spLocks noChangeArrowheads="1"/>
          </p:cNvSpPr>
          <p:nvPr/>
        </p:nvSpPr>
        <p:spPr bwMode="auto">
          <a:xfrm>
            <a:off x="479425" y="2970213"/>
            <a:ext cx="2336800" cy="461962"/>
          </a:xfrm>
          <a:prstGeom prst="rect">
            <a:avLst/>
          </a:prstGeom>
          <a:noFill/>
          <a:ln w="9525">
            <a:noFill/>
            <a:miter lim="800000"/>
            <a:headEnd/>
            <a:tailEnd/>
          </a:ln>
        </p:spPr>
        <p:txBody>
          <a:bodyPr wrap="none">
            <a:spAutoFit/>
          </a:bodyPr>
          <a:lstStyle/>
          <a:p>
            <a:pPr algn="ctr"/>
            <a:r>
              <a:rPr lang="it-IT" sz="2400">
                <a:latin typeface="Algerian" pitchFamily="82" charset="0"/>
                <a:hlinkClick r:id="rId5" action="ppaction://hlinksldjump"/>
              </a:rPr>
              <a:t>IL MATRIMONIO</a:t>
            </a:r>
            <a:endParaRPr lang="it-IT" sz="2400">
              <a:latin typeface="Algerian" pitchFamily="82" charset="0"/>
            </a:endParaRPr>
          </a:p>
        </p:txBody>
      </p:sp>
      <p:sp>
        <p:nvSpPr>
          <p:cNvPr id="71684" name="CasellaDiTesto 4"/>
          <p:cNvSpPr txBox="1">
            <a:spLocks noChangeArrowheads="1"/>
          </p:cNvSpPr>
          <p:nvPr/>
        </p:nvSpPr>
        <p:spPr bwMode="auto">
          <a:xfrm>
            <a:off x="508000" y="5111750"/>
            <a:ext cx="5192713" cy="461963"/>
          </a:xfrm>
          <a:prstGeom prst="rect">
            <a:avLst/>
          </a:prstGeom>
          <a:noFill/>
          <a:ln w="9525">
            <a:noFill/>
            <a:miter lim="800000"/>
            <a:headEnd/>
            <a:tailEnd/>
          </a:ln>
        </p:spPr>
        <p:txBody>
          <a:bodyPr wrap="none">
            <a:spAutoFit/>
          </a:bodyPr>
          <a:lstStyle/>
          <a:p>
            <a:pPr algn="ctr"/>
            <a:r>
              <a:rPr lang="it-IT" sz="2400">
                <a:solidFill>
                  <a:srgbClr val="0000FF"/>
                </a:solidFill>
                <a:latin typeface="Algerian" pitchFamily="82" charset="0"/>
                <a:hlinkClick r:id="rId6" action="ppaction://hlinksldjump"/>
              </a:rPr>
              <a:t>APERTURA DELLO STUDIO PRIVATO</a:t>
            </a:r>
            <a:endParaRPr lang="it-IT" sz="2400">
              <a:solidFill>
                <a:srgbClr val="0000FF"/>
              </a:solidFill>
              <a:latin typeface="Algerian" pitchFamily="82" charset="0"/>
            </a:endParaRPr>
          </a:p>
        </p:txBody>
      </p:sp>
      <p:pic>
        <p:nvPicPr>
          <p:cNvPr id="71685" name="Picture 2"/>
          <p:cNvPicPr>
            <a:picLocks noChangeAspect="1" noChangeArrowheads="1"/>
          </p:cNvPicPr>
          <p:nvPr/>
        </p:nvPicPr>
        <p:blipFill>
          <a:blip r:embed="rId7"/>
          <a:srcRect/>
          <a:stretch>
            <a:fillRect/>
          </a:stretch>
        </p:blipFill>
        <p:spPr bwMode="auto">
          <a:xfrm>
            <a:off x="5670550" y="671513"/>
            <a:ext cx="1595438" cy="1019175"/>
          </a:xfrm>
          <a:prstGeom prst="rect">
            <a:avLst/>
          </a:prstGeom>
          <a:noFill/>
          <a:ln w="9525">
            <a:noFill/>
            <a:miter lim="800000"/>
            <a:headEnd/>
            <a:tailEnd/>
          </a:ln>
        </p:spPr>
      </p:pic>
      <p:pic>
        <p:nvPicPr>
          <p:cNvPr id="71686" name="Picture 3"/>
          <p:cNvPicPr>
            <a:picLocks noChangeAspect="1" noChangeArrowheads="1"/>
          </p:cNvPicPr>
          <p:nvPr/>
        </p:nvPicPr>
        <p:blipFill>
          <a:blip r:embed="rId8"/>
          <a:srcRect/>
          <a:stretch>
            <a:fillRect/>
          </a:stretch>
        </p:blipFill>
        <p:spPr bwMode="auto">
          <a:xfrm>
            <a:off x="3103563" y="2468563"/>
            <a:ext cx="1487487" cy="1465262"/>
          </a:xfrm>
          <a:prstGeom prst="rect">
            <a:avLst/>
          </a:prstGeom>
          <a:noFill/>
          <a:ln w="9525">
            <a:noFill/>
            <a:miter lim="800000"/>
            <a:headEnd/>
            <a:tailEnd/>
          </a:ln>
        </p:spPr>
      </p:pic>
      <p:grpSp>
        <p:nvGrpSpPr>
          <p:cNvPr id="71687" name="Gruppo 6"/>
          <p:cNvGrpSpPr>
            <a:grpSpLocks/>
          </p:cNvGrpSpPr>
          <p:nvPr/>
        </p:nvGrpSpPr>
        <p:grpSpPr bwMode="auto">
          <a:xfrm>
            <a:off x="6418263" y="4365625"/>
            <a:ext cx="2106612" cy="2860675"/>
            <a:chOff x="6588224" y="1734724"/>
            <a:chExt cx="2105818" cy="2702388"/>
          </a:xfrm>
        </p:grpSpPr>
        <p:pic>
          <p:nvPicPr>
            <p:cNvPr id="71688" name="Picture 3" descr="C:\Users\Sandro\Documents\PSICOLOGIA\SIPAP\MUSEO DEL VETRO\FREUD\AUGUSTINE_0015.jpg"/>
            <p:cNvPicPr>
              <a:picLocks noChangeAspect="1" noChangeArrowheads="1"/>
            </p:cNvPicPr>
            <p:nvPr/>
          </p:nvPicPr>
          <p:blipFill>
            <a:blip r:embed="rId9"/>
            <a:srcRect/>
            <a:stretch>
              <a:fillRect/>
            </a:stretch>
          </p:blipFill>
          <p:spPr bwMode="auto">
            <a:xfrm>
              <a:off x="6660232" y="1734724"/>
              <a:ext cx="1799615" cy="2511403"/>
            </a:xfrm>
            <a:prstGeom prst="rect">
              <a:avLst/>
            </a:prstGeom>
            <a:noFill/>
            <a:ln w="9525">
              <a:noFill/>
              <a:miter lim="800000"/>
              <a:headEnd/>
              <a:tailEnd/>
            </a:ln>
          </p:spPr>
        </p:pic>
        <p:sp>
          <p:nvSpPr>
            <p:cNvPr id="6" name="Rettangolo 5"/>
            <p:cNvSpPr/>
            <p:nvPr/>
          </p:nvSpPr>
          <p:spPr>
            <a:xfrm>
              <a:off x="6588224" y="3141405"/>
              <a:ext cx="2105818" cy="129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C:\Users\Sandro\Documents\PSICOLOGIA\SIPAP\MUSEO DEL VETRO\FREUD\AUGUSTINE_0012.jpg"/>
          <p:cNvPicPr>
            <a:picLocks noChangeAspect="1" noChangeArrowheads="1"/>
          </p:cNvPicPr>
          <p:nvPr/>
        </p:nvPicPr>
        <p:blipFill>
          <a:blip r:embed="rId2"/>
          <a:srcRect/>
          <a:stretch>
            <a:fillRect/>
          </a:stretch>
        </p:blipFill>
        <p:spPr bwMode="auto">
          <a:xfrm>
            <a:off x="323850" y="166688"/>
            <a:ext cx="3816350" cy="2435225"/>
          </a:xfrm>
          <a:prstGeom prst="rect">
            <a:avLst/>
          </a:prstGeom>
          <a:noFill/>
          <a:ln w="9525">
            <a:noFill/>
            <a:miter lim="800000"/>
            <a:headEnd/>
            <a:tailEnd/>
          </a:ln>
        </p:spPr>
      </p:pic>
      <p:sp>
        <p:nvSpPr>
          <p:cNvPr id="3" name="CasellaDiTesto 2"/>
          <p:cNvSpPr txBox="1">
            <a:spLocks noChangeArrowheads="1"/>
          </p:cNvSpPr>
          <p:nvPr/>
        </p:nvSpPr>
        <p:spPr bwMode="auto">
          <a:xfrm>
            <a:off x="323850" y="2832100"/>
            <a:ext cx="8718550" cy="4092575"/>
          </a:xfrm>
          <a:prstGeom prst="rect">
            <a:avLst/>
          </a:prstGeom>
          <a:noFill/>
          <a:ln w="9525">
            <a:noFill/>
            <a:miter lim="800000"/>
            <a:headEnd/>
            <a:tailEnd/>
          </a:ln>
        </p:spPr>
        <p:txBody>
          <a:bodyPr>
            <a:spAutoFit/>
          </a:bodyPr>
          <a:lstStyle/>
          <a:p>
            <a:pPr algn="just"/>
            <a:r>
              <a:rPr lang="it-IT" sz="2600" dirty="0">
                <a:latin typeface="Calibri" pitchFamily="34" charset="0"/>
              </a:rPr>
              <a:t>Persone di grande autorità, come il dottor </a:t>
            </a:r>
            <a:r>
              <a:rPr lang="it-IT" sz="2600" dirty="0" err="1">
                <a:latin typeface="Calibri" pitchFamily="34" charset="0"/>
              </a:rPr>
              <a:t>Bamberger</a:t>
            </a:r>
            <a:r>
              <a:rPr lang="it-IT" sz="2600" dirty="0">
                <a:latin typeface="Calibri" pitchFamily="34" charset="0"/>
              </a:rPr>
              <a:t>, presidente della Società, le dichiararono indegne di fede. </a:t>
            </a:r>
            <a:r>
              <a:rPr lang="it-IT" sz="2600" dirty="0" err="1">
                <a:latin typeface="Calibri" pitchFamily="34" charset="0"/>
              </a:rPr>
              <a:t>Meynert</a:t>
            </a:r>
            <a:r>
              <a:rPr lang="it-IT" sz="2600" dirty="0">
                <a:latin typeface="Calibri" pitchFamily="34" charset="0"/>
              </a:rPr>
              <a:t> mi invitò a cercare anche a Vienna casi analoghi a quelli che avevo illustrato .</a:t>
            </a:r>
            <a:r>
              <a:rPr lang="it-IT" sz="2600" b="1" dirty="0">
                <a:solidFill>
                  <a:srgbClr val="0000FF"/>
                </a:solidFill>
                <a:latin typeface="Calibri" pitchFamily="34" charset="0"/>
              </a:rPr>
              <a:t> Feci un tentativo in questo senso</a:t>
            </a:r>
            <a:r>
              <a:rPr lang="it-IT" sz="2600" dirty="0">
                <a:latin typeface="Calibri" pitchFamily="34" charset="0"/>
              </a:rPr>
              <a:t>, ma i primari, nei cui reparti riuscii a trovare i malati che facevano al caso mio, me ne impedirono I‘ osservazione e lo studio.  Un vecchio chirurgo, nell'udirmi, esclamò: "</a:t>
            </a:r>
            <a:r>
              <a:rPr lang="it-IT" sz="2600" b="1" dirty="0">
                <a:latin typeface="Calibri" pitchFamily="34" charset="0"/>
              </a:rPr>
              <a:t>Ma come può Lei sostenere simili sciocchezze? </a:t>
            </a:r>
            <a:r>
              <a:rPr lang="it-IT" sz="2600" b="1" dirty="0" err="1">
                <a:latin typeface="Calibri" pitchFamily="34" charset="0"/>
              </a:rPr>
              <a:t>Hysteron</a:t>
            </a:r>
            <a:r>
              <a:rPr lang="it-IT" sz="2600" b="1" dirty="0">
                <a:latin typeface="Calibri" pitchFamily="34" charset="0"/>
              </a:rPr>
              <a:t> (sic!) vuol dire  'utero'. Come può quindi un uomo essere isterico?»</a:t>
            </a:r>
            <a:endParaRPr lang="it-IT" sz="2600" dirty="0">
              <a:latin typeface="Calibri" pitchFamily="34" charset="0"/>
            </a:endParaRPr>
          </a:p>
          <a:p>
            <a:pPr algn="just"/>
            <a:endParaRPr lang="it-IT" sz="2600" dirty="0">
              <a:latin typeface="Calibri" pitchFamily="34" charset="0"/>
            </a:endParaRPr>
          </a:p>
        </p:txBody>
      </p:sp>
      <p:sp>
        <p:nvSpPr>
          <p:cNvPr id="72707" name="CasellaDiTesto 3"/>
          <p:cNvSpPr txBox="1">
            <a:spLocks noChangeArrowheads="1"/>
          </p:cNvSpPr>
          <p:nvPr/>
        </p:nvSpPr>
        <p:spPr bwMode="auto">
          <a:xfrm>
            <a:off x="250825" y="2601913"/>
            <a:ext cx="3744913" cy="338137"/>
          </a:xfrm>
          <a:prstGeom prst="rect">
            <a:avLst/>
          </a:prstGeom>
          <a:noFill/>
          <a:ln w="9525">
            <a:noFill/>
            <a:miter lim="800000"/>
            <a:headEnd/>
            <a:tailEnd/>
          </a:ln>
        </p:spPr>
        <p:txBody>
          <a:bodyPr>
            <a:spAutoFit/>
          </a:bodyPr>
          <a:lstStyle/>
          <a:p>
            <a:r>
              <a:rPr lang="it-IT" sz="1600" b="1">
                <a:latin typeface="Calibri" pitchFamily="34" charset="0"/>
              </a:rPr>
              <a:t>Sala della Società medica di Vienna</a:t>
            </a:r>
          </a:p>
        </p:txBody>
      </p:sp>
      <p:sp>
        <p:nvSpPr>
          <p:cNvPr id="7" name="Freccia a destra 6"/>
          <p:cNvSpPr/>
          <p:nvPr/>
        </p:nvSpPr>
        <p:spPr>
          <a:xfrm>
            <a:off x="8532813" y="6524625"/>
            <a:ext cx="560387" cy="33813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2" name="CasellaDiTesto 1"/>
          <p:cNvSpPr txBox="1">
            <a:spLocks noChangeArrowheads="1"/>
          </p:cNvSpPr>
          <p:nvPr/>
        </p:nvSpPr>
        <p:spPr bwMode="auto">
          <a:xfrm>
            <a:off x="4418013" y="104775"/>
            <a:ext cx="4624387" cy="2892425"/>
          </a:xfrm>
          <a:prstGeom prst="rect">
            <a:avLst/>
          </a:prstGeom>
          <a:noFill/>
          <a:ln w="9525">
            <a:noFill/>
            <a:miter lim="800000"/>
            <a:headEnd/>
            <a:tailEnd/>
          </a:ln>
        </p:spPr>
        <p:txBody>
          <a:bodyPr>
            <a:spAutoFit/>
          </a:bodyPr>
          <a:lstStyle/>
          <a:p>
            <a:pPr algn="just"/>
            <a:r>
              <a:rPr lang="it-IT" sz="2600" b="1" dirty="0">
                <a:solidFill>
                  <a:srgbClr val="0000FF"/>
                </a:solidFill>
                <a:latin typeface="Calibri" pitchFamily="34" charset="0"/>
              </a:rPr>
              <a:t>«Al mio ritorno da Parigi </a:t>
            </a:r>
            <a:r>
              <a:rPr lang="it-IT" sz="2600" dirty="0">
                <a:latin typeface="Calibri" pitchFamily="34" charset="0"/>
              </a:rPr>
              <a:t>e da Berlino dovevo riferire alla "Società medica" su quello che avevo visto e appreso nella clinica di </a:t>
            </a:r>
            <a:r>
              <a:rPr lang="it-IT" sz="2600" dirty="0" err="1">
                <a:latin typeface="Calibri" pitchFamily="34" charset="0"/>
              </a:rPr>
              <a:t>Charcot</a:t>
            </a:r>
            <a:r>
              <a:rPr lang="it-IT" sz="2600" dirty="0">
                <a:latin typeface="Calibri" pitchFamily="34" charset="0"/>
              </a:rPr>
              <a:t>;  ma le mie comunicazioni furono male accolte.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236538" y="260350"/>
            <a:ext cx="8640762" cy="2093913"/>
          </a:xfrm>
          <a:prstGeom prst="rect">
            <a:avLst/>
          </a:prstGeom>
          <a:noFill/>
          <a:ln w="9525">
            <a:noFill/>
            <a:miter lim="800000"/>
            <a:headEnd/>
            <a:tailEnd/>
          </a:ln>
        </p:spPr>
        <p:txBody>
          <a:bodyPr>
            <a:spAutoFit/>
          </a:bodyPr>
          <a:lstStyle/>
          <a:p>
            <a:pPr algn="just"/>
            <a:r>
              <a:rPr lang="it-IT" sz="2600" b="1">
                <a:latin typeface="Calibri" pitchFamily="34" charset="0"/>
              </a:rPr>
              <a:t>«</a:t>
            </a:r>
            <a:r>
              <a:rPr lang="it-IT" sz="2600" b="1">
                <a:solidFill>
                  <a:srgbClr val="0000FF"/>
                </a:solidFill>
                <a:latin typeface="Calibri" pitchFamily="34" charset="0"/>
              </a:rPr>
              <a:t>Invano replicai </a:t>
            </a:r>
            <a:r>
              <a:rPr lang="it-IT" sz="2600">
                <a:latin typeface="Calibri" pitchFamily="34" charset="0"/>
              </a:rPr>
              <a:t>che non chiedevo che le mie diagnosi fossero accettate, ma solo che mi si permettesse di disporre dei malati che mi ero scelto. Infine trovai, fuori dell'Ospedale, un caso classico di emianestesia isterica in un soggetto maschile, che potei presentare e illustrare davanti alla "Società medica".  </a:t>
            </a:r>
          </a:p>
        </p:txBody>
      </p:sp>
      <p:pic>
        <p:nvPicPr>
          <p:cNvPr id="73730" name="Picture 3">
            <a:hlinkClick r:id="rId2" action="ppaction://hlinksldjump"/>
          </p:cNvPr>
          <p:cNvPicPr>
            <a:picLocks noChangeAspect="1" noChangeArrowheads="1"/>
          </p:cNvPicPr>
          <p:nvPr/>
        </p:nvPicPr>
        <p:blipFill>
          <a:blip r:embed="rId3"/>
          <a:srcRect/>
          <a:stretch>
            <a:fillRect/>
          </a:stretch>
        </p:blipFill>
        <p:spPr bwMode="auto">
          <a:xfrm>
            <a:off x="8675688" y="6524625"/>
            <a:ext cx="201612" cy="195263"/>
          </a:xfrm>
          <a:prstGeom prst="rect">
            <a:avLst/>
          </a:prstGeom>
          <a:noFill/>
          <a:ln w="9525">
            <a:noFill/>
            <a:miter lim="800000"/>
            <a:headEnd/>
            <a:tailEnd/>
          </a:ln>
        </p:spPr>
      </p:pic>
      <p:sp>
        <p:nvSpPr>
          <p:cNvPr id="2" name="CasellaDiTesto 1"/>
          <p:cNvSpPr txBox="1">
            <a:spLocks noChangeArrowheads="1"/>
          </p:cNvSpPr>
          <p:nvPr/>
        </p:nvSpPr>
        <p:spPr bwMode="auto">
          <a:xfrm>
            <a:off x="236538" y="2354263"/>
            <a:ext cx="8640762" cy="4092575"/>
          </a:xfrm>
          <a:prstGeom prst="rect">
            <a:avLst/>
          </a:prstGeom>
          <a:noFill/>
          <a:ln w="9525">
            <a:noFill/>
            <a:miter lim="800000"/>
            <a:headEnd/>
            <a:tailEnd/>
          </a:ln>
        </p:spPr>
        <p:txBody>
          <a:bodyPr>
            <a:spAutoFit/>
          </a:bodyPr>
          <a:lstStyle/>
          <a:p>
            <a:pPr algn="just"/>
            <a:r>
              <a:rPr lang="it-IT" sz="2600" b="1" dirty="0">
                <a:solidFill>
                  <a:srgbClr val="0000FF"/>
                </a:solidFill>
                <a:latin typeface="Calibri" pitchFamily="34" charset="0"/>
              </a:rPr>
              <a:t>Questa volta fui applaudito</a:t>
            </a:r>
            <a:r>
              <a:rPr lang="it-IT" sz="2600" dirty="0">
                <a:solidFill>
                  <a:srgbClr val="000000"/>
                </a:solidFill>
                <a:latin typeface="Calibri" pitchFamily="34" charset="0"/>
              </a:rPr>
              <a:t>, ma subito dopo tutti si disinteressarono della questione. L'impressione che le grandi autorità mediche avevano respinto le mie novità non fu scossa; mi vidi pertanto relegato all'opposizione a causa delle mie opinioni  sull'isteria maschile e sulla produzione di paralisi isteriche per mezzo della suggestione Quando, poco dopo, mi furono sbarrate </a:t>
            </a:r>
            <a:r>
              <a:rPr lang="it-IT" sz="2600" dirty="0" err="1">
                <a:solidFill>
                  <a:srgbClr val="000000"/>
                </a:solidFill>
                <a:latin typeface="Calibri" pitchFamily="34" charset="0"/>
              </a:rPr>
              <a:t>Ie</a:t>
            </a:r>
            <a:r>
              <a:rPr lang="it-IT" sz="2600" dirty="0">
                <a:solidFill>
                  <a:srgbClr val="000000"/>
                </a:solidFill>
                <a:latin typeface="Calibri" pitchFamily="34" charset="0"/>
              </a:rPr>
              <a:t> porte del laboratorio di anatomia cerebrale e per più di un semestre mi trovai privo di un'aula in cui poter far lezione, </a:t>
            </a:r>
            <a:r>
              <a:rPr lang="it-IT" sz="2600" b="1" dirty="0">
                <a:solidFill>
                  <a:srgbClr val="FF0000"/>
                </a:solidFill>
                <a:latin typeface="Calibri" pitchFamily="34" charset="0"/>
              </a:rPr>
              <a:t>mi ritirai completamente dalla vita accademica e da quella Società</a:t>
            </a:r>
            <a:r>
              <a:rPr lang="it-IT" sz="2600" dirty="0">
                <a:solidFill>
                  <a:srgbClr val="000000"/>
                </a:solidFill>
                <a:latin typeface="Calibri" pitchFamily="34" charset="0"/>
              </a:rPr>
              <a:t>.» (Autobiografia)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C:\Users\Sandro\Documents\PSICOLOGIA\SIPAP\MUSEO DEL VETRO\FREUD\AUGUSTINE_0013.jpg"/>
          <p:cNvPicPr>
            <a:picLocks noChangeAspect="1" noChangeArrowheads="1"/>
          </p:cNvPicPr>
          <p:nvPr/>
        </p:nvPicPr>
        <p:blipFill>
          <a:blip r:embed="rId2"/>
          <a:srcRect/>
          <a:stretch>
            <a:fillRect/>
          </a:stretch>
        </p:blipFill>
        <p:spPr bwMode="auto">
          <a:xfrm>
            <a:off x="468313" y="188913"/>
            <a:ext cx="1978025" cy="1947862"/>
          </a:xfrm>
          <a:prstGeom prst="rect">
            <a:avLst/>
          </a:prstGeom>
          <a:noFill/>
          <a:ln w="9525">
            <a:noFill/>
            <a:miter lim="800000"/>
            <a:headEnd/>
            <a:tailEnd/>
          </a:ln>
        </p:spPr>
      </p:pic>
      <p:sp>
        <p:nvSpPr>
          <p:cNvPr id="74754" name="CasellaDiTesto 2"/>
          <p:cNvSpPr txBox="1">
            <a:spLocks noChangeArrowheads="1"/>
          </p:cNvSpPr>
          <p:nvPr/>
        </p:nvSpPr>
        <p:spPr bwMode="auto">
          <a:xfrm>
            <a:off x="2603500" y="188913"/>
            <a:ext cx="6361113" cy="2678112"/>
          </a:xfrm>
          <a:prstGeom prst="rect">
            <a:avLst/>
          </a:prstGeom>
          <a:noFill/>
          <a:ln w="9525">
            <a:noFill/>
            <a:miter lim="800000"/>
            <a:headEnd/>
            <a:tailEnd/>
          </a:ln>
        </p:spPr>
        <p:txBody>
          <a:bodyPr>
            <a:spAutoFit/>
          </a:bodyPr>
          <a:lstStyle/>
          <a:p>
            <a:pPr algn="just"/>
            <a:r>
              <a:rPr lang="it-IT" sz="2400" b="1">
                <a:solidFill>
                  <a:srgbClr val="0000FF"/>
                </a:solidFill>
                <a:latin typeface="Calibri" pitchFamily="34" charset="0"/>
              </a:rPr>
              <a:t>Nell'aprile del 1882 </a:t>
            </a:r>
            <a:r>
              <a:rPr lang="it-IT" sz="2400">
                <a:latin typeface="Calibri" pitchFamily="34" charset="0"/>
              </a:rPr>
              <a:t>Freud conosce Martha Bernays (1862-1951 ), di quattro anni più giovane. Dopo quattro anni di fidanzamento, </a:t>
            </a:r>
            <a:r>
              <a:rPr lang="it-IT" sz="2400">
                <a:solidFill>
                  <a:srgbClr val="0000FF"/>
                </a:solidFill>
                <a:latin typeface="Calibri" pitchFamily="34" charset="0"/>
              </a:rPr>
              <a:t>il 13 settembre 1886 viene celebrato nel municipio di Wandsbek il matrimonio civile </a:t>
            </a:r>
            <a:r>
              <a:rPr lang="it-IT" sz="2400">
                <a:latin typeface="Calibri" pitchFamily="34" charset="0"/>
              </a:rPr>
              <a:t>che, per un cavillo legale, dovrà essere  ripetuto secondo il rito religioso. Dal matrimonio nascono sei figli.</a:t>
            </a:r>
          </a:p>
        </p:txBody>
      </p:sp>
      <p:sp>
        <p:nvSpPr>
          <p:cNvPr id="74755" name="CasellaDiTesto 4"/>
          <p:cNvSpPr txBox="1">
            <a:spLocks noChangeArrowheads="1"/>
          </p:cNvSpPr>
          <p:nvPr/>
        </p:nvSpPr>
        <p:spPr bwMode="auto">
          <a:xfrm>
            <a:off x="468313" y="2136775"/>
            <a:ext cx="2149475" cy="800100"/>
          </a:xfrm>
          <a:prstGeom prst="rect">
            <a:avLst/>
          </a:prstGeom>
          <a:noFill/>
          <a:ln w="9525">
            <a:noFill/>
            <a:miter lim="800000"/>
            <a:headEnd/>
            <a:tailEnd/>
          </a:ln>
        </p:spPr>
        <p:txBody>
          <a:bodyPr>
            <a:spAutoFit/>
          </a:bodyPr>
          <a:lstStyle/>
          <a:p>
            <a:r>
              <a:rPr lang="it-IT" sz="1400" b="1">
                <a:latin typeface="Calibri" pitchFamily="34" charset="0"/>
              </a:rPr>
              <a:t>Freud con Martha Bernays ritratti in occasione delle nozze, avvenute nel '1886</a:t>
            </a:r>
            <a:r>
              <a:rPr lang="it-IT" b="1">
                <a:latin typeface="Calibri" pitchFamily="34" charset="0"/>
              </a:rPr>
              <a:t>.</a:t>
            </a:r>
          </a:p>
        </p:txBody>
      </p:sp>
      <p:sp>
        <p:nvSpPr>
          <p:cNvPr id="6" name="CasellaDiTesto 5"/>
          <p:cNvSpPr txBox="1">
            <a:spLocks noChangeArrowheads="1"/>
          </p:cNvSpPr>
          <p:nvPr/>
        </p:nvSpPr>
        <p:spPr bwMode="auto">
          <a:xfrm>
            <a:off x="558800" y="3284538"/>
            <a:ext cx="8424863" cy="2678112"/>
          </a:xfrm>
          <a:prstGeom prst="rect">
            <a:avLst/>
          </a:prstGeom>
          <a:noFill/>
          <a:ln w="9525">
            <a:noFill/>
            <a:miter lim="800000"/>
            <a:headEnd/>
            <a:tailEnd/>
          </a:ln>
        </p:spPr>
        <p:txBody>
          <a:bodyPr>
            <a:spAutoFit/>
          </a:bodyPr>
          <a:lstStyle/>
          <a:p>
            <a:pPr algn="just"/>
            <a:r>
              <a:rPr lang="it-IT" sz="2400" b="1" dirty="0">
                <a:solidFill>
                  <a:srgbClr val="0000FF"/>
                </a:solidFill>
                <a:latin typeface="Calibri" pitchFamily="34" charset="0"/>
              </a:rPr>
              <a:t>La Prima figlia</a:t>
            </a:r>
            <a:r>
              <a:rPr lang="it-IT" sz="2400" dirty="0">
                <a:latin typeface="Calibri" pitchFamily="34" charset="0"/>
              </a:rPr>
              <a:t>, che viene chiamata  </a:t>
            </a:r>
            <a:r>
              <a:rPr lang="it-IT" sz="2400" b="1" dirty="0" err="1">
                <a:solidFill>
                  <a:srgbClr val="FF0000"/>
                </a:solidFill>
                <a:latin typeface="Calibri" pitchFamily="34" charset="0"/>
              </a:rPr>
              <a:t>Mathilde</a:t>
            </a:r>
            <a:r>
              <a:rPr lang="it-IT" sz="2400" dirty="0">
                <a:latin typeface="Calibri" pitchFamily="34" charset="0"/>
              </a:rPr>
              <a:t> in omaggio alla moglie di </a:t>
            </a:r>
            <a:r>
              <a:rPr lang="it-IT" sz="2400" dirty="0" err="1">
                <a:latin typeface="Calibri" pitchFamily="34" charset="0"/>
              </a:rPr>
              <a:t>Breuer</a:t>
            </a:r>
            <a:r>
              <a:rPr lang="it-IT" sz="2400" dirty="0">
                <a:latin typeface="Calibri" pitchFamily="34" charset="0"/>
              </a:rPr>
              <a:t>, </a:t>
            </a:r>
            <a:r>
              <a:rPr lang="it-IT" sz="2400" b="1" dirty="0">
                <a:solidFill>
                  <a:srgbClr val="0000FF"/>
                </a:solidFill>
                <a:latin typeface="Calibri" pitchFamily="34" charset="0"/>
              </a:rPr>
              <a:t>nasce nel 1887</a:t>
            </a:r>
            <a:r>
              <a:rPr lang="it-IT" sz="2400" dirty="0">
                <a:latin typeface="Calibri" pitchFamily="34" charset="0"/>
              </a:rPr>
              <a:t>. Due anni dopo nasce </a:t>
            </a:r>
            <a:r>
              <a:rPr lang="it-IT" sz="2400" b="1" dirty="0">
                <a:solidFill>
                  <a:srgbClr val="FF0000"/>
                </a:solidFill>
                <a:latin typeface="Calibri" pitchFamily="34" charset="0"/>
              </a:rPr>
              <a:t>Jean Martin,</a:t>
            </a:r>
            <a:r>
              <a:rPr lang="it-IT" sz="2400" dirty="0">
                <a:latin typeface="Calibri" pitchFamily="34" charset="0"/>
              </a:rPr>
              <a:t> in onore al "maestro» </a:t>
            </a:r>
            <a:r>
              <a:rPr lang="it-IT" sz="2400" dirty="0" err="1">
                <a:latin typeface="Calibri" pitchFamily="34" charset="0"/>
              </a:rPr>
              <a:t>Charcot</a:t>
            </a:r>
            <a:r>
              <a:rPr lang="it-IT" sz="2400" dirty="0">
                <a:latin typeface="Calibri" pitchFamily="34" charset="0"/>
              </a:rPr>
              <a:t>. Il terzo figlio arriva nel 1891 e viene chiamato </a:t>
            </a:r>
            <a:r>
              <a:rPr lang="it-IT" sz="2400" b="1" dirty="0">
                <a:solidFill>
                  <a:srgbClr val="FF0000"/>
                </a:solidFill>
                <a:latin typeface="Calibri" pitchFamily="34" charset="0"/>
              </a:rPr>
              <a:t>Oliver</a:t>
            </a:r>
            <a:r>
              <a:rPr lang="it-IT" sz="2400" dirty="0">
                <a:solidFill>
                  <a:srgbClr val="FF0000"/>
                </a:solidFill>
                <a:latin typeface="Calibri" pitchFamily="34" charset="0"/>
              </a:rPr>
              <a:t>,</a:t>
            </a:r>
            <a:r>
              <a:rPr lang="it-IT" sz="2400" dirty="0">
                <a:latin typeface="Calibri" pitchFamily="34" charset="0"/>
              </a:rPr>
              <a:t> come </a:t>
            </a:r>
            <a:r>
              <a:rPr lang="it-IT" sz="2400" dirty="0" err="1">
                <a:latin typeface="Calibri" pitchFamily="34" charset="0"/>
              </a:rPr>
              <a:t>Cromwell</a:t>
            </a:r>
            <a:r>
              <a:rPr lang="it-IT" sz="2400" dirty="0">
                <a:latin typeface="Calibri" pitchFamily="34" charset="0"/>
              </a:rPr>
              <a:t>. L'anno dopo è la volta di </a:t>
            </a:r>
            <a:r>
              <a:rPr lang="it-IT" sz="2400" b="1" dirty="0">
                <a:solidFill>
                  <a:srgbClr val="FF0000"/>
                </a:solidFill>
                <a:latin typeface="Calibri" pitchFamily="34" charset="0"/>
              </a:rPr>
              <a:t>Ernst</a:t>
            </a:r>
            <a:r>
              <a:rPr lang="it-IT" sz="2400" dirty="0">
                <a:solidFill>
                  <a:srgbClr val="FF0000"/>
                </a:solidFill>
                <a:latin typeface="Calibri" pitchFamily="34" charset="0"/>
              </a:rPr>
              <a:t>,</a:t>
            </a:r>
            <a:r>
              <a:rPr lang="it-IT" sz="2400" dirty="0">
                <a:latin typeface="Calibri" pitchFamily="34" charset="0"/>
              </a:rPr>
              <a:t> in onore all'amico </a:t>
            </a:r>
            <a:r>
              <a:rPr lang="it-IT" sz="2400" dirty="0" err="1">
                <a:latin typeface="Calibri" pitchFamily="34" charset="0"/>
              </a:rPr>
              <a:t>Brùcke</a:t>
            </a:r>
            <a:r>
              <a:rPr lang="it-IT" sz="2400" dirty="0">
                <a:latin typeface="Calibri" pitchFamily="34" charset="0"/>
              </a:rPr>
              <a:t>. Nel I893 nasce </a:t>
            </a:r>
            <a:r>
              <a:rPr lang="it-IT" sz="2400" b="1" dirty="0">
                <a:solidFill>
                  <a:srgbClr val="FF0000"/>
                </a:solidFill>
                <a:latin typeface="Calibri" pitchFamily="34" charset="0"/>
              </a:rPr>
              <a:t>Sophie</a:t>
            </a:r>
            <a:r>
              <a:rPr lang="it-IT" sz="2400" dirty="0">
                <a:latin typeface="Calibri" pitchFamily="34" charset="0"/>
              </a:rPr>
              <a:t> e infine, </a:t>
            </a:r>
            <a:r>
              <a:rPr lang="it-IT" sz="2400" b="1" dirty="0">
                <a:solidFill>
                  <a:srgbClr val="0000FF"/>
                </a:solidFill>
                <a:latin typeface="Calibri" pitchFamily="34" charset="0"/>
              </a:rPr>
              <a:t>nel 1895, </a:t>
            </a:r>
            <a:r>
              <a:rPr lang="it-IT" sz="2400" b="1" dirty="0">
                <a:solidFill>
                  <a:srgbClr val="FF0000"/>
                </a:solidFill>
                <a:latin typeface="Calibri" pitchFamily="34" charset="0"/>
              </a:rPr>
              <a:t>Anna</a:t>
            </a:r>
            <a:r>
              <a:rPr lang="it-IT" sz="2400" dirty="0">
                <a:latin typeface="Calibri" pitchFamily="34" charset="0"/>
              </a:rPr>
              <a:t>. È </a:t>
            </a:r>
            <a:r>
              <a:rPr lang="it-IT" sz="2400" dirty="0" err="1">
                <a:latin typeface="Calibri" pitchFamily="34" charset="0"/>
              </a:rPr>
              <a:t>I'unica</a:t>
            </a:r>
            <a:r>
              <a:rPr lang="it-IT" sz="2400" dirty="0">
                <a:latin typeface="Calibri" pitchFamily="34" charset="0"/>
              </a:rPr>
              <a:t> figlia che si dedicherà alla psicanalisi</a:t>
            </a:r>
          </a:p>
        </p:txBody>
      </p:sp>
      <p:sp>
        <p:nvSpPr>
          <p:cNvPr id="7" name="Freccia a destra 6"/>
          <p:cNvSpPr/>
          <p:nvPr/>
        </p:nvSpPr>
        <p:spPr>
          <a:xfrm>
            <a:off x="8532813" y="6524625"/>
            <a:ext cx="560387" cy="33813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a:hlinkClick r:id="rId2" action="ppaction://hlinksldjump"/>
          </p:cNvPr>
          <p:cNvPicPr>
            <a:picLocks noChangeAspect="1" noChangeArrowheads="1"/>
          </p:cNvPicPr>
          <p:nvPr/>
        </p:nvPicPr>
        <p:blipFill>
          <a:blip r:embed="rId3"/>
          <a:srcRect/>
          <a:stretch>
            <a:fillRect/>
          </a:stretch>
        </p:blipFill>
        <p:spPr bwMode="auto">
          <a:xfrm>
            <a:off x="8675688" y="6524625"/>
            <a:ext cx="201612" cy="195263"/>
          </a:xfrm>
          <a:prstGeom prst="rect">
            <a:avLst/>
          </a:prstGeom>
          <a:noFill/>
          <a:ln w="9525">
            <a:noFill/>
            <a:miter lim="800000"/>
            <a:headEnd/>
            <a:tailEnd/>
          </a:ln>
        </p:spPr>
      </p:pic>
      <p:pic>
        <p:nvPicPr>
          <p:cNvPr id="75778" name="Picture 2" descr="C:\Users\Sandro\Pictures\MP Navigator EX\AUGUSTINE_0017.jpg"/>
          <p:cNvPicPr>
            <a:picLocks noChangeAspect="1" noChangeArrowheads="1"/>
          </p:cNvPicPr>
          <p:nvPr/>
        </p:nvPicPr>
        <p:blipFill>
          <a:blip r:embed="rId4"/>
          <a:srcRect/>
          <a:stretch>
            <a:fillRect/>
          </a:stretch>
        </p:blipFill>
        <p:spPr bwMode="auto">
          <a:xfrm>
            <a:off x="468313" y="260350"/>
            <a:ext cx="2062162" cy="2479675"/>
          </a:xfrm>
          <a:prstGeom prst="rect">
            <a:avLst/>
          </a:prstGeom>
          <a:noFill/>
          <a:ln w="9525">
            <a:noFill/>
            <a:miter lim="800000"/>
            <a:headEnd/>
            <a:tailEnd/>
          </a:ln>
        </p:spPr>
      </p:pic>
      <p:sp>
        <p:nvSpPr>
          <p:cNvPr id="75779" name="CasellaDiTesto 2"/>
          <p:cNvSpPr txBox="1">
            <a:spLocks noChangeArrowheads="1"/>
          </p:cNvSpPr>
          <p:nvPr/>
        </p:nvSpPr>
        <p:spPr bwMode="auto">
          <a:xfrm>
            <a:off x="2530475" y="333375"/>
            <a:ext cx="6346825" cy="2246313"/>
          </a:xfrm>
          <a:prstGeom prst="rect">
            <a:avLst/>
          </a:prstGeom>
          <a:noFill/>
          <a:ln w="9525">
            <a:noFill/>
            <a:miter lim="800000"/>
            <a:headEnd/>
            <a:tailEnd/>
          </a:ln>
        </p:spPr>
        <p:txBody>
          <a:bodyPr>
            <a:spAutoFit/>
          </a:bodyPr>
          <a:lstStyle/>
          <a:p>
            <a:r>
              <a:rPr lang="it-IT" sz="2000" b="1">
                <a:latin typeface="Times New Roman" pitchFamily="18" charset="0"/>
                <a:cs typeface="Times New Roman" pitchFamily="18" charset="0"/>
              </a:rPr>
              <a:t>La primogenita Mathilde Freud, nata nel 1887</a:t>
            </a:r>
            <a:endParaRPr lang="it-IT" sz="2000">
              <a:latin typeface="Times New Roman" pitchFamily="18" charset="0"/>
              <a:cs typeface="Times New Roman" pitchFamily="18" charset="0"/>
            </a:endParaRPr>
          </a:p>
          <a:p>
            <a:r>
              <a:rPr lang="it-IT" sz="2000">
                <a:latin typeface="Times New Roman" pitchFamily="18" charset="0"/>
                <a:cs typeface="Times New Roman" pitchFamily="18" charset="0"/>
              </a:rPr>
              <a:t>Viviamo abbastanza felici mentre le nostre pretese</a:t>
            </a:r>
          </a:p>
          <a:p>
            <a:r>
              <a:rPr lang="it-IT" sz="2000">
                <a:latin typeface="Times New Roman" pitchFamily="18" charset="0"/>
                <a:cs typeface="Times New Roman" pitchFamily="18" charset="0"/>
              </a:rPr>
              <a:t>diminuiscono vieppiù. Se la nostra piccola Mathilde ride, noi pensiamo che il sentirla ridere sia la cosa più bella che ci possa capitare (...).</a:t>
            </a:r>
          </a:p>
          <a:p>
            <a:r>
              <a:rPr lang="it-IT" sz="2000">
                <a:latin typeface="Times New Roman" pitchFamily="18" charset="0"/>
                <a:cs typeface="Times New Roman" pitchFamily="18" charset="0"/>
              </a:rPr>
              <a:t>Lettera a Wilbelm Fliess, 28 maggio 1888</a:t>
            </a:r>
          </a:p>
          <a:p>
            <a:endParaRPr lang="it-IT" sz="2000">
              <a:latin typeface="Calibri" pitchFamily="34" charset="0"/>
            </a:endParaRPr>
          </a:p>
        </p:txBody>
      </p:sp>
      <p:pic>
        <p:nvPicPr>
          <p:cNvPr id="1026" name="Picture 2" descr="C:\Users\Sandro\Pictures\MP Navigator EX\AUGUSTINE_0020.jpg"/>
          <p:cNvPicPr>
            <a:picLocks noChangeAspect="1" noChangeArrowheads="1"/>
          </p:cNvPicPr>
          <p:nvPr/>
        </p:nvPicPr>
        <p:blipFill>
          <a:blip r:embed="rId5"/>
          <a:srcRect/>
          <a:stretch>
            <a:fillRect/>
          </a:stretch>
        </p:blipFill>
        <p:spPr bwMode="auto">
          <a:xfrm>
            <a:off x="323850" y="2732088"/>
            <a:ext cx="3179763" cy="2339975"/>
          </a:xfrm>
          <a:prstGeom prst="rect">
            <a:avLst/>
          </a:prstGeom>
          <a:noFill/>
          <a:ln w="9525">
            <a:noFill/>
            <a:miter lim="800000"/>
            <a:headEnd/>
            <a:tailEnd/>
          </a:ln>
        </p:spPr>
      </p:pic>
      <p:sp>
        <p:nvSpPr>
          <p:cNvPr id="4" name="CasellaDiTesto 3"/>
          <p:cNvSpPr txBox="1">
            <a:spLocks noChangeArrowheads="1"/>
          </p:cNvSpPr>
          <p:nvPr/>
        </p:nvSpPr>
        <p:spPr bwMode="auto">
          <a:xfrm>
            <a:off x="323850" y="5156200"/>
            <a:ext cx="3455988" cy="1600200"/>
          </a:xfrm>
          <a:prstGeom prst="rect">
            <a:avLst/>
          </a:prstGeom>
          <a:noFill/>
          <a:ln w="9525">
            <a:noFill/>
            <a:miter lim="800000"/>
            <a:headEnd/>
            <a:tailEnd/>
          </a:ln>
        </p:spPr>
        <p:txBody>
          <a:bodyPr>
            <a:spAutoFit/>
          </a:bodyPr>
          <a:lstStyle/>
          <a:p>
            <a:r>
              <a:rPr lang="it-IT" sz="1600">
                <a:latin typeface="Times New Roman" pitchFamily="18" charset="0"/>
                <a:cs typeface="Times New Roman" pitchFamily="18" charset="0"/>
              </a:rPr>
              <a:t>I figli a Berchtesgaden, 1899</a:t>
            </a:r>
          </a:p>
          <a:p>
            <a:r>
              <a:rPr lang="it-IT" sz="1600">
                <a:latin typeface="Times New Roman" pitchFamily="18" charset="0"/>
                <a:cs typeface="Times New Roman" pitchFamily="18" charset="0"/>
              </a:rPr>
              <a:t>"Quanti figli ha ora?" "Sei.« Un gesto di rispetto e di perplessità' "Femmine o</a:t>
            </a:r>
          </a:p>
          <a:p>
            <a:r>
              <a:rPr lang="it-IT" sz="1600">
                <a:latin typeface="Times New Roman" pitchFamily="18" charset="0"/>
                <a:cs typeface="Times New Roman" pitchFamily="18" charset="0"/>
              </a:rPr>
              <a:t>maschi?" "Tre e tre, sono il mio orgoglio e la mia ricchezza."</a:t>
            </a:r>
          </a:p>
          <a:p>
            <a:r>
              <a:rPr lang="it-IT" sz="1600">
                <a:latin typeface="Times New Roman" pitchFamily="18" charset="0"/>
                <a:cs typeface="Times New Roman" pitchFamily="18" charset="0"/>
              </a:rPr>
              <a:t>" </a:t>
            </a:r>
            <a:r>
              <a:rPr lang="it-IT" sz="1600" b="1">
                <a:latin typeface="Times New Roman" pitchFamily="18" charset="0"/>
                <a:cs typeface="Times New Roman" pitchFamily="18" charset="0"/>
              </a:rPr>
              <a:t>L' interpret azion</a:t>
            </a:r>
            <a:r>
              <a:rPr lang="it-IT" b="1">
                <a:latin typeface="Calibri" pitchFamily="34" charset="0"/>
              </a:rPr>
              <a:t>e dei sogni"</a:t>
            </a:r>
          </a:p>
        </p:txBody>
      </p:sp>
      <p:pic>
        <p:nvPicPr>
          <p:cNvPr id="5" name="Picture 2" descr="C:\Users\Sandro\Pictures\MP Navigator EX\AUGUSTINE_0021.jpg"/>
          <p:cNvPicPr>
            <a:picLocks noChangeAspect="1" noChangeArrowheads="1"/>
          </p:cNvPicPr>
          <p:nvPr/>
        </p:nvPicPr>
        <p:blipFill>
          <a:blip r:embed="rId6"/>
          <a:srcRect/>
          <a:stretch>
            <a:fillRect/>
          </a:stretch>
        </p:blipFill>
        <p:spPr bwMode="auto">
          <a:xfrm>
            <a:off x="3838575" y="2420938"/>
            <a:ext cx="2182813" cy="3046412"/>
          </a:xfrm>
          <a:prstGeom prst="rect">
            <a:avLst/>
          </a:prstGeom>
          <a:noFill/>
          <a:ln w="9525">
            <a:noFill/>
            <a:miter lim="800000"/>
            <a:headEnd/>
            <a:tailEnd/>
          </a:ln>
        </p:spPr>
      </p:pic>
      <p:sp>
        <p:nvSpPr>
          <p:cNvPr id="6" name="CasellaDiTesto 5"/>
          <p:cNvSpPr txBox="1">
            <a:spLocks noChangeArrowheads="1"/>
          </p:cNvSpPr>
          <p:nvPr/>
        </p:nvSpPr>
        <p:spPr bwMode="auto">
          <a:xfrm>
            <a:off x="5997575" y="2420938"/>
            <a:ext cx="3001963" cy="3046412"/>
          </a:xfrm>
          <a:prstGeom prst="rect">
            <a:avLst/>
          </a:prstGeom>
          <a:noFill/>
          <a:ln w="9525">
            <a:noFill/>
            <a:miter lim="800000"/>
            <a:headEnd/>
            <a:tailEnd/>
          </a:ln>
        </p:spPr>
        <p:txBody>
          <a:bodyPr>
            <a:spAutoFit/>
          </a:bodyPr>
          <a:lstStyle/>
          <a:p>
            <a:r>
              <a:rPr lang="it-IT" sz="1600" dirty="0">
                <a:latin typeface="Times New Roman" pitchFamily="18" charset="0"/>
                <a:cs typeface="Times New Roman" pitchFamily="18" charset="0"/>
              </a:rPr>
              <a:t>I figli: Oliver, Martin  ed Ernst a </a:t>
            </a:r>
          </a:p>
          <a:p>
            <a:r>
              <a:rPr lang="it-IT" sz="1600" dirty="0">
                <a:latin typeface="Times New Roman" pitchFamily="18" charset="0"/>
                <a:cs typeface="Times New Roman" pitchFamily="18" charset="0"/>
              </a:rPr>
              <a:t>Berchtesgaden, 1902</a:t>
            </a:r>
          </a:p>
          <a:p>
            <a:r>
              <a:rPr lang="it-IT" sz="1600" dirty="0">
                <a:latin typeface="Times New Roman" pitchFamily="18" charset="0"/>
                <a:cs typeface="Times New Roman" pitchFamily="18" charset="0"/>
              </a:rPr>
              <a:t>Ci tenevo a che i loro nomi </a:t>
            </a:r>
          </a:p>
          <a:p>
            <a:r>
              <a:rPr lang="it-IT" sz="1600" dirty="0">
                <a:latin typeface="Times New Roman" pitchFamily="18" charset="0"/>
                <a:cs typeface="Times New Roman" pitchFamily="18" charset="0"/>
              </a:rPr>
              <a:t>non venissero scelti secondo la</a:t>
            </a:r>
          </a:p>
          <a:p>
            <a:r>
              <a:rPr lang="it-IT" sz="1600" dirty="0">
                <a:latin typeface="Times New Roman" pitchFamily="18" charset="0"/>
                <a:cs typeface="Times New Roman" pitchFamily="18" charset="0"/>
              </a:rPr>
              <a:t>moda del giorno, ma fossero</a:t>
            </a:r>
          </a:p>
          <a:p>
            <a:r>
              <a:rPr lang="it-IT" sz="1600" dirty="0">
                <a:latin typeface="Times New Roman" pitchFamily="18" charset="0"/>
                <a:cs typeface="Times New Roman" pitchFamily="18" charset="0"/>
              </a:rPr>
              <a:t>determinati dal ricordo di</a:t>
            </a:r>
          </a:p>
          <a:p>
            <a:r>
              <a:rPr lang="it-IT" sz="1600" dirty="0">
                <a:latin typeface="Times New Roman" pitchFamily="18" charset="0"/>
                <a:cs typeface="Times New Roman" pitchFamily="18" charset="0"/>
              </a:rPr>
              <a:t>persone care. I loro nomi fecero dei miei figli dei </a:t>
            </a:r>
            <a:r>
              <a:rPr lang="it-IT" sz="1600" i="1" dirty="0" err="1">
                <a:latin typeface="Times New Roman" pitchFamily="18" charset="0"/>
                <a:cs typeface="Times New Roman" pitchFamily="18" charset="0"/>
              </a:rPr>
              <a:t>renevants</a:t>
            </a:r>
            <a:r>
              <a:rPr lang="it-IT" sz="1600" dirty="0">
                <a:latin typeface="Times New Roman" pitchFamily="18" charset="0"/>
                <a:cs typeface="Times New Roman" pitchFamily="18" charset="0"/>
              </a:rPr>
              <a:t>. E, dopo tutto, l’aver figli non e forse per noi tutti l’unico accesso</a:t>
            </a:r>
          </a:p>
          <a:p>
            <a:r>
              <a:rPr lang="it-IT" sz="1600" dirty="0">
                <a:latin typeface="Times New Roman" pitchFamily="18" charset="0"/>
                <a:cs typeface="Times New Roman" pitchFamily="18" charset="0"/>
              </a:rPr>
              <a:t>all'immortalità ?</a:t>
            </a:r>
          </a:p>
          <a:p>
            <a:r>
              <a:rPr lang="it-IT" sz="1600" dirty="0">
                <a:latin typeface="Times New Roman" pitchFamily="18" charset="0"/>
                <a:cs typeface="Times New Roman" pitchFamily="18" charset="0"/>
              </a:rPr>
              <a:t>«</a:t>
            </a:r>
            <a:r>
              <a:rPr lang="it-IT" sz="1600" b="1" dirty="0">
                <a:latin typeface="Times New Roman" pitchFamily="18" charset="0"/>
                <a:cs typeface="Times New Roman" pitchFamily="18" charset="0"/>
              </a:rPr>
              <a:t>L' interpretazione dei sogni</a:t>
            </a:r>
            <a:r>
              <a:rPr lang="it-IT" sz="1600" dirty="0">
                <a:latin typeface="Times New Roman" pitchFamily="18" charset="0"/>
                <a:cs typeface="Times New Roman" pitchFamily="18" charset="0"/>
              </a:rPr>
              <a:t>"</a:t>
            </a:r>
          </a:p>
        </p:txBody>
      </p:sp>
      <p:sp>
        <p:nvSpPr>
          <p:cNvPr id="7" name="CasellaDiTesto 6"/>
          <p:cNvSpPr txBox="1">
            <a:spLocks noChangeArrowheads="1"/>
          </p:cNvSpPr>
          <p:nvPr/>
        </p:nvSpPr>
        <p:spPr bwMode="auto">
          <a:xfrm>
            <a:off x="3724275" y="5418138"/>
            <a:ext cx="5216525" cy="1077912"/>
          </a:xfrm>
          <a:prstGeom prst="rect">
            <a:avLst/>
          </a:prstGeom>
          <a:noFill/>
          <a:ln w="9525">
            <a:noFill/>
            <a:miter lim="800000"/>
            <a:headEnd/>
            <a:tailEnd/>
          </a:ln>
        </p:spPr>
        <p:txBody>
          <a:bodyPr>
            <a:spAutoFit/>
          </a:bodyPr>
          <a:lstStyle/>
          <a:p>
            <a:r>
              <a:rPr lang="it-IT" sz="1600" dirty="0">
                <a:latin typeface="Times New Roman" pitchFamily="18" charset="0"/>
                <a:cs typeface="Times New Roman" pitchFamily="18" charset="0"/>
              </a:rPr>
              <a:t>Il giurista Jean Martin Freud (1889-1967) così chiamato in ricordo di </a:t>
            </a:r>
            <a:r>
              <a:rPr lang="it-IT" sz="1600" dirty="0" err="1">
                <a:latin typeface="Times New Roman" pitchFamily="18" charset="0"/>
                <a:cs typeface="Times New Roman" pitchFamily="18" charset="0"/>
              </a:rPr>
              <a:t>Charcot</a:t>
            </a:r>
            <a:r>
              <a:rPr lang="it-IT" sz="1600" dirty="0">
                <a:latin typeface="Times New Roman" pitchFamily="18" charset="0"/>
                <a:cs typeface="Times New Roman" pitchFamily="18" charset="0"/>
              </a:rPr>
              <a:t>. L'ingegnere edile Oliver Freud (1891-1969) così chiamato in ricordo di </a:t>
            </a:r>
            <a:r>
              <a:rPr lang="it-IT" sz="1600" dirty="0" err="1">
                <a:latin typeface="Times New Roman" pitchFamily="18" charset="0"/>
                <a:cs typeface="Times New Roman" pitchFamily="18" charset="0"/>
              </a:rPr>
              <a:t>Cromwell</a:t>
            </a:r>
            <a:r>
              <a:rPr lang="it-IT" sz="1600" dirty="0">
                <a:latin typeface="Times New Roman" pitchFamily="18" charset="0"/>
                <a:cs typeface="Times New Roman" pitchFamily="18" charset="0"/>
              </a:rPr>
              <a:t> ; l' architetto Ernst Freud (1892-1970) così chiamato in </a:t>
            </a:r>
            <a:r>
              <a:rPr lang="it-IT" sz="1600" dirty="0" err="1">
                <a:latin typeface="Times New Roman" pitchFamily="18" charset="0"/>
                <a:cs typeface="Times New Roman" pitchFamily="18" charset="0"/>
              </a:rPr>
              <a:t>rirordo</a:t>
            </a:r>
            <a:r>
              <a:rPr lang="it-IT" sz="1600" dirty="0">
                <a:latin typeface="Times New Roman" pitchFamily="18" charset="0"/>
                <a:cs typeface="Times New Roman" pitchFamily="18" charset="0"/>
              </a:rPr>
              <a:t> di </a:t>
            </a:r>
            <a:r>
              <a:rPr lang="it-IT" sz="1600" dirty="0" err="1">
                <a:latin typeface="Times New Roman" pitchFamily="18" charset="0"/>
                <a:cs typeface="Times New Roman" pitchFamily="18" charset="0"/>
              </a:rPr>
              <a:t>Briicke.l</a:t>
            </a:r>
            <a:endParaRPr lang="it-IT"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36600" y="3683000"/>
            <a:ext cx="7993063" cy="79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3" name="Rettangolo 2"/>
          <p:cNvSpPr/>
          <p:nvPr/>
        </p:nvSpPr>
        <p:spPr>
          <a:xfrm>
            <a:off x="755650" y="4819650"/>
            <a:ext cx="7993063" cy="10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4" name="Rettangolo 3"/>
          <p:cNvSpPr/>
          <p:nvPr/>
        </p:nvSpPr>
        <p:spPr>
          <a:xfrm>
            <a:off x="504825" y="5913438"/>
            <a:ext cx="7993063" cy="10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grpSp>
        <p:nvGrpSpPr>
          <p:cNvPr id="15364" name="Gruppo 6"/>
          <p:cNvGrpSpPr>
            <a:grpSpLocks/>
          </p:cNvGrpSpPr>
          <p:nvPr/>
        </p:nvGrpSpPr>
        <p:grpSpPr bwMode="auto">
          <a:xfrm>
            <a:off x="1042988" y="2835275"/>
            <a:ext cx="1044575" cy="622300"/>
            <a:chOff x="323528" y="1165133"/>
            <a:chExt cx="1044352" cy="623353"/>
          </a:xfrm>
        </p:grpSpPr>
        <p:sp>
          <p:nvSpPr>
            <p:cNvPr id="8" name="Fumetto 2 7"/>
            <p:cNvSpPr/>
            <p:nvPr/>
          </p:nvSpPr>
          <p:spPr>
            <a:xfrm>
              <a:off x="323528" y="1176265"/>
              <a:ext cx="1044352" cy="61222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27" name="CasellaDiTesto 8"/>
            <p:cNvSpPr txBox="1">
              <a:spLocks noChangeArrowheads="1"/>
            </p:cNvSpPr>
            <p:nvPr/>
          </p:nvSpPr>
          <p:spPr bwMode="auto">
            <a:xfrm>
              <a:off x="471964" y="1165133"/>
              <a:ext cx="670375" cy="523220"/>
            </a:xfrm>
            <a:prstGeom prst="rect">
              <a:avLst/>
            </a:prstGeom>
            <a:noFill/>
            <a:ln w="9525">
              <a:noFill/>
              <a:miter lim="800000"/>
              <a:headEnd/>
              <a:tailEnd/>
            </a:ln>
          </p:spPr>
          <p:txBody>
            <a:bodyPr wrap="none">
              <a:spAutoFit/>
            </a:bodyPr>
            <a:lstStyle/>
            <a:p>
              <a:pPr algn="ctr"/>
              <a:r>
                <a:rPr lang="it-IT" sz="1400">
                  <a:latin typeface="Calibri" pitchFamily="34" charset="0"/>
                </a:rPr>
                <a:t>NASCE</a:t>
              </a:r>
            </a:p>
            <a:p>
              <a:pPr algn="ctr"/>
              <a:r>
                <a:rPr lang="it-IT" sz="1400">
                  <a:latin typeface="Calibri" pitchFamily="34" charset="0"/>
                </a:rPr>
                <a:t>1856</a:t>
              </a:r>
            </a:p>
          </p:txBody>
        </p:sp>
      </p:grpSp>
      <p:sp>
        <p:nvSpPr>
          <p:cNvPr id="15365" name="CasellaDiTesto 9"/>
          <p:cNvSpPr txBox="1">
            <a:spLocks noChangeArrowheads="1"/>
          </p:cNvSpPr>
          <p:nvPr/>
        </p:nvSpPr>
        <p:spPr bwMode="auto">
          <a:xfrm>
            <a:off x="1558821" y="1040060"/>
            <a:ext cx="6133410" cy="523220"/>
          </a:xfrm>
          <a:prstGeom prst="rect">
            <a:avLst/>
          </a:prstGeom>
          <a:noFill/>
          <a:ln w="9525">
            <a:noFill/>
            <a:miter lim="800000"/>
            <a:headEnd/>
            <a:tailEnd/>
          </a:ln>
        </p:spPr>
        <p:txBody>
          <a:bodyPr wrap="none">
            <a:spAutoFit/>
          </a:bodyPr>
          <a:lstStyle/>
          <a:p>
            <a:r>
              <a:rPr lang="it-IT" sz="2800" dirty="0">
                <a:solidFill>
                  <a:srgbClr val="0000FF"/>
                </a:solidFill>
                <a:latin typeface="Algerian" pitchFamily="82" charset="0"/>
              </a:rPr>
              <a:t>VITA DI SINGMUND  </a:t>
            </a:r>
            <a:r>
              <a:rPr lang="it-IT" sz="2800" dirty="0" err="1">
                <a:solidFill>
                  <a:srgbClr val="0000FF"/>
                </a:solidFill>
                <a:latin typeface="Algerian" pitchFamily="82" charset="0"/>
              </a:rPr>
              <a:t>salomon</a:t>
            </a:r>
            <a:r>
              <a:rPr lang="it-IT" sz="2800" dirty="0">
                <a:solidFill>
                  <a:srgbClr val="0000FF"/>
                </a:solidFill>
                <a:latin typeface="Algerian" pitchFamily="82" charset="0"/>
              </a:rPr>
              <a:t> FREUD</a:t>
            </a:r>
          </a:p>
        </p:txBody>
      </p:sp>
      <p:sp>
        <p:nvSpPr>
          <p:cNvPr id="20" name="Fumetto 2 19"/>
          <p:cNvSpPr/>
          <p:nvPr/>
        </p:nvSpPr>
        <p:spPr>
          <a:xfrm>
            <a:off x="7199313" y="2833688"/>
            <a:ext cx="1044575" cy="612775"/>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367" name="CasellaDiTesto 20"/>
          <p:cNvSpPr txBox="1">
            <a:spLocks noChangeArrowheads="1"/>
          </p:cNvSpPr>
          <p:nvPr/>
        </p:nvSpPr>
        <p:spPr bwMode="auto">
          <a:xfrm>
            <a:off x="7186613" y="2762250"/>
            <a:ext cx="1011237" cy="738188"/>
          </a:xfrm>
          <a:prstGeom prst="rect">
            <a:avLst/>
          </a:prstGeom>
          <a:noFill/>
          <a:ln w="9525">
            <a:noFill/>
            <a:miter lim="800000"/>
            <a:headEnd/>
            <a:tailEnd/>
          </a:ln>
        </p:spPr>
        <p:txBody>
          <a:bodyPr wrap="none">
            <a:spAutoFit/>
          </a:bodyPr>
          <a:lstStyle/>
          <a:p>
            <a:pPr algn="ctr"/>
            <a:r>
              <a:rPr lang="it-IT" sz="1400">
                <a:latin typeface="Calibri" pitchFamily="34" charset="0"/>
              </a:rPr>
              <a:t>LIBERA</a:t>
            </a:r>
          </a:p>
          <a:p>
            <a:pPr algn="ctr"/>
            <a:r>
              <a:rPr lang="it-IT" sz="1400">
                <a:latin typeface="Calibri" pitchFamily="34" charset="0"/>
              </a:rPr>
              <a:t>DOCENZA</a:t>
            </a:r>
          </a:p>
          <a:p>
            <a:pPr algn="ctr"/>
            <a:r>
              <a:rPr lang="it-IT" sz="1400">
                <a:latin typeface="Calibri" pitchFamily="34" charset="0"/>
              </a:rPr>
              <a:t>1881- 1885</a:t>
            </a:r>
          </a:p>
        </p:txBody>
      </p:sp>
      <p:grpSp>
        <p:nvGrpSpPr>
          <p:cNvPr id="15368" name="Gruppo 11"/>
          <p:cNvGrpSpPr>
            <a:grpSpLocks/>
          </p:cNvGrpSpPr>
          <p:nvPr/>
        </p:nvGrpSpPr>
        <p:grpSpPr bwMode="auto">
          <a:xfrm>
            <a:off x="2981325" y="2835275"/>
            <a:ext cx="1230313" cy="614363"/>
            <a:chOff x="2651702" y="1196752"/>
            <a:chExt cx="1231427" cy="614712"/>
          </a:xfrm>
        </p:grpSpPr>
        <p:sp>
          <p:nvSpPr>
            <p:cNvPr id="11" name="Fumetto 2 10"/>
            <p:cNvSpPr/>
            <p:nvPr/>
          </p:nvSpPr>
          <p:spPr>
            <a:xfrm>
              <a:off x="2743860" y="1198341"/>
              <a:ext cx="1045521" cy="613123"/>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25" name="CasellaDiTesto 12"/>
            <p:cNvSpPr txBox="1">
              <a:spLocks noChangeArrowheads="1"/>
            </p:cNvSpPr>
            <p:nvPr/>
          </p:nvSpPr>
          <p:spPr bwMode="auto">
            <a:xfrm>
              <a:off x="2651702" y="1196752"/>
              <a:ext cx="1231427" cy="523220"/>
            </a:xfrm>
            <a:prstGeom prst="rect">
              <a:avLst/>
            </a:prstGeom>
            <a:noFill/>
            <a:ln w="9525">
              <a:noFill/>
              <a:miter lim="800000"/>
              <a:headEnd/>
              <a:tailEnd/>
            </a:ln>
          </p:spPr>
          <p:txBody>
            <a:bodyPr wrap="none">
              <a:spAutoFit/>
            </a:bodyPr>
            <a:lstStyle/>
            <a:p>
              <a:pPr algn="ctr"/>
              <a:r>
                <a:rPr lang="it-IT" sz="1400">
                  <a:latin typeface="Calibri" pitchFamily="34" charset="0"/>
                </a:rPr>
                <a:t>VIENNA</a:t>
              </a:r>
            </a:p>
            <a:p>
              <a:pPr algn="ctr"/>
              <a:r>
                <a:rPr lang="it-IT" sz="1400">
                  <a:latin typeface="Calibri" pitchFamily="34" charset="0"/>
                </a:rPr>
                <a:t>TRA 800 E 900</a:t>
              </a:r>
            </a:p>
          </p:txBody>
        </p:sp>
      </p:grpSp>
      <p:grpSp>
        <p:nvGrpSpPr>
          <p:cNvPr id="15369" name="Gruppo 17"/>
          <p:cNvGrpSpPr>
            <a:grpSpLocks/>
          </p:cNvGrpSpPr>
          <p:nvPr/>
        </p:nvGrpSpPr>
        <p:grpSpPr bwMode="auto">
          <a:xfrm>
            <a:off x="5157788" y="2762250"/>
            <a:ext cx="1090612" cy="738188"/>
            <a:chOff x="4067944" y="1124744"/>
            <a:chExt cx="1089529" cy="738664"/>
          </a:xfrm>
        </p:grpSpPr>
        <p:sp>
          <p:nvSpPr>
            <p:cNvPr id="14" name="Fumetto 2 13"/>
            <p:cNvSpPr/>
            <p:nvPr/>
          </p:nvSpPr>
          <p:spPr>
            <a:xfrm>
              <a:off x="4112350" y="1199405"/>
              <a:ext cx="1045123" cy="61158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23" name="CasellaDiTesto 14"/>
            <p:cNvSpPr txBox="1">
              <a:spLocks noChangeArrowheads="1"/>
            </p:cNvSpPr>
            <p:nvPr/>
          </p:nvSpPr>
          <p:spPr bwMode="auto">
            <a:xfrm>
              <a:off x="4067944" y="1124744"/>
              <a:ext cx="1089529" cy="738664"/>
            </a:xfrm>
            <a:prstGeom prst="rect">
              <a:avLst/>
            </a:prstGeom>
            <a:noFill/>
            <a:ln w="9525">
              <a:noFill/>
              <a:miter lim="800000"/>
              <a:headEnd/>
              <a:tailEnd/>
            </a:ln>
          </p:spPr>
          <p:txBody>
            <a:bodyPr wrap="none">
              <a:spAutoFit/>
            </a:bodyPr>
            <a:lstStyle/>
            <a:p>
              <a:pPr algn="ctr"/>
              <a:r>
                <a:rPr lang="it-IT" sz="1400">
                  <a:latin typeface="Calibri" pitchFamily="34" charset="0"/>
                </a:rPr>
                <a:t>UNIVERSITA’</a:t>
              </a:r>
            </a:p>
            <a:p>
              <a:pPr algn="ctr"/>
              <a:r>
                <a:rPr lang="it-IT" sz="1400">
                  <a:latin typeface="Calibri" pitchFamily="34" charset="0"/>
                </a:rPr>
                <a:t>MEDICINA</a:t>
              </a:r>
            </a:p>
            <a:p>
              <a:pPr algn="ctr"/>
              <a:r>
                <a:rPr lang="it-IT" sz="1400">
                  <a:latin typeface="Calibri" pitchFamily="34" charset="0"/>
                </a:rPr>
                <a:t>1873</a:t>
              </a:r>
            </a:p>
          </p:txBody>
        </p:sp>
      </p:grpSp>
      <p:sp>
        <p:nvSpPr>
          <p:cNvPr id="38" name="Fumetto 2 37"/>
          <p:cNvSpPr/>
          <p:nvPr/>
        </p:nvSpPr>
        <p:spPr>
          <a:xfrm>
            <a:off x="2541588" y="3944938"/>
            <a:ext cx="1044575" cy="612775"/>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374" name="CasellaDiTesto 38"/>
          <p:cNvSpPr txBox="1">
            <a:spLocks noChangeArrowheads="1"/>
          </p:cNvSpPr>
          <p:nvPr/>
        </p:nvSpPr>
        <p:spPr bwMode="auto">
          <a:xfrm>
            <a:off x="2433638" y="3873500"/>
            <a:ext cx="1171575" cy="708025"/>
          </a:xfrm>
          <a:prstGeom prst="rect">
            <a:avLst/>
          </a:prstGeom>
          <a:noFill/>
          <a:ln w="9525">
            <a:noFill/>
            <a:miter lim="800000"/>
            <a:headEnd/>
            <a:tailEnd/>
          </a:ln>
        </p:spPr>
        <p:txBody>
          <a:bodyPr wrap="none">
            <a:spAutoFit/>
          </a:bodyPr>
          <a:lstStyle/>
          <a:p>
            <a:pPr algn="ctr"/>
            <a:r>
              <a:rPr lang="it-IT" sz="1400">
                <a:latin typeface="Calibri" pitchFamily="34" charset="0"/>
              </a:rPr>
              <a:t>LA</a:t>
            </a:r>
          </a:p>
          <a:p>
            <a:pPr algn="ctr"/>
            <a:r>
              <a:rPr lang="it-IT" sz="1400">
                <a:latin typeface="Calibri" pitchFamily="34" charset="0"/>
              </a:rPr>
              <a:t> SALPÊTRIÈRE</a:t>
            </a:r>
          </a:p>
          <a:p>
            <a:pPr algn="ctr"/>
            <a:r>
              <a:rPr lang="it-IT" sz="1200">
                <a:latin typeface="Calibri" pitchFamily="34" charset="0"/>
              </a:rPr>
              <a:t>1885/86</a:t>
            </a:r>
          </a:p>
        </p:txBody>
      </p:sp>
      <p:grpSp>
        <p:nvGrpSpPr>
          <p:cNvPr id="15376" name="Gruppo 2047"/>
          <p:cNvGrpSpPr>
            <a:grpSpLocks/>
          </p:cNvGrpSpPr>
          <p:nvPr/>
        </p:nvGrpSpPr>
        <p:grpSpPr bwMode="auto">
          <a:xfrm>
            <a:off x="4198938" y="3933825"/>
            <a:ext cx="1044575" cy="611188"/>
            <a:chOff x="4406718" y="2579178"/>
            <a:chExt cx="1044352" cy="612648"/>
          </a:xfrm>
        </p:grpSpPr>
        <p:sp>
          <p:nvSpPr>
            <p:cNvPr id="41" name="Fumetto 2 40"/>
            <p:cNvSpPr/>
            <p:nvPr/>
          </p:nvSpPr>
          <p:spPr>
            <a:xfrm>
              <a:off x="4406718" y="2579178"/>
              <a:ext cx="1044352" cy="612648"/>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21" name="CasellaDiTesto 5"/>
            <p:cNvSpPr txBox="1">
              <a:spLocks noChangeArrowheads="1"/>
            </p:cNvSpPr>
            <p:nvPr/>
          </p:nvSpPr>
          <p:spPr bwMode="auto">
            <a:xfrm>
              <a:off x="4420917" y="2641848"/>
              <a:ext cx="1025730" cy="369332"/>
            </a:xfrm>
            <a:prstGeom prst="rect">
              <a:avLst/>
            </a:prstGeom>
            <a:noFill/>
            <a:ln w="9525">
              <a:noFill/>
              <a:miter lim="800000"/>
              <a:headEnd/>
              <a:tailEnd/>
            </a:ln>
          </p:spPr>
          <p:txBody>
            <a:bodyPr wrap="none">
              <a:spAutoFit/>
            </a:bodyPr>
            <a:lstStyle/>
            <a:p>
              <a:r>
                <a:rPr lang="it-IT">
                  <a:latin typeface="Calibri" pitchFamily="34" charset="0"/>
                </a:rPr>
                <a:t>L’ISTERIA</a:t>
              </a:r>
            </a:p>
          </p:txBody>
        </p:sp>
      </p:grpSp>
      <p:grpSp>
        <p:nvGrpSpPr>
          <p:cNvPr id="15377" name="Gruppo 29"/>
          <p:cNvGrpSpPr>
            <a:grpSpLocks/>
          </p:cNvGrpSpPr>
          <p:nvPr/>
        </p:nvGrpSpPr>
        <p:grpSpPr bwMode="auto">
          <a:xfrm>
            <a:off x="5822950" y="3933825"/>
            <a:ext cx="1219200" cy="644525"/>
            <a:chOff x="5076056" y="2600328"/>
            <a:chExt cx="1220742" cy="644586"/>
          </a:xfrm>
        </p:grpSpPr>
        <p:sp>
          <p:nvSpPr>
            <p:cNvPr id="42" name="Fumetto 2 41"/>
            <p:cNvSpPr/>
            <p:nvPr/>
          </p:nvSpPr>
          <p:spPr>
            <a:xfrm>
              <a:off x="5171426" y="2600328"/>
              <a:ext cx="1044307" cy="612833"/>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19" name="CasellaDiTesto 22"/>
            <p:cNvSpPr txBox="1">
              <a:spLocks noChangeArrowheads="1"/>
            </p:cNvSpPr>
            <p:nvPr/>
          </p:nvSpPr>
          <p:spPr bwMode="auto">
            <a:xfrm>
              <a:off x="5076056" y="2605091"/>
              <a:ext cx="1220742" cy="639823"/>
            </a:xfrm>
            <a:prstGeom prst="rect">
              <a:avLst/>
            </a:prstGeom>
            <a:noFill/>
            <a:ln w="9525">
              <a:noFill/>
              <a:miter lim="800000"/>
              <a:headEnd/>
              <a:tailEnd/>
            </a:ln>
          </p:spPr>
          <p:txBody>
            <a:bodyPr>
              <a:spAutoFit/>
            </a:bodyPr>
            <a:lstStyle/>
            <a:p>
              <a:r>
                <a:rPr lang="it-IT" sz="1200">
                  <a:latin typeface="Calibri" pitchFamily="34" charset="0"/>
                </a:rPr>
                <a:t>  NEUROLOGO FISIOPATOLOGO</a:t>
              </a:r>
            </a:p>
            <a:p>
              <a:pPr algn="ctr"/>
              <a:r>
                <a:rPr lang="it-IT" sz="1200">
                  <a:latin typeface="Calibri" pitchFamily="34" charset="0"/>
                </a:rPr>
                <a:t>1885/90</a:t>
              </a:r>
            </a:p>
          </p:txBody>
        </p:sp>
      </p:grpSp>
      <p:grpSp>
        <p:nvGrpSpPr>
          <p:cNvPr id="15380" name="Gruppo 42"/>
          <p:cNvGrpSpPr>
            <a:grpSpLocks/>
          </p:cNvGrpSpPr>
          <p:nvPr/>
        </p:nvGrpSpPr>
        <p:grpSpPr bwMode="auto">
          <a:xfrm>
            <a:off x="7488238" y="3914775"/>
            <a:ext cx="1044575" cy="622300"/>
            <a:chOff x="323528" y="1165133"/>
            <a:chExt cx="1044352" cy="623353"/>
          </a:xfrm>
        </p:grpSpPr>
        <p:sp>
          <p:nvSpPr>
            <p:cNvPr id="44" name="Fumetto 2 43"/>
            <p:cNvSpPr/>
            <p:nvPr/>
          </p:nvSpPr>
          <p:spPr>
            <a:xfrm>
              <a:off x="323528" y="1176265"/>
              <a:ext cx="1044352" cy="61222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17" name="CasellaDiTesto 44"/>
            <p:cNvSpPr txBox="1">
              <a:spLocks noChangeArrowheads="1"/>
            </p:cNvSpPr>
            <p:nvPr/>
          </p:nvSpPr>
          <p:spPr bwMode="auto">
            <a:xfrm>
              <a:off x="714789" y="1165133"/>
              <a:ext cx="184730" cy="307777"/>
            </a:xfrm>
            <a:prstGeom prst="rect">
              <a:avLst/>
            </a:prstGeom>
            <a:noFill/>
            <a:ln w="9525">
              <a:noFill/>
              <a:miter lim="800000"/>
              <a:headEnd/>
              <a:tailEnd/>
            </a:ln>
          </p:spPr>
          <p:txBody>
            <a:bodyPr wrap="none">
              <a:spAutoFit/>
            </a:bodyPr>
            <a:lstStyle/>
            <a:p>
              <a:pPr algn="ctr"/>
              <a:endParaRPr lang="it-IT" sz="1400">
                <a:latin typeface="Calibri" pitchFamily="34" charset="0"/>
              </a:endParaRPr>
            </a:p>
          </p:txBody>
        </p:sp>
      </p:grpSp>
      <p:sp>
        <p:nvSpPr>
          <p:cNvPr id="15382" name="CasellaDiTesto 21"/>
          <p:cNvSpPr txBox="1">
            <a:spLocks noChangeArrowheads="1"/>
          </p:cNvSpPr>
          <p:nvPr/>
        </p:nvSpPr>
        <p:spPr bwMode="auto">
          <a:xfrm>
            <a:off x="7521575" y="3897313"/>
            <a:ext cx="976313" cy="646112"/>
          </a:xfrm>
          <a:prstGeom prst="rect">
            <a:avLst/>
          </a:prstGeom>
          <a:noFill/>
          <a:ln w="9525">
            <a:noFill/>
            <a:miter lim="800000"/>
            <a:headEnd/>
            <a:tailEnd/>
          </a:ln>
        </p:spPr>
        <p:txBody>
          <a:bodyPr wrap="none">
            <a:spAutoFit/>
          </a:bodyPr>
          <a:lstStyle/>
          <a:p>
            <a:r>
              <a:rPr lang="it-IT">
                <a:latin typeface="Calibri" pitchFamily="34" charset="0"/>
              </a:rPr>
              <a:t>LA VITA</a:t>
            </a:r>
          </a:p>
          <a:p>
            <a:r>
              <a:rPr lang="it-IT">
                <a:latin typeface="Calibri" pitchFamily="34" charset="0"/>
              </a:rPr>
              <a:t>1986/89</a:t>
            </a:r>
          </a:p>
        </p:txBody>
      </p:sp>
      <p:grpSp>
        <p:nvGrpSpPr>
          <p:cNvPr id="15384" name="Gruppo 55"/>
          <p:cNvGrpSpPr>
            <a:grpSpLocks/>
          </p:cNvGrpSpPr>
          <p:nvPr/>
        </p:nvGrpSpPr>
        <p:grpSpPr bwMode="auto">
          <a:xfrm>
            <a:off x="2555875" y="5038725"/>
            <a:ext cx="1044575" cy="622300"/>
            <a:chOff x="323528" y="1165133"/>
            <a:chExt cx="1044352" cy="623353"/>
          </a:xfrm>
        </p:grpSpPr>
        <p:sp>
          <p:nvSpPr>
            <p:cNvPr id="59" name="Fumetto 2 58"/>
            <p:cNvSpPr/>
            <p:nvPr/>
          </p:nvSpPr>
          <p:spPr>
            <a:xfrm>
              <a:off x="323528" y="1176265"/>
              <a:ext cx="1044352" cy="61222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15" name="CasellaDiTesto 59"/>
            <p:cNvSpPr txBox="1">
              <a:spLocks noChangeArrowheads="1"/>
            </p:cNvSpPr>
            <p:nvPr/>
          </p:nvSpPr>
          <p:spPr bwMode="auto">
            <a:xfrm>
              <a:off x="714789" y="1165133"/>
              <a:ext cx="184730" cy="307777"/>
            </a:xfrm>
            <a:prstGeom prst="rect">
              <a:avLst/>
            </a:prstGeom>
            <a:noFill/>
            <a:ln w="9525">
              <a:noFill/>
              <a:miter lim="800000"/>
              <a:headEnd/>
              <a:tailEnd/>
            </a:ln>
          </p:spPr>
          <p:txBody>
            <a:bodyPr wrap="none">
              <a:spAutoFit/>
            </a:bodyPr>
            <a:lstStyle/>
            <a:p>
              <a:pPr algn="ctr"/>
              <a:endParaRPr lang="it-IT" sz="1400">
                <a:latin typeface="Calibri" pitchFamily="34" charset="0"/>
              </a:endParaRPr>
            </a:p>
          </p:txBody>
        </p:sp>
      </p:grpSp>
      <p:sp>
        <p:nvSpPr>
          <p:cNvPr id="15386" name="CasellaDiTesto 24"/>
          <p:cNvSpPr txBox="1">
            <a:spLocks noChangeArrowheads="1"/>
          </p:cNvSpPr>
          <p:nvPr/>
        </p:nvSpPr>
        <p:spPr bwMode="auto">
          <a:xfrm>
            <a:off x="4143375" y="4976813"/>
            <a:ext cx="985838" cy="738187"/>
          </a:xfrm>
          <a:prstGeom prst="rect">
            <a:avLst/>
          </a:prstGeom>
          <a:noFill/>
          <a:ln w="9525">
            <a:noFill/>
            <a:miter lim="800000"/>
            <a:headEnd/>
            <a:tailEnd/>
          </a:ln>
        </p:spPr>
        <p:txBody>
          <a:bodyPr wrap="none">
            <a:spAutoFit/>
          </a:bodyPr>
          <a:lstStyle/>
          <a:p>
            <a:pPr algn="ctr"/>
            <a:r>
              <a:rPr lang="it-IT" sz="1400">
                <a:latin typeface="Calibri" pitchFamily="34" charset="0"/>
              </a:rPr>
              <a:t>TRE</a:t>
            </a:r>
          </a:p>
          <a:p>
            <a:pPr algn="ctr"/>
            <a:r>
              <a:rPr lang="it-IT" sz="1400">
                <a:latin typeface="Calibri" pitchFamily="34" charset="0"/>
              </a:rPr>
              <a:t> CAPISALDI</a:t>
            </a:r>
          </a:p>
          <a:p>
            <a:pPr algn="ctr"/>
            <a:r>
              <a:rPr lang="it-IT" sz="1400">
                <a:latin typeface="Calibri" pitchFamily="34" charset="0"/>
              </a:rPr>
              <a:t>1992/1997</a:t>
            </a:r>
          </a:p>
        </p:txBody>
      </p:sp>
      <p:grpSp>
        <p:nvGrpSpPr>
          <p:cNvPr id="15387" name="Gruppo 61"/>
          <p:cNvGrpSpPr>
            <a:grpSpLocks/>
          </p:cNvGrpSpPr>
          <p:nvPr/>
        </p:nvGrpSpPr>
        <p:grpSpPr bwMode="auto">
          <a:xfrm>
            <a:off x="4175125" y="5038725"/>
            <a:ext cx="1044575" cy="622300"/>
            <a:chOff x="323528" y="1165133"/>
            <a:chExt cx="1044352" cy="623353"/>
          </a:xfrm>
        </p:grpSpPr>
        <p:sp>
          <p:nvSpPr>
            <p:cNvPr id="63" name="Fumetto 2 62"/>
            <p:cNvSpPr/>
            <p:nvPr/>
          </p:nvSpPr>
          <p:spPr>
            <a:xfrm>
              <a:off x="323528" y="1176265"/>
              <a:ext cx="1044352" cy="61222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13" name="CasellaDiTesto 63"/>
            <p:cNvSpPr txBox="1">
              <a:spLocks noChangeArrowheads="1"/>
            </p:cNvSpPr>
            <p:nvPr/>
          </p:nvSpPr>
          <p:spPr bwMode="auto">
            <a:xfrm>
              <a:off x="714789" y="1165133"/>
              <a:ext cx="184730" cy="307777"/>
            </a:xfrm>
            <a:prstGeom prst="rect">
              <a:avLst/>
            </a:prstGeom>
            <a:noFill/>
            <a:ln w="9525">
              <a:noFill/>
              <a:miter lim="800000"/>
              <a:headEnd/>
              <a:tailEnd/>
            </a:ln>
          </p:spPr>
          <p:txBody>
            <a:bodyPr wrap="none">
              <a:spAutoFit/>
            </a:bodyPr>
            <a:lstStyle/>
            <a:p>
              <a:pPr algn="ctr"/>
              <a:endParaRPr lang="it-IT" sz="1400">
                <a:latin typeface="Calibri" pitchFamily="34" charset="0"/>
              </a:endParaRPr>
            </a:p>
          </p:txBody>
        </p:sp>
      </p:grpSp>
      <p:sp>
        <p:nvSpPr>
          <p:cNvPr id="15388" name="CasellaDiTesto 25"/>
          <p:cNvSpPr txBox="1">
            <a:spLocks noChangeArrowheads="1"/>
          </p:cNvSpPr>
          <p:nvPr/>
        </p:nvSpPr>
        <p:spPr bwMode="auto">
          <a:xfrm>
            <a:off x="2495550" y="4994275"/>
            <a:ext cx="995363" cy="585788"/>
          </a:xfrm>
          <a:prstGeom prst="rect">
            <a:avLst/>
          </a:prstGeom>
          <a:noFill/>
          <a:ln w="9525">
            <a:noFill/>
            <a:miter lim="800000"/>
            <a:headEnd/>
            <a:tailEnd/>
          </a:ln>
        </p:spPr>
        <p:txBody>
          <a:bodyPr wrap="none">
            <a:spAutoFit/>
          </a:bodyPr>
          <a:lstStyle/>
          <a:p>
            <a:pPr algn="ctr"/>
            <a:r>
              <a:rPr lang="it-IT" sz="1600">
                <a:latin typeface="Calibri" pitchFamily="34" charset="0"/>
              </a:rPr>
              <a:t>WILHELM</a:t>
            </a:r>
          </a:p>
          <a:p>
            <a:pPr algn="ctr"/>
            <a:r>
              <a:rPr lang="it-IT" sz="1600">
                <a:latin typeface="Calibri" pitchFamily="34" charset="0"/>
              </a:rPr>
              <a:t>FLIES</a:t>
            </a:r>
          </a:p>
        </p:txBody>
      </p:sp>
      <p:pic>
        <p:nvPicPr>
          <p:cNvPr id="15390" name="Picture 2"/>
          <p:cNvPicPr>
            <a:picLocks noChangeAspect="1" noChangeArrowheads="1"/>
          </p:cNvPicPr>
          <p:nvPr/>
        </p:nvPicPr>
        <p:blipFill>
          <a:blip r:embed="rId2"/>
          <a:srcRect/>
          <a:stretch>
            <a:fillRect/>
          </a:stretch>
        </p:blipFill>
        <p:spPr bwMode="auto">
          <a:xfrm>
            <a:off x="5738813" y="5049838"/>
            <a:ext cx="1073150" cy="884237"/>
          </a:xfrm>
          <a:prstGeom prst="rect">
            <a:avLst/>
          </a:prstGeom>
          <a:noFill/>
          <a:ln w="9525">
            <a:noFill/>
            <a:miter lim="800000"/>
            <a:headEnd/>
            <a:tailEnd/>
          </a:ln>
        </p:spPr>
      </p:pic>
      <p:sp>
        <p:nvSpPr>
          <p:cNvPr id="15391" name="Rettangolo 16"/>
          <p:cNvSpPr>
            <a:spLocks noChangeArrowheads="1"/>
          </p:cNvSpPr>
          <p:nvPr/>
        </p:nvSpPr>
        <p:spPr bwMode="auto">
          <a:xfrm>
            <a:off x="5724525" y="5053013"/>
            <a:ext cx="1285875" cy="646112"/>
          </a:xfrm>
          <a:prstGeom prst="rect">
            <a:avLst/>
          </a:prstGeom>
          <a:noFill/>
          <a:ln w="9525">
            <a:noFill/>
            <a:miter lim="800000"/>
            <a:headEnd/>
            <a:tailEnd/>
          </a:ln>
        </p:spPr>
        <p:txBody>
          <a:bodyPr>
            <a:spAutoFit/>
          </a:bodyPr>
          <a:lstStyle/>
          <a:p>
            <a:r>
              <a:rPr lang="it-IT">
                <a:latin typeface="Calibri" pitchFamily="34" charset="0"/>
              </a:rPr>
              <a:t>LA VITA</a:t>
            </a:r>
          </a:p>
          <a:p>
            <a:r>
              <a:rPr lang="it-IT">
                <a:latin typeface="Calibri" pitchFamily="34" charset="0"/>
              </a:rPr>
              <a:t>1889/ 99</a:t>
            </a:r>
          </a:p>
        </p:txBody>
      </p:sp>
      <p:grpSp>
        <p:nvGrpSpPr>
          <p:cNvPr id="15392" name="Gruppo 68"/>
          <p:cNvGrpSpPr>
            <a:grpSpLocks/>
          </p:cNvGrpSpPr>
          <p:nvPr/>
        </p:nvGrpSpPr>
        <p:grpSpPr bwMode="auto">
          <a:xfrm>
            <a:off x="7351713" y="5030788"/>
            <a:ext cx="1042987" cy="623887"/>
            <a:chOff x="323528" y="1165133"/>
            <a:chExt cx="1044352" cy="623353"/>
          </a:xfrm>
        </p:grpSpPr>
        <p:sp>
          <p:nvSpPr>
            <p:cNvPr id="71" name="Fumetto 2 70"/>
            <p:cNvSpPr/>
            <p:nvPr/>
          </p:nvSpPr>
          <p:spPr>
            <a:xfrm>
              <a:off x="323528" y="1176235"/>
              <a:ext cx="1044352" cy="61225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11" name="CasellaDiTesto 71"/>
            <p:cNvSpPr txBox="1">
              <a:spLocks noChangeArrowheads="1"/>
            </p:cNvSpPr>
            <p:nvPr/>
          </p:nvSpPr>
          <p:spPr bwMode="auto">
            <a:xfrm>
              <a:off x="714789" y="1165133"/>
              <a:ext cx="184730" cy="307777"/>
            </a:xfrm>
            <a:prstGeom prst="rect">
              <a:avLst/>
            </a:prstGeom>
            <a:noFill/>
            <a:ln w="9525">
              <a:noFill/>
              <a:miter lim="800000"/>
              <a:headEnd/>
              <a:tailEnd/>
            </a:ln>
          </p:spPr>
          <p:txBody>
            <a:bodyPr wrap="none">
              <a:spAutoFit/>
            </a:bodyPr>
            <a:lstStyle/>
            <a:p>
              <a:pPr algn="ctr"/>
              <a:endParaRPr lang="it-IT" sz="1400">
                <a:latin typeface="Calibri" pitchFamily="34" charset="0"/>
              </a:endParaRPr>
            </a:p>
          </p:txBody>
        </p:sp>
      </p:grpSp>
      <p:sp>
        <p:nvSpPr>
          <p:cNvPr id="15394" name="CasellaDiTesto 18"/>
          <p:cNvSpPr txBox="1">
            <a:spLocks noChangeArrowheads="1"/>
          </p:cNvSpPr>
          <p:nvPr/>
        </p:nvSpPr>
        <p:spPr bwMode="auto">
          <a:xfrm>
            <a:off x="7329488" y="4997450"/>
            <a:ext cx="1130300" cy="646113"/>
          </a:xfrm>
          <a:prstGeom prst="rect">
            <a:avLst/>
          </a:prstGeom>
          <a:noFill/>
          <a:ln w="9525">
            <a:noFill/>
            <a:miter lim="800000"/>
            <a:headEnd/>
            <a:tailEnd/>
          </a:ln>
        </p:spPr>
        <p:txBody>
          <a:bodyPr wrap="none">
            <a:spAutoFit/>
          </a:bodyPr>
          <a:lstStyle/>
          <a:p>
            <a:r>
              <a:rPr lang="it-IT">
                <a:latin typeface="Calibri" pitchFamily="34" charset="0"/>
              </a:rPr>
              <a:t>1900</a:t>
            </a:r>
          </a:p>
          <a:p>
            <a:r>
              <a:rPr lang="it-IT" sz="900">
                <a:latin typeface="Calibri" pitchFamily="34" charset="0"/>
              </a:rPr>
              <a:t>L’INTERPRETAZIONE</a:t>
            </a:r>
          </a:p>
          <a:p>
            <a:r>
              <a:rPr lang="it-IT" sz="900">
                <a:latin typeface="Calibri" pitchFamily="34" charset="0"/>
              </a:rPr>
              <a:t>DI SOGNI</a:t>
            </a:r>
          </a:p>
        </p:txBody>
      </p:sp>
      <p:sp>
        <p:nvSpPr>
          <p:cNvPr id="27" name="CasellaDiTesto 26"/>
          <p:cNvSpPr txBox="1"/>
          <p:nvPr/>
        </p:nvSpPr>
        <p:spPr>
          <a:xfrm>
            <a:off x="3342928" y="1660738"/>
            <a:ext cx="1900585"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1856 - NASCITA</a:t>
            </a:r>
          </a:p>
        </p:txBody>
      </p:sp>
      <p:sp>
        <p:nvSpPr>
          <p:cNvPr id="28" name="CasellaDiTesto 27"/>
          <p:cNvSpPr txBox="1"/>
          <p:nvPr/>
        </p:nvSpPr>
        <p:spPr>
          <a:xfrm>
            <a:off x="527969" y="2060848"/>
            <a:ext cx="3549305"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1885  TERMINA L’UNIVERSITA’</a:t>
            </a:r>
          </a:p>
        </p:txBody>
      </p:sp>
      <p:sp>
        <p:nvSpPr>
          <p:cNvPr id="29" name="CasellaDiTesto 28"/>
          <p:cNvSpPr txBox="1"/>
          <p:nvPr/>
        </p:nvSpPr>
        <p:spPr>
          <a:xfrm>
            <a:off x="4283202" y="2060848"/>
            <a:ext cx="439325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1900 – LINTERPRETAZIONE DEI SOGNI</a:t>
            </a:r>
          </a:p>
        </p:txBody>
      </p:sp>
      <p:sp>
        <p:nvSpPr>
          <p:cNvPr id="2049" name="Rettangolo 2048"/>
          <p:cNvSpPr/>
          <p:nvPr/>
        </p:nvSpPr>
        <p:spPr>
          <a:xfrm>
            <a:off x="395288" y="2565400"/>
            <a:ext cx="8353425" cy="39592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grpSp>
        <p:nvGrpSpPr>
          <p:cNvPr id="15399" name="Gruppo 73"/>
          <p:cNvGrpSpPr>
            <a:grpSpLocks/>
          </p:cNvGrpSpPr>
          <p:nvPr/>
        </p:nvGrpSpPr>
        <p:grpSpPr bwMode="auto">
          <a:xfrm>
            <a:off x="992188" y="4994275"/>
            <a:ext cx="1044575" cy="623888"/>
            <a:chOff x="323528" y="1165133"/>
            <a:chExt cx="1044352" cy="623353"/>
          </a:xfrm>
        </p:grpSpPr>
        <p:sp>
          <p:nvSpPr>
            <p:cNvPr id="75" name="Fumetto 2 74"/>
            <p:cNvSpPr/>
            <p:nvPr/>
          </p:nvSpPr>
          <p:spPr>
            <a:xfrm>
              <a:off x="323528" y="1176236"/>
              <a:ext cx="1044352" cy="612250"/>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09" name="CasellaDiTesto 75"/>
            <p:cNvSpPr txBox="1">
              <a:spLocks noChangeArrowheads="1"/>
            </p:cNvSpPr>
            <p:nvPr/>
          </p:nvSpPr>
          <p:spPr bwMode="auto">
            <a:xfrm>
              <a:off x="714789" y="1165133"/>
              <a:ext cx="184730" cy="307777"/>
            </a:xfrm>
            <a:prstGeom prst="rect">
              <a:avLst/>
            </a:prstGeom>
            <a:noFill/>
            <a:ln w="9525">
              <a:noFill/>
              <a:miter lim="800000"/>
              <a:headEnd/>
              <a:tailEnd/>
            </a:ln>
          </p:spPr>
          <p:txBody>
            <a:bodyPr wrap="none">
              <a:spAutoFit/>
            </a:bodyPr>
            <a:lstStyle/>
            <a:p>
              <a:pPr algn="ctr"/>
              <a:endParaRPr lang="it-IT" sz="1400">
                <a:latin typeface="Calibri" pitchFamily="34" charset="0"/>
              </a:endParaRPr>
            </a:p>
          </p:txBody>
        </p:sp>
      </p:grpSp>
      <p:sp>
        <p:nvSpPr>
          <p:cNvPr id="15400" name="CasellaDiTesto 76"/>
          <p:cNvSpPr txBox="1">
            <a:spLocks noChangeArrowheads="1"/>
          </p:cNvSpPr>
          <p:nvPr/>
        </p:nvSpPr>
        <p:spPr bwMode="auto">
          <a:xfrm>
            <a:off x="1014413" y="5041900"/>
            <a:ext cx="1022350" cy="769938"/>
          </a:xfrm>
          <a:prstGeom prst="rect">
            <a:avLst/>
          </a:prstGeom>
          <a:noFill/>
          <a:ln w="9525">
            <a:noFill/>
            <a:miter lim="800000"/>
            <a:headEnd/>
            <a:tailEnd/>
          </a:ln>
        </p:spPr>
        <p:txBody>
          <a:bodyPr wrap="none">
            <a:spAutoFit/>
          </a:bodyPr>
          <a:lstStyle/>
          <a:p>
            <a:pPr algn="ctr"/>
            <a:r>
              <a:rPr lang="it-IT" sz="1400">
                <a:latin typeface="Calibri" pitchFamily="34" charset="0"/>
              </a:rPr>
              <a:t>IL METODO</a:t>
            </a:r>
          </a:p>
          <a:p>
            <a:pPr algn="ctr"/>
            <a:r>
              <a:rPr lang="it-IT" sz="1400">
                <a:latin typeface="Calibri" pitchFamily="34" charset="0"/>
              </a:rPr>
              <a:t>DI CURA</a:t>
            </a:r>
          </a:p>
          <a:p>
            <a:pPr algn="ctr"/>
            <a:endParaRPr lang="it-IT" sz="1600">
              <a:latin typeface="Calibri" pitchFamily="34" charset="0"/>
            </a:endParaRPr>
          </a:p>
        </p:txBody>
      </p:sp>
      <p:grpSp>
        <p:nvGrpSpPr>
          <p:cNvPr id="15402" name="Gruppo 78"/>
          <p:cNvGrpSpPr>
            <a:grpSpLocks/>
          </p:cNvGrpSpPr>
          <p:nvPr/>
        </p:nvGrpSpPr>
        <p:grpSpPr bwMode="auto">
          <a:xfrm>
            <a:off x="877888" y="3933825"/>
            <a:ext cx="1101725" cy="622300"/>
            <a:chOff x="265980" y="1165133"/>
            <a:chExt cx="1101900" cy="623353"/>
          </a:xfrm>
        </p:grpSpPr>
        <p:sp>
          <p:nvSpPr>
            <p:cNvPr id="80" name="Fumetto 2 79"/>
            <p:cNvSpPr/>
            <p:nvPr/>
          </p:nvSpPr>
          <p:spPr>
            <a:xfrm>
              <a:off x="323139" y="1176265"/>
              <a:ext cx="1044741" cy="61222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07" name="CasellaDiTesto 80"/>
            <p:cNvSpPr txBox="1">
              <a:spLocks noChangeArrowheads="1"/>
            </p:cNvSpPr>
            <p:nvPr/>
          </p:nvSpPr>
          <p:spPr bwMode="auto">
            <a:xfrm>
              <a:off x="265980" y="1165133"/>
              <a:ext cx="1082348" cy="523220"/>
            </a:xfrm>
            <a:prstGeom prst="rect">
              <a:avLst/>
            </a:prstGeom>
            <a:noFill/>
            <a:ln w="9525">
              <a:noFill/>
              <a:miter lim="800000"/>
              <a:headEnd/>
              <a:tailEnd/>
            </a:ln>
          </p:spPr>
          <p:txBody>
            <a:bodyPr wrap="none">
              <a:spAutoFit/>
            </a:bodyPr>
            <a:lstStyle/>
            <a:p>
              <a:pPr algn="ctr"/>
              <a:r>
                <a:rPr lang="it-IT" sz="1400">
                  <a:latin typeface="Calibri" pitchFamily="34" charset="0"/>
                </a:rPr>
                <a:t>LA COCAINA</a:t>
              </a:r>
            </a:p>
            <a:p>
              <a:pPr algn="ctr"/>
              <a:r>
                <a:rPr lang="it-IT" sz="1400">
                  <a:latin typeface="Calibri" pitchFamily="34" charset="0"/>
                </a:rPr>
                <a:t>1884</a:t>
              </a:r>
            </a:p>
          </p:txBody>
        </p:sp>
      </p:grpSp>
      <p:sp>
        <p:nvSpPr>
          <p:cNvPr id="5" name="CasellaDiTesto 4"/>
          <p:cNvSpPr txBox="1"/>
          <p:nvPr/>
        </p:nvSpPr>
        <p:spPr>
          <a:xfrm>
            <a:off x="2278848" y="116632"/>
            <a:ext cx="4729180" cy="1015663"/>
          </a:xfrm>
          <a:prstGeom prst="rect">
            <a:avLst/>
          </a:prstGeom>
          <a:noFill/>
        </p:spPr>
        <p:txBody>
          <a:bodyPr wrap="none" rtlCol="0">
            <a:spAutoFit/>
          </a:bodyPr>
          <a:lstStyle/>
          <a:p>
            <a:r>
              <a:rPr lang="it-IT" sz="2000" b="1" dirty="0" smtClean="0">
                <a:solidFill>
                  <a:srgbClr val="FF0000"/>
                </a:solidFill>
                <a:latin typeface="Algerian" panose="04020705040A02060702" pitchFamily="82" charset="0"/>
              </a:rPr>
              <a:t>PIANO GENERALE DELLA SEZIONI N.1: </a:t>
            </a:r>
          </a:p>
          <a:p>
            <a:r>
              <a:rPr lang="it-IT" sz="2000" b="1" dirty="0" smtClean="0">
                <a:solidFill>
                  <a:srgbClr val="FF0000"/>
                </a:solidFill>
                <a:latin typeface="Algerian" panose="04020705040A02060702" pitchFamily="82" charset="0"/>
              </a:rPr>
              <a:t>LA VITA DI FREUD DAL 1856  AL 1900</a:t>
            </a:r>
          </a:p>
          <a:p>
            <a:endParaRPr lang="it-IT" sz="20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3436951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3335338" y="115888"/>
            <a:ext cx="5629275" cy="3817937"/>
          </a:xfrm>
          <a:prstGeom prst="rect">
            <a:avLst/>
          </a:prstGeom>
          <a:noFill/>
          <a:ln w="9525">
            <a:noFill/>
            <a:miter lim="800000"/>
            <a:headEnd/>
            <a:tailEnd/>
          </a:ln>
        </p:spPr>
        <p:txBody>
          <a:bodyPr>
            <a:spAutoFit/>
          </a:bodyPr>
          <a:lstStyle/>
          <a:p>
            <a:pPr algn="just"/>
            <a:r>
              <a:rPr lang="it-IT" sz="2200" b="1" dirty="0">
                <a:solidFill>
                  <a:srgbClr val="0000FF"/>
                </a:solidFill>
                <a:latin typeface="Times New Roman" pitchFamily="18" charset="0"/>
                <a:cs typeface="Times New Roman" pitchFamily="18" charset="0"/>
              </a:rPr>
              <a:t>Freud annuncia </a:t>
            </a:r>
            <a:r>
              <a:rPr lang="it-IT" sz="2200" dirty="0">
                <a:latin typeface="Times New Roman" pitchFamily="18" charset="0"/>
                <a:cs typeface="Times New Roman" pitchFamily="18" charset="0"/>
              </a:rPr>
              <a:t>l'apertura dello studio professionale</a:t>
            </a:r>
          </a:p>
          <a:p>
            <a:pPr algn="just"/>
            <a:r>
              <a:rPr lang="it-IT" sz="2200" dirty="0">
                <a:latin typeface="Times New Roman" pitchFamily="18" charset="0"/>
                <a:cs typeface="Times New Roman" pitchFamily="18" charset="0"/>
              </a:rPr>
              <a:t>«Arrivati qui il 29 settembre, (1886 nr) il 4 ottobre eravamo già in grado di annunciare l’apertura dello studio. La mia mogliettina è riuscita, grazie alle sue doti e ai doni di nozze, a metter su un ambiente delizioso (...). Una cosa soltanto non funziona come vorrei: lo studio naturalmente. Bisogna proprio ricominciare da capo ed è molto più duro della prima volta: ma magari tra un po' le cose andranno meglio.» </a:t>
            </a:r>
            <a:r>
              <a:rPr lang="it-IT" sz="800" dirty="0">
                <a:latin typeface="Times New Roman" pitchFamily="18" charset="0"/>
                <a:cs typeface="Times New Roman" pitchFamily="18" charset="0"/>
              </a:rPr>
              <a:t>(lettera)</a:t>
            </a:r>
          </a:p>
        </p:txBody>
      </p:sp>
      <p:sp>
        <p:nvSpPr>
          <p:cNvPr id="76802" name="CasellaDiTesto 2"/>
          <p:cNvSpPr txBox="1">
            <a:spLocks noChangeArrowheads="1"/>
          </p:cNvSpPr>
          <p:nvPr/>
        </p:nvSpPr>
        <p:spPr bwMode="auto">
          <a:xfrm>
            <a:off x="409575" y="4929188"/>
            <a:ext cx="3014663" cy="1600200"/>
          </a:xfrm>
          <a:prstGeom prst="rect">
            <a:avLst/>
          </a:prstGeom>
          <a:noFill/>
          <a:ln w="9525">
            <a:noFill/>
            <a:miter lim="800000"/>
            <a:headEnd/>
            <a:tailEnd/>
          </a:ln>
        </p:spPr>
        <p:txBody>
          <a:bodyPr>
            <a:spAutoFit/>
          </a:bodyPr>
          <a:lstStyle/>
          <a:p>
            <a:pPr algn="just"/>
            <a:r>
              <a:rPr lang="it-IT" sz="1400">
                <a:latin typeface="Calibri" pitchFamily="34" charset="0"/>
              </a:rPr>
              <a:t>La fotografia mostra la  facciata dell‘ edificio che dà sullo Schottenring. Dal luglio 1886 fino all'agosto 1891 Freud abitò ed esercitò la professione in un piano della parte posteriore della "Sȕbnbaus" che da sulla Maria-Tberesienstrasse 8.</a:t>
            </a:r>
          </a:p>
        </p:txBody>
      </p:sp>
      <p:sp>
        <p:nvSpPr>
          <p:cNvPr id="5" name="CasellaDiTesto 4"/>
          <p:cNvSpPr txBox="1">
            <a:spLocks noChangeArrowheads="1"/>
          </p:cNvSpPr>
          <p:nvPr/>
        </p:nvSpPr>
        <p:spPr bwMode="auto">
          <a:xfrm>
            <a:off x="3406775" y="3878263"/>
            <a:ext cx="5400675" cy="2462212"/>
          </a:xfrm>
          <a:prstGeom prst="rect">
            <a:avLst/>
          </a:prstGeom>
          <a:noFill/>
          <a:ln w="9525">
            <a:noFill/>
            <a:miter lim="800000"/>
            <a:headEnd/>
            <a:tailEnd/>
          </a:ln>
        </p:spPr>
        <p:txBody>
          <a:bodyPr>
            <a:spAutoFit/>
          </a:bodyPr>
          <a:lstStyle/>
          <a:p>
            <a:pPr algn="just"/>
            <a:r>
              <a:rPr lang="it-IT" dirty="0">
                <a:latin typeface="Calibri" pitchFamily="34" charset="0"/>
              </a:rPr>
              <a:t>«</a:t>
            </a:r>
            <a:r>
              <a:rPr lang="it-IT" sz="2200" dirty="0">
                <a:solidFill>
                  <a:srgbClr val="0000FF"/>
                </a:solidFill>
                <a:latin typeface="Calibri" pitchFamily="34" charset="0"/>
              </a:rPr>
              <a:t>Fra l'altro tutto </a:t>
            </a:r>
            <a:r>
              <a:rPr lang="it-IT" sz="2200" dirty="0">
                <a:latin typeface="Calibri" pitchFamily="34" charset="0"/>
              </a:rPr>
              <a:t>mi sembra oltremodo singolare: (...) il mio grande appartamento nel più bell’edificio di Vienna, la mia impudenza di sposarmi e di  spacciarmi per uno che si può permettere tutto; ma il </a:t>
            </a:r>
            <a:r>
              <a:rPr lang="it-IT" sz="2200" dirty="0" err="1">
                <a:latin typeface="Calibri" pitchFamily="34" charset="0"/>
              </a:rPr>
              <a:t>Bodensee</a:t>
            </a:r>
            <a:r>
              <a:rPr lang="it-IT" sz="2200" dirty="0">
                <a:latin typeface="Calibri" pitchFamily="34" charset="0"/>
              </a:rPr>
              <a:t> e congelato e col mio buon umore ci passo sopra allegramente.» </a:t>
            </a:r>
            <a:r>
              <a:rPr lang="it-IT" sz="800" dirty="0">
                <a:latin typeface="Calibri" pitchFamily="34" charset="0"/>
              </a:rPr>
              <a:t>(lettera)</a:t>
            </a:r>
          </a:p>
        </p:txBody>
      </p:sp>
      <p:grpSp>
        <p:nvGrpSpPr>
          <p:cNvPr id="76804" name="Gruppo 6"/>
          <p:cNvGrpSpPr>
            <a:grpSpLocks/>
          </p:cNvGrpSpPr>
          <p:nvPr/>
        </p:nvGrpSpPr>
        <p:grpSpPr bwMode="auto">
          <a:xfrm>
            <a:off x="409575" y="188913"/>
            <a:ext cx="2925763" cy="4740275"/>
            <a:chOff x="408857" y="188640"/>
            <a:chExt cx="2926801" cy="4740696"/>
          </a:xfrm>
        </p:grpSpPr>
        <p:pic>
          <p:nvPicPr>
            <p:cNvPr id="76806" name="Picture 3" descr="C:\Users\Sandro\Documents\PSICOLOGIA\SIPAP\MUSEO DEL VETRO\FREUD\AUGUSTINE_0015.jpg"/>
            <p:cNvPicPr>
              <a:picLocks noChangeAspect="1" noChangeArrowheads="1"/>
            </p:cNvPicPr>
            <p:nvPr/>
          </p:nvPicPr>
          <p:blipFill>
            <a:blip r:embed="rId2"/>
            <a:srcRect/>
            <a:stretch>
              <a:fillRect/>
            </a:stretch>
          </p:blipFill>
          <p:spPr bwMode="auto">
            <a:xfrm>
              <a:off x="408857" y="188640"/>
              <a:ext cx="2926801" cy="4084416"/>
            </a:xfrm>
            <a:prstGeom prst="rect">
              <a:avLst/>
            </a:prstGeom>
            <a:noFill/>
            <a:ln w="9525">
              <a:noFill/>
              <a:miter lim="800000"/>
              <a:headEnd/>
              <a:tailEnd/>
            </a:ln>
          </p:spPr>
        </p:pic>
        <p:pic>
          <p:nvPicPr>
            <p:cNvPr id="76807" name="Picture 2" descr="C:\Users\Sandro\Documents\PSICOLOGIA\SIPAP\MUSEO DEL VETRO\FREUD\AUGUSTINE_0014.jpg"/>
            <p:cNvPicPr>
              <a:picLocks noChangeAspect="1" noChangeArrowheads="1"/>
            </p:cNvPicPr>
            <p:nvPr/>
          </p:nvPicPr>
          <p:blipFill>
            <a:blip r:embed="rId3"/>
            <a:srcRect/>
            <a:stretch>
              <a:fillRect/>
            </a:stretch>
          </p:blipFill>
          <p:spPr bwMode="auto">
            <a:xfrm>
              <a:off x="408857" y="2826023"/>
              <a:ext cx="2926801" cy="2103313"/>
            </a:xfrm>
            <a:prstGeom prst="rect">
              <a:avLst/>
            </a:prstGeom>
            <a:noFill/>
            <a:ln w="9525">
              <a:noFill/>
              <a:miter lim="800000"/>
              <a:headEnd/>
              <a:tailEnd/>
            </a:ln>
          </p:spPr>
        </p:pic>
        <p:sp>
          <p:nvSpPr>
            <p:cNvPr id="6" name="Rettangolo 5"/>
            <p:cNvSpPr/>
            <p:nvPr/>
          </p:nvSpPr>
          <p:spPr>
            <a:xfrm>
              <a:off x="408857" y="2565338"/>
              <a:ext cx="2926801" cy="260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grpSp>
      <p:sp>
        <p:nvSpPr>
          <p:cNvPr id="11" name="Freccia a destra 10"/>
          <p:cNvSpPr/>
          <p:nvPr/>
        </p:nvSpPr>
        <p:spPr>
          <a:xfrm>
            <a:off x="8532813" y="6524625"/>
            <a:ext cx="560387" cy="33813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CasellaDiTesto 2"/>
          <p:cNvSpPr txBox="1">
            <a:spLocks noChangeArrowheads="1"/>
          </p:cNvSpPr>
          <p:nvPr/>
        </p:nvSpPr>
        <p:spPr bwMode="auto">
          <a:xfrm>
            <a:off x="1296988" y="107950"/>
            <a:ext cx="6550025" cy="461963"/>
          </a:xfrm>
          <a:prstGeom prst="rect">
            <a:avLst/>
          </a:prstGeom>
          <a:noFill/>
          <a:ln w="9525">
            <a:noFill/>
            <a:miter lim="800000"/>
            <a:headEnd/>
            <a:tailEnd/>
          </a:ln>
        </p:spPr>
        <p:txBody>
          <a:bodyPr wrap="none">
            <a:spAutoFit/>
          </a:bodyPr>
          <a:lstStyle/>
          <a:p>
            <a:r>
              <a:rPr lang="it-IT" sz="2400" b="1">
                <a:solidFill>
                  <a:srgbClr val="0000FF"/>
                </a:solidFill>
                <a:latin typeface="Times New Roman" pitchFamily="18" charset="0"/>
                <a:cs typeface="Times New Roman" pitchFamily="18" charset="0"/>
              </a:rPr>
              <a:t>LE DIFFICOLTA’ E I DUBBI DI UNA SCELTA</a:t>
            </a:r>
          </a:p>
        </p:txBody>
      </p:sp>
      <p:sp>
        <p:nvSpPr>
          <p:cNvPr id="4" name="CasellaDiTesto 3"/>
          <p:cNvSpPr txBox="1">
            <a:spLocks noChangeArrowheads="1"/>
          </p:cNvSpPr>
          <p:nvPr/>
        </p:nvSpPr>
        <p:spPr bwMode="auto">
          <a:xfrm>
            <a:off x="215900" y="622300"/>
            <a:ext cx="8712200" cy="5694363"/>
          </a:xfrm>
          <a:prstGeom prst="rect">
            <a:avLst/>
          </a:prstGeom>
          <a:noFill/>
          <a:ln w="9525">
            <a:noFill/>
            <a:miter lim="800000"/>
            <a:headEnd/>
            <a:tailEnd/>
          </a:ln>
        </p:spPr>
        <p:txBody>
          <a:bodyPr>
            <a:spAutoFit/>
          </a:bodyPr>
          <a:lstStyle/>
          <a:p>
            <a:pPr algn="just"/>
            <a:r>
              <a:rPr lang="it-IT" sz="2800" b="1">
                <a:solidFill>
                  <a:srgbClr val="0000FF"/>
                </a:solidFill>
                <a:latin typeface="Times New Roman" pitchFamily="18" charset="0"/>
                <a:cs typeface="Times New Roman" pitchFamily="18" charset="0"/>
              </a:rPr>
              <a:t>E allora, se voleva farsi una posizione</a:t>
            </a:r>
            <a:r>
              <a:rPr lang="it-IT" sz="2800">
                <a:latin typeface="Times New Roman" pitchFamily="18" charset="0"/>
                <a:cs typeface="Times New Roman" pitchFamily="18" charset="0"/>
              </a:rPr>
              <a:t>, non gli restava altro da fare, come gli consigliava con insistenza </a:t>
            </a:r>
            <a:r>
              <a:rPr lang="it-IT" sz="2800" b="1">
                <a:solidFill>
                  <a:srgbClr val="0000FF"/>
                </a:solidFill>
                <a:latin typeface="Times New Roman" pitchFamily="18" charset="0"/>
                <a:cs typeface="Times New Roman" pitchFamily="18" charset="0"/>
              </a:rPr>
              <a:t>la signora Breuer</a:t>
            </a:r>
            <a:r>
              <a:rPr lang="it-IT" sz="2800">
                <a:latin typeface="Times New Roman" pitchFamily="18" charset="0"/>
                <a:cs typeface="Times New Roman" pitchFamily="18" charset="0"/>
              </a:rPr>
              <a:t>, che prendere un piccolo appartamento e metter fuori «una targa, solo una targa, una bella targa», cioè dedicarsi alla professione medica. Ma anche per questo obiettivo gli ostacoli non mancavano. Anzitutto, confessava lo stesso Freud:</a:t>
            </a:r>
          </a:p>
          <a:p>
            <a:pPr algn="just"/>
            <a:endParaRPr lang="it-IT" sz="2800">
              <a:latin typeface="Times New Roman" pitchFamily="18" charset="0"/>
              <a:cs typeface="Times New Roman" pitchFamily="18" charset="0"/>
            </a:endParaRPr>
          </a:p>
          <a:p>
            <a:pPr algn="just"/>
            <a:r>
              <a:rPr lang="it-IT" sz="2800">
                <a:latin typeface="Times New Roman" pitchFamily="18" charset="0"/>
                <a:cs typeface="Times New Roman" pitchFamily="18" charset="0"/>
              </a:rPr>
              <a:t>«Non ho studiato a sufficienza per fare il medico; nella mia formazione medica c'è una lacuna che ho fatto fatica a riparare. Sono riuscito ad imparare appena quanto era sufficiente per di ventare neuropatologo» .</a:t>
            </a:r>
          </a:p>
          <a:p>
            <a:pPr algn="just"/>
            <a:r>
              <a:rPr lang="it-IT" sz="2800">
                <a:solidFill>
                  <a:srgbClr val="000000"/>
                </a:solidFill>
                <a:latin typeface="Times New Roman" pitchFamily="18" charset="0"/>
                <a:cs typeface="Times New Roman" pitchFamily="18" charset="0"/>
              </a:rPr>
              <a:t>Questa lettera a Fliess è del 29 agosto I888 (…) </a:t>
            </a:r>
            <a:endParaRPr lang="it-IT" sz="2800">
              <a:latin typeface="Times New Roman" pitchFamily="18" charset="0"/>
              <a:cs typeface="Times New Roman" pitchFamily="18" charset="0"/>
            </a:endParaRPr>
          </a:p>
        </p:txBody>
      </p:sp>
      <p:sp>
        <p:nvSpPr>
          <p:cNvPr id="5" name="Freccia a destra 4"/>
          <p:cNvSpPr/>
          <p:nvPr/>
        </p:nvSpPr>
        <p:spPr>
          <a:xfrm>
            <a:off x="7596188" y="5853113"/>
            <a:ext cx="561975" cy="3365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a:hlinkClick r:id="rId2" action="ppaction://hlinksldjump"/>
          </p:cNvPr>
          <p:cNvPicPr>
            <a:picLocks noChangeAspect="1" noChangeArrowheads="1"/>
          </p:cNvPicPr>
          <p:nvPr/>
        </p:nvPicPr>
        <p:blipFill>
          <a:blip r:embed="rId3"/>
          <a:srcRect/>
          <a:stretch>
            <a:fillRect/>
          </a:stretch>
        </p:blipFill>
        <p:spPr bwMode="auto">
          <a:xfrm>
            <a:off x="8675688" y="6524625"/>
            <a:ext cx="201612" cy="195263"/>
          </a:xfrm>
          <a:prstGeom prst="rect">
            <a:avLst/>
          </a:prstGeom>
          <a:noFill/>
          <a:ln w="9525">
            <a:noFill/>
            <a:miter lim="800000"/>
            <a:headEnd/>
            <a:tailEnd/>
          </a:ln>
        </p:spPr>
      </p:pic>
      <p:sp>
        <p:nvSpPr>
          <p:cNvPr id="3" name="CasellaDiTesto 2"/>
          <p:cNvSpPr txBox="1">
            <a:spLocks noChangeArrowheads="1"/>
          </p:cNvSpPr>
          <p:nvPr/>
        </p:nvSpPr>
        <p:spPr bwMode="auto">
          <a:xfrm>
            <a:off x="139700" y="333375"/>
            <a:ext cx="8864600" cy="6092825"/>
          </a:xfrm>
          <a:prstGeom prst="rect">
            <a:avLst/>
          </a:prstGeom>
          <a:noFill/>
          <a:ln w="9525">
            <a:noFill/>
            <a:miter lim="800000"/>
            <a:headEnd/>
            <a:tailEnd/>
          </a:ln>
        </p:spPr>
        <p:txBody>
          <a:bodyPr>
            <a:spAutoFit/>
          </a:bodyPr>
          <a:lstStyle/>
          <a:p>
            <a:pPr algn="just"/>
            <a:r>
              <a:rPr lang="it-IT" sz="2600" b="1">
                <a:solidFill>
                  <a:srgbClr val="0000FF"/>
                </a:solidFill>
                <a:latin typeface="Times New Roman" pitchFamily="18" charset="0"/>
                <a:cs typeface="Times New Roman" pitchFamily="18" charset="0"/>
              </a:rPr>
              <a:t>Il suo apprendistato si è concluso</a:t>
            </a:r>
            <a:r>
              <a:rPr lang="it-IT" sz="2600">
                <a:solidFill>
                  <a:srgbClr val="000000"/>
                </a:solidFill>
                <a:latin typeface="Times New Roman" pitchFamily="18" charset="0"/>
                <a:cs typeface="Times New Roman" pitchFamily="18" charset="0"/>
              </a:rPr>
              <a:t>. Eppure, non se la sente di fare il medico, al più potrebbe dedicarsi alla neurologia, ma l'esercizio professionale di questa branca non è allettante, a meno di non ricorrere </a:t>
            </a:r>
            <a:r>
              <a:rPr lang="it-IT" sz="2600" b="1">
                <a:solidFill>
                  <a:srgbClr val="FF0000"/>
                </a:solidFill>
                <a:latin typeface="Times New Roman" pitchFamily="18" charset="0"/>
                <a:cs typeface="Times New Roman" pitchFamily="18" charset="0"/>
              </a:rPr>
              <a:t>alla terapia elettrica</a:t>
            </a:r>
            <a:r>
              <a:rPr lang="it-IT" sz="2600">
                <a:solidFill>
                  <a:srgbClr val="000000"/>
                </a:solidFill>
                <a:latin typeface="Times New Roman" pitchFamily="18" charset="0"/>
                <a:cs typeface="Times New Roman" pitchFamily="18" charset="0"/>
              </a:rPr>
              <a:t>, come gli consigliava Nothnagel. Ma anche qui non c'era di che compiacersi:</a:t>
            </a:r>
          </a:p>
          <a:p>
            <a:pPr algn="just"/>
            <a:r>
              <a:rPr lang="it-IT" sz="2600">
                <a:solidFill>
                  <a:srgbClr val="000000"/>
                </a:solidFill>
                <a:latin typeface="Times New Roman" pitchFamily="18" charset="0"/>
                <a:cs typeface="Times New Roman" pitchFamily="18" charset="0"/>
              </a:rPr>
              <a:t>«Per l'elettroterapia mi affidavo al manuale di Erb nel quale sono contenute prescrizioni minuziosissime per il trattamento di ogni possibile sintomo nervoso. Purtroppo dovetti rendermi conto ben presto che seguire questi precetti non serviva a nulla, poiché quello che avevo reputato il frutto di osservazioni meticolose altro non era invece che una costruzione della fantasiose»</a:t>
            </a:r>
          </a:p>
          <a:p>
            <a:pPr algn="just"/>
            <a:endParaRPr lang="it-IT" sz="2600">
              <a:solidFill>
                <a:srgbClr val="000000"/>
              </a:solidFill>
              <a:latin typeface="Times New Roman" pitchFamily="18" charset="0"/>
              <a:cs typeface="Times New Roman" pitchFamily="18" charset="0"/>
            </a:endParaRPr>
          </a:p>
          <a:p>
            <a:pPr algn="just"/>
            <a:r>
              <a:rPr lang="it-IT" sz="2600">
                <a:solidFill>
                  <a:srgbClr val="000000"/>
                </a:solidFill>
                <a:latin typeface="Times New Roman" pitchFamily="18" charset="0"/>
                <a:cs typeface="Times New Roman" pitchFamily="18" charset="0"/>
              </a:rPr>
              <a:t>Accanto a questa preparazione medica insufficiente, vi era anche una insufficiente dimestichezza di Freud con il malato organico e con i suoi problemi. (La vista del sangue lo impressionava n.d.r.)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a:hlinkClick r:id="rId2" action="ppaction://hlinksldjump"/>
          </p:cNvPr>
          <p:cNvPicPr>
            <a:picLocks noChangeAspect="1" noChangeArrowheads="1"/>
          </p:cNvPicPr>
          <p:nvPr/>
        </p:nvPicPr>
        <p:blipFill>
          <a:blip r:embed="rId3"/>
          <a:srcRect/>
          <a:stretch>
            <a:fillRect/>
          </a:stretch>
        </p:blipFill>
        <p:spPr bwMode="auto">
          <a:xfrm>
            <a:off x="8574064" y="6426201"/>
            <a:ext cx="318416" cy="293688"/>
          </a:xfrm>
          <a:prstGeom prst="rect">
            <a:avLst/>
          </a:prstGeom>
          <a:noFill/>
          <a:ln w="9525">
            <a:noFill/>
            <a:miter lim="800000"/>
            <a:headEnd/>
            <a:tailEnd/>
          </a:ln>
        </p:spPr>
      </p:pic>
      <p:sp>
        <p:nvSpPr>
          <p:cNvPr id="3" name="CasellaDiTesto 2"/>
          <p:cNvSpPr txBox="1">
            <a:spLocks noChangeArrowheads="1"/>
          </p:cNvSpPr>
          <p:nvPr/>
        </p:nvSpPr>
        <p:spPr bwMode="auto">
          <a:xfrm>
            <a:off x="139700" y="333375"/>
            <a:ext cx="8864600" cy="6092825"/>
          </a:xfrm>
          <a:prstGeom prst="rect">
            <a:avLst/>
          </a:prstGeom>
          <a:noFill/>
          <a:ln w="9525">
            <a:noFill/>
            <a:miter lim="800000"/>
            <a:headEnd/>
            <a:tailEnd/>
          </a:ln>
        </p:spPr>
        <p:txBody>
          <a:bodyPr>
            <a:spAutoFit/>
          </a:bodyPr>
          <a:lstStyle/>
          <a:p>
            <a:pPr algn="just"/>
            <a:r>
              <a:rPr lang="it-IT" sz="2600" b="1">
                <a:solidFill>
                  <a:srgbClr val="0000FF"/>
                </a:solidFill>
                <a:latin typeface="Times New Roman" pitchFamily="18" charset="0"/>
                <a:cs typeface="Times New Roman" pitchFamily="18" charset="0"/>
              </a:rPr>
              <a:t>Il suo apprendistato si è concluso</a:t>
            </a:r>
            <a:r>
              <a:rPr lang="it-IT" sz="2600">
                <a:solidFill>
                  <a:srgbClr val="000000"/>
                </a:solidFill>
                <a:latin typeface="Times New Roman" pitchFamily="18" charset="0"/>
                <a:cs typeface="Times New Roman" pitchFamily="18" charset="0"/>
              </a:rPr>
              <a:t>. Eppure, non se la sente di fare il medico, al più potrebbe dedicarsi alla neurologia, ma l'esercizio professionale di questa branca non è allettante, a meno di non ricorrere </a:t>
            </a:r>
            <a:r>
              <a:rPr lang="it-IT" sz="2600" b="1">
                <a:solidFill>
                  <a:srgbClr val="FF0000"/>
                </a:solidFill>
                <a:latin typeface="Times New Roman" pitchFamily="18" charset="0"/>
                <a:cs typeface="Times New Roman" pitchFamily="18" charset="0"/>
              </a:rPr>
              <a:t>alla terapia elettrica</a:t>
            </a:r>
            <a:r>
              <a:rPr lang="it-IT" sz="2600">
                <a:solidFill>
                  <a:srgbClr val="000000"/>
                </a:solidFill>
                <a:latin typeface="Times New Roman" pitchFamily="18" charset="0"/>
                <a:cs typeface="Times New Roman" pitchFamily="18" charset="0"/>
              </a:rPr>
              <a:t>, come gli consigliava Nothnagel. Ma anche qui non c'era di che compiacersi:</a:t>
            </a:r>
          </a:p>
          <a:p>
            <a:pPr algn="just"/>
            <a:r>
              <a:rPr lang="it-IT" sz="2600">
                <a:solidFill>
                  <a:srgbClr val="000000"/>
                </a:solidFill>
                <a:latin typeface="Times New Roman" pitchFamily="18" charset="0"/>
                <a:cs typeface="Times New Roman" pitchFamily="18" charset="0"/>
              </a:rPr>
              <a:t>«Per l'elettroterapia mi affidavo al manuale di Erb nel quale sono contenute prescrizioni minuziosissime per il trattamento di ogni possibile sintomo nervoso. Purtroppo dovetti rendermi conto ben presto che seguire questi precetti non serviva a nulla, poiché quello che avevo reputato il frutto di osservazioni meticolose altro non era invece che una costruzione della fantasiose»</a:t>
            </a:r>
          </a:p>
          <a:p>
            <a:pPr algn="just"/>
            <a:endParaRPr lang="it-IT" sz="2600">
              <a:solidFill>
                <a:srgbClr val="000000"/>
              </a:solidFill>
              <a:latin typeface="Times New Roman" pitchFamily="18" charset="0"/>
              <a:cs typeface="Times New Roman" pitchFamily="18" charset="0"/>
            </a:endParaRPr>
          </a:p>
          <a:p>
            <a:pPr algn="just"/>
            <a:r>
              <a:rPr lang="it-IT" sz="2600">
                <a:solidFill>
                  <a:srgbClr val="000000"/>
                </a:solidFill>
                <a:latin typeface="Times New Roman" pitchFamily="18" charset="0"/>
                <a:cs typeface="Times New Roman" pitchFamily="18" charset="0"/>
              </a:rPr>
              <a:t>Accanto a questa preparazione medica insufficiente, vi era anche una insufficiente dimestichezza di Freud con il malato organico e con i suoi problemi. (La vista del sangue lo impressionava n.d.r.) </a:t>
            </a:r>
          </a:p>
        </p:txBody>
      </p:sp>
    </p:spTree>
    <p:extLst>
      <p:ext uri="{BB962C8B-B14F-4D97-AF65-F5344CB8AC3E}">
        <p14:creationId xmlns:p14="http://schemas.microsoft.com/office/powerpoint/2010/main" val="276093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61638" y="2060848"/>
            <a:ext cx="6620723" cy="769441"/>
          </a:xfrm>
          <a:prstGeom prst="rect">
            <a:avLst/>
          </a:prstGeom>
          <a:noFill/>
        </p:spPr>
        <p:txBody>
          <a:bodyPr wrap="none" rtlCol="0">
            <a:spAutoFit/>
          </a:bodyPr>
          <a:lstStyle/>
          <a:p>
            <a:r>
              <a:rPr lang="it-IT" sz="4400" dirty="0" smtClean="0">
                <a:solidFill>
                  <a:srgbClr val="FF0000"/>
                </a:solidFill>
                <a:latin typeface="Algerian" panose="04020705040A02060702" pitchFamily="82" charset="0"/>
              </a:rPr>
              <a:t>FINE CAPITOLO SECONDO</a:t>
            </a:r>
            <a:endParaRPr lang="it-IT" sz="4400"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3816450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30364" y="2370195"/>
            <a:ext cx="3283271" cy="1015663"/>
          </a:xfrm>
          <a:prstGeom prst="rect">
            <a:avLst/>
          </a:prstGeom>
          <a:noFill/>
        </p:spPr>
        <p:txBody>
          <a:bodyPr wrap="none" rtlCol="0">
            <a:spAutoFit/>
          </a:bodyPr>
          <a:lstStyle/>
          <a:p>
            <a:r>
              <a:rPr lang="it-IT" sz="6000" dirty="0" smtClean="0">
                <a:solidFill>
                  <a:srgbClr val="FF0000"/>
                </a:solidFill>
                <a:latin typeface="Algerian" panose="04020705040A02060702" pitchFamily="82" charset="0"/>
              </a:rPr>
              <a:t>SI INIZIA</a:t>
            </a:r>
            <a:endParaRPr lang="it-IT" sz="6000"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32354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36600" y="3683000"/>
            <a:ext cx="7993063" cy="79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3" name="Rettangolo 2"/>
          <p:cNvSpPr/>
          <p:nvPr/>
        </p:nvSpPr>
        <p:spPr>
          <a:xfrm>
            <a:off x="755650" y="4819650"/>
            <a:ext cx="7993063" cy="10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365" name="CasellaDiTesto 9"/>
          <p:cNvSpPr txBox="1">
            <a:spLocks noChangeArrowheads="1"/>
          </p:cNvSpPr>
          <p:nvPr/>
        </p:nvSpPr>
        <p:spPr bwMode="auto">
          <a:xfrm>
            <a:off x="661988" y="188913"/>
            <a:ext cx="7835799" cy="1200329"/>
          </a:xfrm>
          <a:prstGeom prst="rect">
            <a:avLst/>
          </a:prstGeom>
          <a:noFill/>
          <a:ln w="9525">
            <a:noFill/>
            <a:miter lim="800000"/>
            <a:headEnd/>
            <a:tailEnd/>
          </a:ln>
        </p:spPr>
        <p:txBody>
          <a:bodyPr wrap="none">
            <a:spAutoFit/>
          </a:bodyPr>
          <a:lstStyle/>
          <a:p>
            <a:pPr algn="ctr"/>
            <a:r>
              <a:rPr lang="it-IT" sz="3600" dirty="0">
                <a:solidFill>
                  <a:srgbClr val="0000FF"/>
                </a:solidFill>
                <a:latin typeface="Algerian" pitchFamily="82" charset="0"/>
              </a:rPr>
              <a:t>VITA DI SINGMUND  </a:t>
            </a:r>
            <a:r>
              <a:rPr lang="it-IT" sz="3600" dirty="0" err="1">
                <a:solidFill>
                  <a:srgbClr val="0000FF"/>
                </a:solidFill>
                <a:latin typeface="Algerian" pitchFamily="82" charset="0"/>
              </a:rPr>
              <a:t>salomon</a:t>
            </a:r>
            <a:r>
              <a:rPr lang="it-IT" sz="3600" dirty="0">
                <a:solidFill>
                  <a:srgbClr val="0000FF"/>
                </a:solidFill>
                <a:latin typeface="Algerian" pitchFamily="82" charset="0"/>
              </a:rPr>
              <a:t> </a:t>
            </a:r>
            <a:r>
              <a:rPr lang="it-IT" sz="3600" dirty="0" smtClean="0">
                <a:solidFill>
                  <a:srgbClr val="0000FF"/>
                </a:solidFill>
                <a:latin typeface="Algerian" pitchFamily="82" charset="0"/>
              </a:rPr>
              <a:t>FREUD</a:t>
            </a:r>
          </a:p>
          <a:p>
            <a:pPr algn="ctr"/>
            <a:r>
              <a:rPr lang="it-IT" sz="3600" dirty="0" smtClean="0">
                <a:solidFill>
                  <a:srgbClr val="FF0000"/>
                </a:solidFill>
                <a:latin typeface="Algerian" pitchFamily="82" charset="0"/>
              </a:rPr>
              <a:t>CAPITOLO SECONDO</a:t>
            </a:r>
            <a:endParaRPr lang="it-IT" sz="3600" dirty="0">
              <a:solidFill>
                <a:srgbClr val="FF0000"/>
              </a:solidFill>
              <a:latin typeface="Algerian" pitchFamily="82" charset="0"/>
            </a:endParaRPr>
          </a:p>
        </p:txBody>
      </p:sp>
      <p:sp>
        <p:nvSpPr>
          <p:cNvPr id="38" name="Fumetto 2 37"/>
          <p:cNvSpPr/>
          <p:nvPr/>
        </p:nvSpPr>
        <p:spPr>
          <a:xfrm>
            <a:off x="2541588" y="3944938"/>
            <a:ext cx="1044575" cy="612775"/>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374" name="CasellaDiTesto 38"/>
          <p:cNvSpPr txBox="1">
            <a:spLocks noChangeArrowheads="1"/>
          </p:cNvSpPr>
          <p:nvPr/>
        </p:nvSpPr>
        <p:spPr bwMode="auto">
          <a:xfrm>
            <a:off x="2433638" y="3873500"/>
            <a:ext cx="1171575" cy="708025"/>
          </a:xfrm>
          <a:prstGeom prst="rect">
            <a:avLst/>
          </a:prstGeom>
          <a:noFill/>
          <a:ln w="9525">
            <a:noFill/>
            <a:miter lim="800000"/>
            <a:headEnd/>
            <a:tailEnd/>
          </a:ln>
        </p:spPr>
        <p:txBody>
          <a:bodyPr wrap="none">
            <a:spAutoFit/>
          </a:bodyPr>
          <a:lstStyle/>
          <a:p>
            <a:pPr algn="ctr"/>
            <a:r>
              <a:rPr lang="it-IT" sz="1400">
                <a:latin typeface="Calibri" pitchFamily="34" charset="0"/>
              </a:rPr>
              <a:t>LA</a:t>
            </a:r>
          </a:p>
          <a:p>
            <a:pPr algn="ctr"/>
            <a:r>
              <a:rPr lang="it-IT" sz="1400">
                <a:latin typeface="Calibri" pitchFamily="34" charset="0"/>
              </a:rPr>
              <a:t> SALPÊTRIÈRE</a:t>
            </a:r>
          </a:p>
          <a:p>
            <a:pPr algn="ctr"/>
            <a:r>
              <a:rPr lang="it-IT" sz="1200">
                <a:latin typeface="Calibri" pitchFamily="34" charset="0"/>
              </a:rPr>
              <a:t>1885/86</a:t>
            </a:r>
          </a:p>
        </p:txBody>
      </p:sp>
      <p:pic>
        <p:nvPicPr>
          <p:cNvPr id="15375" name="Picture 7">
            <a:hlinkClick r:id="rId2" action="ppaction://hlinksldjump"/>
          </p:cNvPr>
          <p:cNvPicPr>
            <a:picLocks noChangeAspect="1" noChangeArrowheads="1"/>
          </p:cNvPicPr>
          <p:nvPr/>
        </p:nvPicPr>
        <p:blipFill>
          <a:blip r:embed="rId3"/>
          <a:srcRect/>
          <a:stretch>
            <a:fillRect/>
          </a:stretch>
        </p:blipFill>
        <p:spPr bwMode="auto">
          <a:xfrm>
            <a:off x="2074863" y="3919538"/>
            <a:ext cx="393700" cy="393700"/>
          </a:xfrm>
          <a:prstGeom prst="rect">
            <a:avLst/>
          </a:prstGeom>
          <a:noFill/>
          <a:ln w="9525">
            <a:noFill/>
            <a:miter lim="800000"/>
            <a:headEnd/>
            <a:tailEnd/>
          </a:ln>
        </p:spPr>
      </p:pic>
      <p:grpSp>
        <p:nvGrpSpPr>
          <p:cNvPr id="15376" name="Gruppo 2047"/>
          <p:cNvGrpSpPr>
            <a:grpSpLocks/>
          </p:cNvGrpSpPr>
          <p:nvPr/>
        </p:nvGrpSpPr>
        <p:grpSpPr bwMode="auto">
          <a:xfrm>
            <a:off x="4198938" y="3933825"/>
            <a:ext cx="1044575" cy="611188"/>
            <a:chOff x="4406718" y="2579178"/>
            <a:chExt cx="1044352" cy="612648"/>
          </a:xfrm>
        </p:grpSpPr>
        <p:sp>
          <p:nvSpPr>
            <p:cNvPr id="41" name="Fumetto 2 40"/>
            <p:cNvSpPr/>
            <p:nvPr/>
          </p:nvSpPr>
          <p:spPr>
            <a:xfrm>
              <a:off x="4406718" y="2579178"/>
              <a:ext cx="1044352" cy="612648"/>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21" name="CasellaDiTesto 5"/>
            <p:cNvSpPr txBox="1">
              <a:spLocks noChangeArrowheads="1"/>
            </p:cNvSpPr>
            <p:nvPr/>
          </p:nvSpPr>
          <p:spPr bwMode="auto">
            <a:xfrm>
              <a:off x="4420917" y="2641848"/>
              <a:ext cx="1025730" cy="369332"/>
            </a:xfrm>
            <a:prstGeom prst="rect">
              <a:avLst/>
            </a:prstGeom>
            <a:noFill/>
            <a:ln w="9525">
              <a:noFill/>
              <a:miter lim="800000"/>
              <a:headEnd/>
              <a:tailEnd/>
            </a:ln>
          </p:spPr>
          <p:txBody>
            <a:bodyPr wrap="none">
              <a:spAutoFit/>
            </a:bodyPr>
            <a:lstStyle/>
            <a:p>
              <a:r>
                <a:rPr lang="it-IT">
                  <a:latin typeface="Calibri" pitchFamily="34" charset="0"/>
                </a:rPr>
                <a:t>L’ISTERIA</a:t>
              </a:r>
            </a:p>
          </p:txBody>
        </p:sp>
      </p:grpSp>
      <p:grpSp>
        <p:nvGrpSpPr>
          <p:cNvPr id="15377" name="Gruppo 29"/>
          <p:cNvGrpSpPr>
            <a:grpSpLocks/>
          </p:cNvGrpSpPr>
          <p:nvPr/>
        </p:nvGrpSpPr>
        <p:grpSpPr bwMode="auto">
          <a:xfrm>
            <a:off x="5822950" y="3933825"/>
            <a:ext cx="1219200" cy="644525"/>
            <a:chOff x="5076056" y="2600328"/>
            <a:chExt cx="1220742" cy="644586"/>
          </a:xfrm>
        </p:grpSpPr>
        <p:sp>
          <p:nvSpPr>
            <p:cNvPr id="42" name="Fumetto 2 41"/>
            <p:cNvSpPr/>
            <p:nvPr/>
          </p:nvSpPr>
          <p:spPr>
            <a:xfrm>
              <a:off x="5171426" y="2600328"/>
              <a:ext cx="1044307" cy="612833"/>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19" name="CasellaDiTesto 22"/>
            <p:cNvSpPr txBox="1">
              <a:spLocks noChangeArrowheads="1"/>
            </p:cNvSpPr>
            <p:nvPr/>
          </p:nvSpPr>
          <p:spPr bwMode="auto">
            <a:xfrm>
              <a:off x="5076056" y="2605091"/>
              <a:ext cx="1220742" cy="639823"/>
            </a:xfrm>
            <a:prstGeom prst="rect">
              <a:avLst/>
            </a:prstGeom>
            <a:noFill/>
            <a:ln w="9525">
              <a:noFill/>
              <a:miter lim="800000"/>
              <a:headEnd/>
              <a:tailEnd/>
            </a:ln>
          </p:spPr>
          <p:txBody>
            <a:bodyPr>
              <a:spAutoFit/>
            </a:bodyPr>
            <a:lstStyle/>
            <a:p>
              <a:r>
                <a:rPr lang="it-IT" sz="1200">
                  <a:latin typeface="Calibri" pitchFamily="34" charset="0"/>
                </a:rPr>
                <a:t>  NEUROLOGO FISIOPATOLOGO</a:t>
              </a:r>
            </a:p>
            <a:p>
              <a:pPr algn="ctr"/>
              <a:r>
                <a:rPr lang="it-IT" sz="1200">
                  <a:latin typeface="Calibri" pitchFamily="34" charset="0"/>
                </a:rPr>
                <a:t>1885/90</a:t>
              </a:r>
            </a:p>
          </p:txBody>
        </p:sp>
      </p:grpSp>
      <p:pic>
        <p:nvPicPr>
          <p:cNvPr id="15378" name="Picture 2">
            <a:hlinkClick r:id="rId4" action="ppaction://hlinksldjump"/>
          </p:cNvPr>
          <p:cNvPicPr>
            <a:picLocks noChangeAspect="1" noChangeArrowheads="1"/>
          </p:cNvPicPr>
          <p:nvPr/>
        </p:nvPicPr>
        <p:blipFill>
          <a:blip r:embed="rId5"/>
          <a:srcRect/>
          <a:stretch>
            <a:fillRect/>
          </a:stretch>
        </p:blipFill>
        <p:spPr bwMode="auto">
          <a:xfrm>
            <a:off x="3730625" y="3940175"/>
            <a:ext cx="396875" cy="390525"/>
          </a:xfrm>
          <a:prstGeom prst="rect">
            <a:avLst/>
          </a:prstGeom>
          <a:noFill/>
          <a:ln w="9525">
            <a:noFill/>
            <a:miter lim="800000"/>
            <a:headEnd/>
            <a:tailEnd/>
          </a:ln>
        </p:spPr>
      </p:pic>
      <p:pic>
        <p:nvPicPr>
          <p:cNvPr id="15379" name="Picture 3">
            <a:hlinkClick r:id="rId6" action="ppaction://hlinksldjump"/>
          </p:cNvPr>
          <p:cNvPicPr>
            <a:picLocks noChangeAspect="1" noChangeArrowheads="1"/>
          </p:cNvPicPr>
          <p:nvPr/>
        </p:nvPicPr>
        <p:blipFill>
          <a:blip r:embed="rId5"/>
          <a:srcRect/>
          <a:stretch>
            <a:fillRect/>
          </a:stretch>
        </p:blipFill>
        <p:spPr bwMode="auto">
          <a:xfrm>
            <a:off x="5386388" y="3933825"/>
            <a:ext cx="396875" cy="390525"/>
          </a:xfrm>
          <a:prstGeom prst="rect">
            <a:avLst/>
          </a:prstGeom>
          <a:noFill/>
          <a:ln w="9525">
            <a:noFill/>
            <a:miter lim="800000"/>
            <a:headEnd/>
            <a:tailEnd/>
          </a:ln>
        </p:spPr>
      </p:pic>
      <p:grpSp>
        <p:nvGrpSpPr>
          <p:cNvPr id="15380" name="Gruppo 42"/>
          <p:cNvGrpSpPr>
            <a:grpSpLocks/>
          </p:cNvGrpSpPr>
          <p:nvPr/>
        </p:nvGrpSpPr>
        <p:grpSpPr bwMode="auto">
          <a:xfrm>
            <a:off x="7488238" y="3914775"/>
            <a:ext cx="1044575" cy="622300"/>
            <a:chOff x="323528" y="1165133"/>
            <a:chExt cx="1044352" cy="623353"/>
          </a:xfrm>
        </p:grpSpPr>
        <p:sp>
          <p:nvSpPr>
            <p:cNvPr id="44" name="Fumetto 2 43"/>
            <p:cNvSpPr/>
            <p:nvPr/>
          </p:nvSpPr>
          <p:spPr>
            <a:xfrm>
              <a:off x="323528" y="1176265"/>
              <a:ext cx="1044352" cy="61222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17" name="CasellaDiTesto 44"/>
            <p:cNvSpPr txBox="1">
              <a:spLocks noChangeArrowheads="1"/>
            </p:cNvSpPr>
            <p:nvPr/>
          </p:nvSpPr>
          <p:spPr bwMode="auto">
            <a:xfrm>
              <a:off x="714789" y="1165133"/>
              <a:ext cx="184730" cy="307777"/>
            </a:xfrm>
            <a:prstGeom prst="rect">
              <a:avLst/>
            </a:prstGeom>
            <a:noFill/>
            <a:ln w="9525">
              <a:noFill/>
              <a:miter lim="800000"/>
              <a:headEnd/>
              <a:tailEnd/>
            </a:ln>
          </p:spPr>
          <p:txBody>
            <a:bodyPr wrap="none">
              <a:spAutoFit/>
            </a:bodyPr>
            <a:lstStyle/>
            <a:p>
              <a:pPr algn="ctr"/>
              <a:endParaRPr lang="it-IT" sz="1400">
                <a:latin typeface="Calibri" pitchFamily="34" charset="0"/>
              </a:endParaRPr>
            </a:p>
          </p:txBody>
        </p:sp>
      </p:grpSp>
      <p:pic>
        <p:nvPicPr>
          <p:cNvPr id="15381" name="Picture 7">
            <a:hlinkClick r:id="rId7" action="ppaction://hlinksldjump"/>
          </p:cNvPr>
          <p:cNvPicPr>
            <a:picLocks noChangeAspect="1" noChangeArrowheads="1"/>
          </p:cNvPicPr>
          <p:nvPr/>
        </p:nvPicPr>
        <p:blipFill>
          <a:blip r:embed="rId3"/>
          <a:srcRect/>
          <a:stretch>
            <a:fillRect/>
          </a:stretch>
        </p:blipFill>
        <p:spPr bwMode="auto">
          <a:xfrm>
            <a:off x="7053263" y="3943350"/>
            <a:ext cx="395287" cy="395288"/>
          </a:xfrm>
          <a:prstGeom prst="rect">
            <a:avLst/>
          </a:prstGeom>
          <a:noFill/>
          <a:ln w="9525">
            <a:noFill/>
            <a:miter lim="800000"/>
            <a:headEnd/>
            <a:tailEnd/>
          </a:ln>
        </p:spPr>
      </p:pic>
      <p:sp>
        <p:nvSpPr>
          <p:cNvPr id="15382" name="CasellaDiTesto 21"/>
          <p:cNvSpPr txBox="1">
            <a:spLocks noChangeArrowheads="1"/>
          </p:cNvSpPr>
          <p:nvPr/>
        </p:nvSpPr>
        <p:spPr bwMode="auto">
          <a:xfrm>
            <a:off x="7521575" y="3897313"/>
            <a:ext cx="976313" cy="646112"/>
          </a:xfrm>
          <a:prstGeom prst="rect">
            <a:avLst/>
          </a:prstGeom>
          <a:noFill/>
          <a:ln w="9525">
            <a:noFill/>
            <a:miter lim="800000"/>
            <a:headEnd/>
            <a:tailEnd/>
          </a:ln>
        </p:spPr>
        <p:txBody>
          <a:bodyPr wrap="none">
            <a:spAutoFit/>
          </a:bodyPr>
          <a:lstStyle/>
          <a:p>
            <a:r>
              <a:rPr lang="it-IT">
                <a:latin typeface="Calibri" pitchFamily="34" charset="0"/>
              </a:rPr>
              <a:t>LA VITA</a:t>
            </a:r>
          </a:p>
          <a:p>
            <a:r>
              <a:rPr lang="it-IT">
                <a:latin typeface="Calibri" pitchFamily="34" charset="0"/>
              </a:rPr>
              <a:t>1986/89</a:t>
            </a:r>
          </a:p>
        </p:txBody>
      </p:sp>
      <p:sp>
        <p:nvSpPr>
          <p:cNvPr id="27" name="CasellaDiTesto 26"/>
          <p:cNvSpPr txBox="1"/>
          <p:nvPr/>
        </p:nvSpPr>
        <p:spPr>
          <a:xfrm>
            <a:off x="3295162" y="1412776"/>
            <a:ext cx="1900585"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1856 - NASCITA</a:t>
            </a:r>
          </a:p>
        </p:txBody>
      </p:sp>
      <p:sp>
        <p:nvSpPr>
          <p:cNvPr id="28" name="CasellaDiTesto 27"/>
          <p:cNvSpPr txBox="1"/>
          <p:nvPr/>
        </p:nvSpPr>
        <p:spPr>
          <a:xfrm>
            <a:off x="459798" y="1932899"/>
            <a:ext cx="3554691"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1885  TERMINA L’UNIVERSITA</a:t>
            </a:r>
            <a:r>
              <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a:t>
            </a:r>
          </a:p>
        </p:txBody>
      </p:sp>
      <p:sp>
        <p:nvSpPr>
          <p:cNvPr id="29" name="CasellaDiTesto 28"/>
          <p:cNvSpPr txBox="1"/>
          <p:nvPr/>
        </p:nvSpPr>
        <p:spPr>
          <a:xfrm>
            <a:off x="4167106" y="1932899"/>
            <a:ext cx="439325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1900 – LINTERPRETAZIONE DEI SOGNI</a:t>
            </a:r>
          </a:p>
        </p:txBody>
      </p:sp>
      <p:sp>
        <p:nvSpPr>
          <p:cNvPr id="2049" name="Rettangolo 2048"/>
          <p:cNvSpPr/>
          <p:nvPr/>
        </p:nvSpPr>
        <p:spPr>
          <a:xfrm>
            <a:off x="395288" y="2565400"/>
            <a:ext cx="8353425" cy="39592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grpSp>
        <p:nvGrpSpPr>
          <p:cNvPr id="15402" name="Gruppo 78"/>
          <p:cNvGrpSpPr>
            <a:grpSpLocks/>
          </p:cNvGrpSpPr>
          <p:nvPr/>
        </p:nvGrpSpPr>
        <p:grpSpPr bwMode="auto">
          <a:xfrm>
            <a:off x="877888" y="3933825"/>
            <a:ext cx="1101725" cy="622300"/>
            <a:chOff x="265980" y="1165133"/>
            <a:chExt cx="1101900" cy="623353"/>
          </a:xfrm>
        </p:grpSpPr>
        <p:sp>
          <p:nvSpPr>
            <p:cNvPr id="80" name="Fumetto 2 79"/>
            <p:cNvSpPr/>
            <p:nvPr/>
          </p:nvSpPr>
          <p:spPr>
            <a:xfrm>
              <a:off x="323139" y="1176265"/>
              <a:ext cx="1044741" cy="612221"/>
            </a:xfrm>
            <a:prstGeom prst="wedgeRoundRectCallout">
              <a:avLst>
                <a:gd name="adj1" fmla="val -20833"/>
                <a:gd name="adj2" fmla="val 909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5407" name="CasellaDiTesto 80"/>
            <p:cNvSpPr txBox="1">
              <a:spLocks noChangeArrowheads="1"/>
            </p:cNvSpPr>
            <p:nvPr/>
          </p:nvSpPr>
          <p:spPr bwMode="auto">
            <a:xfrm>
              <a:off x="265980" y="1165133"/>
              <a:ext cx="1082348" cy="523220"/>
            </a:xfrm>
            <a:prstGeom prst="rect">
              <a:avLst/>
            </a:prstGeom>
            <a:noFill/>
            <a:ln w="9525">
              <a:noFill/>
              <a:miter lim="800000"/>
              <a:headEnd/>
              <a:tailEnd/>
            </a:ln>
          </p:spPr>
          <p:txBody>
            <a:bodyPr wrap="none">
              <a:spAutoFit/>
            </a:bodyPr>
            <a:lstStyle/>
            <a:p>
              <a:pPr algn="ctr"/>
              <a:r>
                <a:rPr lang="it-IT" sz="1400">
                  <a:latin typeface="Calibri" pitchFamily="34" charset="0"/>
                </a:rPr>
                <a:t>LA COCAINA</a:t>
              </a:r>
            </a:p>
            <a:p>
              <a:pPr algn="ctr"/>
              <a:r>
                <a:rPr lang="it-IT" sz="1400">
                  <a:latin typeface="Calibri" pitchFamily="34" charset="0"/>
                </a:rPr>
                <a:t>1884</a:t>
              </a:r>
            </a:p>
          </p:txBody>
        </p:sp>
      </p:grpSp>
      <p:pic>
        <p:nvPicPr>
          <p:cNvPr id="15403" name="Picture 7">
            <a:hlinkClick r:id="rId8" action="ppaction://hlinksldjump"/>
          </p:cNvPr>
          <p:cNvPicPr>
            <a:picLocks noChangeAspect="1" noChangeArrowheads="1"/>
          </p:cNvPicPr>
          <p:nvPr/>
        </p:nvPicPr>
        <p:blipFill>
          <a:blip r:embed="rId3"/>
          <a:srcRect/>
          <a:stretch>
            <a:fillRect/>
          </a:stretch>
        </p:blipFill>
        <p:spPr bwMode="auto">
          <a:xfrm>
            <a:off x="482600" y="3944938"/>
            <a:ext cx="395288" cy="393700"/>
          </a:xfrm>
          <a:prstGeom prst="rect">
            <a:avLst/>
          </a:prstGeom>
          <a:noFill/>
          <a:ln w="9525">
            <a:noFill/>
            <a:miter lim="800000"/>
            <a:headEnd/>
            <a:tailEnd/>
          </a:ln>
        </p:spPr>
      </p:pic>
      <p:sp>
        <p:nvSpPr>
          <p:cNvPr id="4" name="Freccia in giù 3"/>
          <p:cNvSpPr/>
          <p:nvPr/>
        </p:nvSpPr>
        <p:spPr>
          <a:xfrm rot="3178122">
            <a:off x="963279" y="3016764"/>
            <a:ext cx="242316"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611314" y="2929957"/>
            <a:ext cx="2353273" cy="369332"/>
          </a:xfrm>
          <a:prstGeom prst="rect">
            <a:avLst/>
          </a:prstGeom>
          <a:noFill/>
          <a:ln>
            <a:solidFill>
              <a:schemeClr val="tx1"/>
            </a:solidFill>
          </a:ln>
        </p:spPr>
        <p:txBody>
          <a:bodyPr wrap="none" rtlCol="0">
            <a:spAutoFit/>
          </a:bodyPr>
          <a:lstStyle/>
          <a:p>
            <a:r>
              <a:rPr lang="it-IT" b="1" dirty="0" smtClean="0">
                <a:solidFill>
                  <a:srgbClr val="FF0000"/>
                </a:solidFill>
                <a:latin typeface="+mj-lt"/>
              </a:rPr>
              <a:t>CLICCARE PER PARTIRE</a:t>
            </a:r>
            <a:endParaRPr lang="it-IT"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ttangolo 1"/>
          <p:cNvSpPr>
            <a:spLocks noChangeArrowheads="1"/>
          </p:cNvSpPr>
          <p:nvPr/>
        </p:nvSpPr>
        <p:spPr bwMode="auto">
          <a:xfrm>
            <a:off x="1763713" y="115888"/>
            <a:ext cx="5976937" cy="461962"/>
          </a:xfrm>
          <a:prstGeom prst="rect">
            <a:avLst/>
          </a:prstGeom>
          <a:noFill/>
          <a:ln w="9525">
            <a:noFill/>
            <a:miter lim="800000"/>
            <a:headEnd/>
            <a:tailEnd/>
          </a:ln>
        </p:spPr>
        <p:txBody>
          <a:bodyPr>
            <a:spAutoFit/>
          </a:bodyPr>
          <a:lstStyle/>
          <a:p>
            <a:r>
              <a:rPr lang="it-IT" sz="2400">
                <a:latin typeface="Algerian" pitchFamily="82" charset="0"/>
                <a:hlinkClick r:id="rId2" action="ppaction://hlinksldjump"/>
              </a:rPr>
              <a:t>FREUD NEUROLOGO E  fisiopatologo</a:t>
            </a:r>
            <a:endParaRPr lang="it-IT" sz="2400">
              <a:latin typeface="Algerian" pitchFamily="82" charset="0"/>
            </a:endParaRPr>
          </a:p>
        </p:txBody>
      </p:sp>
      <p:pic>
        <p:nvPicPr>
          <p:cNvPr id="32770" name="Picture 2" descr="C:\Users\Sandro\Pictures\MP Navigator EX\CHITARRA\FILO'_0023.jpg"/>
          <p:cNvPicPr>
            <a:picLocks noChangeAspect="1" noChangeArrowheads="1"/>
          </p:cNvPicPr>
          <p:nvPr/>
        </p:nvPicPr>
        <p:blipFill>
          <a:blip r:embed="rId3"/>
          <a:srcRect/>
          <a:stretch>
            <a:fillRect/>
          </a:stretch>
        </p:blipFill>
        <p:spPr bwMode="auto">
          <a:xfrm>
            <a:off x="500063" y="577850"/>
            <a:ext cx="2016125" cy="2667000"/>
          </a:xfrm>
          <a:prstGeom prst="rect">
            <a:avLst/>
          </a:prstGeom>
          <a:noFill/>
          <a:ln w="9525">
            <a:solidFill>
              <a:schemeClr val="tx1"/>
            </a:solidFill>
            <a:miter lim="800000"/>
            <a:headEnd/>
            <a:tailEnd/>
          </a:ln>
        </p:spPr>
      </p:pic>
      <p:sp>
        <p:nvSpPr>
          <p:cNvPr id="32771" name="Rettangolo 4"/>
          <p:cNvSpPr>
            <a:spLocks noChangeArrowheads="1"/>
          </p:cNvSpPr>
          <p:nvPr/>
        </p:nvSpPr>
        <p:spPr bwMode="auto">
          <a:xfrm>
            <a:off x="527050" y="3244850"/>
            <a:ext cx="2012950" cy="461963"/>
          </a:xfrm>
          <a:prstGeom prst="rect">
            <a:avLst/>
          </a:prstGeom>
          <a:noFill/>
          <a:ln w="9525">
            <a:noFill/>
            <a:miter lim="800000"/>
            <a:headEnd/>
            <a:tailEnd/>
          </a:ln>
        </p:spPr>
        <p:txBody>
          <a:bodyPr wrap="none">
            <a:spAutoFit/>
          </a:bodyPr>
          <a:lstStyle/>
          <a:p>
            <a:r>
              <a:rPr lang="it-IT" sz="2400">
                <a:latin typeface="Calibri" pitchFamily="34" charset="0"/>
                <a:hlinkClick r:id="rId2" action="ppaction://hlinksldjump"/>
              </a:rPr>
              <a:t>Max Kassowitz</a:t>
            </a:r>
            <a:endParaRPr lang="it-IT" sz="2400">
              <a:latin typeface="Calibri" pitchFamily="34" charset="0"/>
            </a:endParaRPr>
          </a:p>
        </p:txBody>
      </p:sp>
      <p:pic>
        <p:nvPicPr>
          <p:cNvPr id="32772" name="Picture 3" descr="C:\Users\Sandro\Pictures\MP Navigator EX\CHITARRA\FILO'_0021.jpg"/>
          <p:cNvPicPr>
            <a:picLocks noChangeAspect="1" noChangeArrowheads="1"/>
          </p:cNvPicPr>
          <p:nvPr/>
        </p:nvPicPr>
        <p:blipFill>
          <a:blip r:embed="rId4"/>
          <a:srcRect/>
          <a:stretch>
            <a:fillRect/>
          </a:stretch>
        </p:blipFill>
        <p:spPr bwMode="auto">
          <a:xfrm>
            <a:off x="3276600" y="754063"/>
            <a:ext cx="2016125" cy="2863850"/>
          </a:xfrm>
          <a:prstGeom prst="rect">
            <a:avLst/>
          </a:prstGeom>
          <a:noFill/>
          <a:ln w="9525">
            <a:solidFill>
              <a:schemeClr val="tx1"/>
            </a:solidFill>
            <a:miter lim="800000"/>
            <a:headEnd/>
            <a:tailEnd/>
          </a:ln>
        </p:spPr>
      </p:pic>
      <p:sp>
        <p:nvSpPr>
          <p:cNvPr id="32773" name="Rettangolo 7"/>
          <p:cNvSpPr>
            <a:spLocks noChangeArrowheads="1"/>
          </p:cNvSpPr>
          <p:nvPr/>
        </p:nvSpPr>
        <p:spPr bwMode="auto">
          <a:xfrm>
            <a:off x="4830763" y="817563"/>
            <a:ext cx="4572000" cy="1384300"/>
          </a:xfrm>
          <a:prstGeom prst="rect">
            <a:avLst/>
          </a:prstGeom>
          <a:noFill/>
          <a:ln w="9525">
            <a:noFill/>
            <a:miter lim="800000"/>
            <a:headEnd/>
            <a:tailEnd/>
          </a:ln>
        </p:spPr>
        <p:txBody>
          <a:bodyPr>
            <a:spAutoFit/>
          </a:bodyPr>
          <a:lstStyle/>
          <a:p>
            <a:pPr algn="ctr"/>
            <a:r>
              <a:rPr lang="it-IT" sz="2400">
                <a:latin typeface="Calibri" pitchFamily="34" charset="0"/>
                <a:hlinkClick r:id="rId5" action="ppaction://hlinksldjump"/>
              </a:rPr>
              <a:t>Sulle origini </a:t>
            </a:r>
          </a:p>
          <a:p>
            <a:pPr algn="ctr"/>
            <a:r>
              <a:rPr lang="it-IT" sz="2400">
                <a:latin typeface="Calibri" pitchFamily="34" charset="0"/>
                <a:hlinkClick r:id="rId5" action="ppaction://hlinksldjump"/>
              </a:rPr>
              <a:t>del nervo acustico</a:t>
            </a:r>
            <a:endParaRPr lang="it-IT" sz="2400">
              <a:latin typeface="Calibri" pitchFamily="34" charset="0"/>
            </a:endParaRPr>
          </a:p>
          <a:p>
            <a:pPr algn="ctr"/>
            <a:r>
              <a:rPr lang="it-IT">
                <a:latin typeface="Calibri" pitchFamily="34" charset="0"/>
              </a:rPr>
              <a:t>Riassunto dei lavori del libero docente</a:t>
            </a:r>
          </a:p>
          <a:p>
            <a:pPr algn="ctr"/>
            <a:r>
              <a:rPr lang="it-IT">
                <a:latin typeface="Calibri" pitchFamily="34" charset="0"/>
              </a:rPr>
              <a:t> Dott. Sigmund Freud (1887-1897)</a:t>
            </a:r>
          </a:p>
        </p:txBody>
      </p:sp>
      <p:sp>
        <p:nvSpPr>
          <p:cNvPr id="32774" name="CasellaDiTesto 8"/>
          <p:cNvSpPr txBox="1">
            <a:spLocks noChangeArrowheads="1"/>
          </p:cNvSpPr>
          <p:nvPr/>
        </p:nvSpPr>
        <p:spPr bwMode="auto">
          <a:xfrm>
            <a:off x="476250" y="6345238"/>
            <a:ext cx="2063750" cy="461962"/>
          </a:xfrm>
          <a:prstGeom prst="rect">
            <a:avLst/>
          </a:prstGeom>
          <a:noFill/>
          <a:ln w="9525">
            <a:noFill/>
            <a:miter lim="800000"/>
            <a:headEnd/>
            <a:tailEnd/>
          </a:ln>
        </p:spPr>
        <p:txBody>
          <a:bodyPr wrap="none">
            <a:spAutoFit/>
          </a:bodyPr>
          <a:lstStyle/>
          <a:p>
            <a:r>
              <a:rPr lang="it-IT">
                <a:latin typeface="Calibri" pitchFamily="34" charset="0"/>
              </a:rPr>
              <a:t> </a:t>
            </a:r>
            <a:r>
              <a:rPr lang="it-IT" sz="2400">
                <a:latin typeface="Calibri" pitchFamily="34" charset="0"/>
                <a:hlinkClick r:id="rId6" action="ppaction://hlinksldjump"/>
              </a:rPr>
              <a:t>Adolf Baginsky</a:t>
            </a:r>
            <a:endParaRPr lang="it-IT" sz="2400">
              <a:latin typeface="Calibri" pitchFamily="34" charset="0"/>
            </a:endParaRPr>
          </a:p>
        </p:txBody>
      </p:sp>
      <p:pic>
        <p:nvPicPr>
          <p:cNvPr id="32775" name="Picture 2" descr="C:\Users\Sandro\Pictures\MP Navigator EX\CHITARRA\FILO'_0024.jpg"/>
          <p:cNvPicPr>
            <a:picLocks noChangeAspect="1" noChangeArrowheads="1"/>
          </p:cNvPicPr>
          <p:nvPr/>
        </p:nvPicPr>
        <p:blipFill>
          <a:blip r:embed="rId7"/>
          <a:srcRect/>
          <a:stretch>
            <a:fillRect/>
          </a:stretch>
        </p:blipFill>
        <p:spPr bwMode="auto">
          <a:xfrm>
            <a:off x="614363" y="3886200"/>
            <a:ext cx="1787525" cy="2490788"/>
          </a:xfrm>
          <a:prstGeom prst="rect">
            <a:avLst/>
          </a:prstGeom>
          <a:noFill/>
          <a:ln w="9525">
            <a:noFill/>
            <a:miter lim="800000"/>
            <a:headEnd/>
            <a:tailEnd/>
          </a:ln>
        </p:spPr>
      </p:pic>
      <p:pic>
        <p:nvPicPr>
          <p:cNvPr id="32776" name="Picture 3" descr="C:\Users\Sandro\Pictures\MP Navigator EX\CHITARRA\FILO'_0025.jpg"/>
          <p:cNvPicPr>
            <a:picLocks noChangeAspect="1" noChangeArrowheads="1"/>
          </p:cNvPicPr>
          <p:nvPr/>
        </p:nvPicPr>
        <p:blipFill>
          <a:blip r:embed="rId8"/>
          <a:srcRect/>
          <a:stretch>
            <a:fillRect/>
          </a:stretch>
        </p:blipFill>
        <p:spPr bwMode="auto">
          <a:xfrm>
            <a:off x="6084888" y="3408363"/>
            <a:ext cx="2065337" cy="3311525"/>
          </a:xfrm>
          <a:prstGeom prst="rect">
            <a:avLst/>
          </a:prstGeom>
          <a:noFill/>
          <a:ln w="9525">
            <a:noFill/>
            <a:miter lim="800000"/>
            <a:headEnd/>
            <a:tailEnd/>
          </a:ln>
        </p:spPr>
      </p:pic>
      <p:sp>
        <p:nvSpPr>
          <p:cNvPr id="32777" name="CasellaDiTesto 11"/>
          <p:cNvSpPr txBox="1">
            <a:spLocks noChangeArrowheads="1"/>
          </p:cNvSpPr>
          <p:nvPr/>
        </p:nvSpPr>
        <p:spPr bwMode="auto">
          <a:xfrm>
            <a:off x="3768725" y="4886325"/>
            <a:ext cx="2195513" cy="1200150"/>
          </a:xfrm>
          <a:prstGeom prst="rect">
            <a:avLst/>
          </a:prstGeom>
          <a:noFill/>
          <a:ln w="9525">
            <a:noFill/>
            <a:miter lim="800000"/>
            <a:headEnd/>
            <a:tailEnd/>
          </a:ln>
        </p:spPr>
        <p:txBody>
          <a:bodyPr wrap="none">
            <a:spAutoFit/>
          </a:bodyPr>
          <a:lstStyle/>
          <a:p>
            <a:pPr algn="ctr"/>
            <a:r>
              <a:rPr lang="it-IT" sz="2400">
                <a:latin typeface="Calibri" pitchFamily="34" charset="0"/>
                <a:hlinkClick r:id="rId9" action="ppaction://hlinksldjump"/>
              </a:rPr>
              <a:t>Come intendere</a:t>
            </a:r>
          </a:p>
          <a:p>
            <a:pPr algn="ctr"/>
            <a:r>
              <a:rPr lang="it-IT" sz="2400">
                <a:latin typeface="Calibri" pitchFamily="34" charset="0"/>
                <a:hlinkClick r:id="rId9" action="ppaction://hlinksldjump"/>
              </a:rPr>
              <a:t>Le</a:t>
            </a:r>
          </a:p>
          <a:p>
            <a:pPr algn="ctr"/>
            <a:r>
              <a:rPr lang="it-IT" sz="2400">
                <a:latin typeface="Calibri" pitchFamily="34" charset="0"/>
                <a:hlinkClick r:id="rId9" action="ppaction://hlinksldjump"/>
              </a:rPr>
              <a:t>afasie</a:t>
            </a:r>
            <a:endParaRPr lang="it-IT" sz="2400">
              <a:latin typeface="Calibri" pitchFamily="34" charset="0"/>
            </a:endParaRPr>
          </a:p>
        </p:txBody>
      </p:sp>
      <p:pic>
        <p:nvPicPr>
          <p:cNvPr id="32778" name="Picture 3">
            <a:hlinkClick r:id="rId10" action="ppaction://hlinksldjump"/>
          </p:cNvPr>
          <p:cNvPicPr>
            <a:picLocks noChangeAspect="1" noChangeArrowheads="1"/>
          </p:cNvPicPr>
          <p:nvPr/>
        </p:nvPicPr>
        <p:blipFill>
          <a:blip r:embed="rId11"/>
          <a:srcRect/>
          <a:stretch>
            <a:fillRect/>
          </a:stretch>
        </p:blipFill>
        <p:spPr bwMode="auto">
          <a:xfrm>
            <a:off x="8675688" y="6524625"/>
            <a:ext cx="201612" cy="195263"/>
          </a:xfrm>
          <a:prstGeom prst="rect">
            <a:avLst/>
          </a:prstGeom>
          <a:noFill/>
          <a:ln w="9525">
            <a:noFill/>
            <a:miter lim="800000"/>
            <a:headEnd/>
            <a:tailEnd/>
          </a:ln>
        </p:spPr>
      </p:pic>
      <p:sp>
        <p:nvSpPr>
          <p:cNvPr id="2" name="Freccia in giù 1"/>
          <p:cNvSpPr/>
          <p:nvPr/>
        </p:nvSpPr>
        <p:spPr>
          <a:xfrm rot="7292814">
            <a:off x="2862315" y="3398930"/>
            <a:ext cx="223946"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3418495" y="3917242"/>
            <a:ext cx="1732334" cy="369332"/>
          </a:xfrm>
          <a:prstGeom prst="rect">
            <a:avLst/>
          </a:prstGeom>
          <a:noFill/>
        </p:spPr>
        <p:txBody>
          <a:bodyPr wrap="none" rtlCol="0">
            <a:spAutoFit/>
          </a:bodyPr>
          <a:lstStyle/>
          <a:p>
            <a:r>
              <a:rPr lang="it-IT" b="1" dirty="0" smtClean="0">
                <a:solidFill>
                  <a:srgbClr val="FF0000"/>
                </a:solidFill>
                <a:latin typeface="+mj-lt"/>
              </a:rPr>
              <a:t>PARTIRE DA QUI</a:t>
            </a:r>
            <a:endParaRPr lang="it-IT"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hlinkClick r:id="rId2" action="ppaction://hlinksldjump"/>
          </p:cNvPr>
          <p:cNvPicPr>
            <a:picLocks noChangeAspect="1" noChangeArrowheads="1"/>
          </p:cNvPicPr>
          <p:nvPr/>
        </p:nvPicPr>
        <p:blipFill>
          <a:blip r:embed="rId3"/>
          <a:srcRect/>
          <a:stretch>
            <a:fillRect/>
          </a:stretch>
        </p:blipFill>
        <p:spPr bwMode="auto">
          <a:xfrm>
            <a:off x="8532813" y="6381750"/>
            <a:ext cx="201612" cy="195263"/>
          </a:xfrm>
          <a:prstGeom prst="rect">
            <a:avLst/>
          </a:prstGeom>
          <a:noFill/>
          <a:ln w="9525">
            <a:noFill/>
            <a:miter lim="800000"/>
            <a:headEnd/>
            <a:tailEnd/>
          </a:ln>
        </p:spPr>
      </p:pic>
      <p:sp>
        <p:nvSpPr>
          <p:cNvPr id="33794" name="CasellaDiTesto 1"/>
          <p:cNvSpPr txBox="1">
            <a:spLocks noChangeArrowheads="1"/>
          </p:cNvSpPr>
          <p:nvPr/>
        </p:nvSpPr>
        <p:spPr bwMode="auto">
          <a:xfrm>
            <a:off x="2222500" y="342900"/>
            <a:ext cx="6465888" cy="1630363"/>
          </a:xfrm>
          <a:prstGeom prst="rect">
            <a:avLst/>
          </a:prstGeom>
          <a:noFill/>
          <a:ln w="9525">
            <a:noFill/>
            <a:miter lim="800000"/>
            <a:headEnd/>
            <a:tailEnd/>
          </a:ln>
        </p:spPr>
        <p:txBody>
          <a:bodyPr>
            <a:spAutoFit/>
          </a:bodyPr>
          <a:lstStyle/>
          <a:p>
            <a:pPr algn="just"/>
            <a:r>
              <a:rPr lang="it-IT" sz="2000" b="1">
                <a:solidFill>
                  <a:srgbClr val="0000FF"/>
                </a:solidFill>
                <a:latin typeface="Calibri" pitchFamily="34" charset="0"/>
              </a:rPr>
              <a:t>Max Kassowirz</a:t>
            </a:r>
            <a:r>
              <a:rPr lang="it-IT" sz="2000">
                <a:latin typeface="Calibri" pitchFamily="34" charset="0"/>
              </a:rPr>
              <a:t>: Direttore del Primo istituto per la salute dei bambini di  Vienna. Il Prof. Max Kassowitz fu nominato direttore nel 1882. La sede dell'istituto fu posta in due stanze separate della sua abitazione privata nella Steindlgasse 2. Già nel 1884 aveva avuto 7.311 visite</a:t>
            </a:r>
          </a:p>
        </p:txBody>
      </p:sp>
      <p:sp>
        <p:nvSpPr>
          <p:cNvPr id="3" name="CasellaDiTesto 2"/>
          <p:cNvSpPr txBox="1"/>
          <p:nvPr/>
        </p:nvSpPr>
        <p:spPr>
          <a:xfrm>
            <a:off x="468313" y="2781300"/>
            <a:ext cx="8353425" cy="3416300"/>
          </a:xfrm>
          <a:prstGeom prst="rect">
            <a:avLst/>
          </a:prstGeom>
          <a:noFill/>
        </p:spPr>
        <p:txBody>
          <a:bodyPr>
            <a:spAutoFit/>
          </a:bodyPr>
          <a:lstStyle/>
          <a:p>
            <a:pPr algn="just" fontAlgn="auto">
              <a:spcBef>
                <a:spcPts val="0"/>
              </a:spcBef>
              <a:spcAft>
                <a:spcPts val="0"/>
              </a:spcAft>
              <a:defRPr/>
            </a:pPr>
            <a:r>
              <a:rPr lang="it-IT" sz="2400" b="1" dirty="0">
                <a:solidFill>
                  <a:srgbClr val="0000FF"/>
                </a:solidFill>
                <a:latin typeface="+mn-lt"/>
                <a:cs typeface="+mn-cs"/>
              </a:rPr>
              <a:t>Freud entrò nell’istituto </a:t>
            </a:r>
            <a:r>
              <a:rPr lang="it-IT" sz="2400" dirty="0">
                <a:latin typeface="+mn-lt"/>
                <a:cs typeface="+mn-cs"/>
              </a:rPr>
              <a:t>nel 1886 e lo lascio nel 1896. Freud era direttore della sezione neurologica nel Kinder-Krankeninstitut e pubblicò presso di esso alcuni dei suoi più significativi lavori clinico-neurologici, ad esempio:</a:t>
            </a:r>
          </a:p>
          <a:p>
            <a:pPr marL="342900" indent="-342900" algn="just" fontAlgn="auto">
              <a:spcBef>
                <a:spcPts val="0"/>
              </a:spcBef>
              <a:spcAft>
                <a:spcPts val="0"/>
              </a:spcAft>
              <a:buFont typeface="Arial" pitchFamily="34" charset="0"/>
              <a:buChar char="•"/>
              <a:defRPr/>
            </a:pPr>
            <a:r>
              <a:rPr lang="it-IT" sz="2400" dirty="0">
                <a:latin typeface="+mn-lt"/>
                <a:cs typeface="+mn-cs"/>
              </a:rPr>
              <a:t>Lo studio </a:t>
            </a:r>
            <a:r>
              <a:rPr lang="it-IT" sz="2400" i="1" dirty="0">
                <a:latin typeface="+mn-lt"/>
                <a:cs typeface="+mn-cs"/>
              </a:rPr>
              <a:t>Sull'emianopsia nella prima infanzia </a:t>
            </a:r>
            <a:r>
              <a:rPr lang="it-IT" sz="2400" dirty="0">
                <a:latin typeface="+mn-lt"/>
                <a:cs typeface="+mn-cs"/>
              </a:rPr>
              <a:t>(perdita di metà del campo visivo), del 1888;</a:t>
            </a:r>
          </a:p>
          <a:p>
            <a:pPr marL="342900" indent="-342900" algn="just" fontAlgn="auto">
              <a:spcBef>
                <a:spcPts val="0"/>
              </a:spcBef>
              <a:spcAft>
                <a:spcPts val="0"/>
              </a:spcAft>
              <a:buFont typeface="Arial" pitchFamily="34" charset="0"/>
              <a:buChar char="•"/>
              <a:defRPr/>
            </a:pPr>
            <a:r>
              <a:rPr lang="it-IT" sz="2400" dirty="0">
                <a:latin typeface="+mn-lt"/>
                <a:cs typeface="+mn-cs"/>
              </a:rPr>
              <a:t>la monografia  </a:t>
            </a:r>
            <a:r>
              <a:rPr lang="it-IT" sz="2400" i="1" dirty="0">
                <a:latin typeface="+mn-lt"/>
                <a:cs typeface="+mn-cs"/>
              </a:rPr>
              <a:t>Studio clinico sull'emiplegia cerebrale dei bambini</a:t>
            </a:r>
            <a:r>
              <a:rPr lang="it-IT" sz="2400" dirty="0">
                <a:latin typeface="+mn-lt"/>
                <a:cs typeface="+mn-cs"/>
              </a:rPr>
              <a:t>, del '1891 , </a:t>
            </a:r>
          </a:p>
          <a:p>
            <a:pPr marL="342900" indent="-342900" algn="just" fontAlgn="auto">
              <a:spcBef>
                <a:spcPts val="0"/>
              </a:spcBef>
              <a:spcAft>
                <a:spcPts val="0"/>
              </a:spcAft>
              <a:buFont typeface="Arial" pitchFamily="34" charset="0"/>
              <a:buChar char="•"/>
              <a:defRPr/>
            </a:pPr>
            <a:r>
              <a:rPr lang="it-IT" sz="2400" dirty="0">
                <a:latin typeface="+mn-lt"/>
                <a:cs typeface="+mn-cs"/>
              </a:rPr>
              <a:t>la monografia  </a:t>
            </a:r>
            <a:r>
              <a:rPr lang="it-IT" sz="2400" i="1" dirty="0">
                <a:latin typeface="+mn-lt"/>
                <a:cs typeface="+mn-cs"/>
              </a:rPr>
              <a:t>La diplegia cerebrale infantile</a:t>
            </a:r>
            <a:r>
              <a:rPr lang="it-IT" sz="2400" dirty="0">
                <a:latin typeface="+mn-lt"/>
                <a:cs typeface="+mn-cs"/>
              </a:rPr>
              <a:t>. 1893</a:t>
            </a:r>
          </a:p>
        </p:txBody>
      </p:sp>
      <p:pic>
        <p:nvPicPr>
          <p:cNvPr id="33796" name="Picture 2"/>
          <p:cNvPicPr>
            <a:picLocks noChangeAspect="1" noChangeArrowheads="1"/>
          </p:cNvPicPr>
          <p:nvPr/>
        </p:nvPicPr>
        <p:blipFill>
          <a:blip r:embed="rId4"/>
          <a:srcRect/>
          <a:stretch>
            <a:fillRect/>
          </a:stretch>
        </p:blipFill>
        <p:spPr bwMode="auto">
          <a:xfrm>
            <a:off x="228600" y="117475"/>
            <a:ext cx="1771650" cy="2349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a:stretch>
            <a:fillRect/>
          </a:stretch>
        </p:blipFill>
        <p:spPr bwMode="auto">
          <a:xfrm>
            <a:off x="179388" y="1966913"/>
            <a:ext cx="2520950" cy="3576637"/>
          </a:xfrm>
          <a:prstGeom prst="rect">
            <a:avLst/>
          </a:prstGeom>
          <a:noFill/>
          <a:ln w="9525">
            <a:noFill/>
            <a:miter lim="800000"/>
            <a:headEnd/>
            <a:tailEnd/>
          </a:ln>
        </p:spPr>
      </p:pic>
      <p:sp>
        <p:nvSpPr>
          <p:cNvPr id="2" name="CasellaDiTesto 1"/>
          <p:cNvSpPr txBox="1">
            <a:spLocks noChangeArrowheads="1"/>
          </p:cNvSpPr>
          <p:nvPr/>
        </p:nvSpPr>
        <p:spPr bwMode="auto">
          <a:xfrm>
            <a:off x="2700338" y="188913"/>
            <a:ext cx="6162675" cy="2678112"/>
          </a:xfrm>
          <a:prstGeom prst="rect">
            <a:avLst/>
          </a:prstGeom>
          <a:noFill/>
          <a:ln w="9525">
            <a:noFill/>
            <a:miter lim="800000"/>
            <a:headEnd/>
            <a:tailEnd/>
          </a:ln>
        </p:spPr>
        <p:txBody>
          <a:bodyPr>
            <a:spAutoFit/>
          </a:bodyPr>
          <a:lstStyle/>
          <a:p>
            <a:pPr algn="just"/>
            <a:r>
              <a:rPr lang="it-IT" sz="2800" b="1">
                <a:solidFill>
                  <a:srgbClr val="0000FF"/>
                </a:solidFill>
                <a:latin typeface="Calibri" pitchFamily="34" charset="0"/>
              </a:rPr>
              <a:t>Freud nelle sue ricerche </a:t>
            </a:r>
            <a:r>
              <a:rPr lang="it-IT" sz="2800">
                <a:latin typeface="Calibri" pitchFamily="34" charset="0"/>
              </a:rPr>
              <a:t>si servì di un'altra scoperta di Flechsig, importante, e cioè che </a:t>
            </a:r>
            <a:r>
              <a:rPr lang="it-IT" sz="2800" b="1">
                <a:solidFill>
                  <a:srgbClr val="FF0000"/>
                </a:solidFill>
                <a:latin typeface="Calibri" pitchFamily="34" charset="0"/>
              </a:rPr>
              <a:t>la mielinizzazione   </a:t>
            </a:r>
            <a:r>
              <a:rPr lang="it-IT" sz="2800">
                <a:latin typeface="Calibri" pitchFamily="34" charset="0"/>
              </a:rPr>
              <a:t>delle guaine midollari delle fibre nervose non procede simultaneamente, ma prima in un gruppo di fibre, poi in un altro. </a:t>
            </a:r>
          </a:p>
        </p:txBody>
      </p:sp>
      <p:sp>
        <p:nvSpPr>
          <p:cNvPr id="5" name="Freccia a destra 4"/>
          <p:cNvSpPr/>
          <p:nvPr/>
        </p:nvSpPr>
        <p:spPr>
          <a:xfrm>
            <a:off x="8172450" y="6351588"/>
            <a:ext cx="690563" cy="2413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34820" name="Picture 2">
            <a:hlinkClick r:id="rId3" action="ppaction://hlinksldjump"/>
          </p:cNvPr>
          <p:cNvPicPr>
            <a:picLocks noChangeAspect="1" noChangeArrowheads="1"/>
          </p:cNvPicPr>
          <p:nvPr/>
        </p:nvPicPr>
        <p:blipFill>
          <a:blip r:embed="rId4"/>
          <a:srcRect/>
          <a:stretch>
            <a:fillRect/>
          </a:stretch>
        </p:blipFill>
        <p:spPr bwMode="auto">
          <a:xfrm>
            <a:off x="7596188" y="1125538"/>
            <a:ext cx="360362" cy="347662"/>
          </a:xfrm>
          <a:prstGeom prst="rect">
            <a:avLst/>
          </a:prstGeom>
          <a:noFill/>
          <a:ln w="9525">
            <a:noFill/>
            <a:miter lim="800000"/>
            <a:headEnd/>
            <a:tailEnd/>
          </a:ln>
        </p:spPr>
      </p:pic>
      <p:sp>
        <p:nvSpPr>
          <p:cNvPr id="3" name="CasellaDiTesto 2"/>
          <p:cNvSpPr txBox="1">
            <a:spLocks noChangeArrowheads="1"/>
          </p:cNvSpPr>
          <p:nvPr/>
        </p:nvSpPr>
        <p:spPr bwMode="auto">
          <a:xfrm>
            <a:off x="2700338" y="2781300"/>
            <a:ext cx="6249987" cy="3970338"/>
          </a:xfrm>
          <a:prstGeom prst="rect">
            <a:avLst/>
          </a:prstGeom>
          <a:noFill/>
          <a:ln w="9525">
            <a:noFill/>
            <a:miter lim="800000"/>
            <a:headEnd/>
            <a:tailEnd/>
          </a:ln>
        </p:spPr>
        <p:txBody>
          <a:bodyPr>
            <a:spAutoFit/>
          </a:bodyPr>
          <a:lstStyle/>
          <a:p>
            <a:pPr algn="just"/>
            <a:r>
              <a:rPr lang="it-IT" sz="2800" dirty="0">
                <a:solidFill>
                  <a:srgbClr val="000000"/>
                </a:solidFill>
                <a:latin typeface="Calibri" pitchFamily="34" charset="0"/>
              </a:rPr>
              <a:t>Questo rappresentava una premessa di ulteriore differenziazione, e Freud, ne trasse un ulteriore grandissimo vantaggio. </a:t>
            </a:r>
            <a:r>
              <a:rPr lang="it-IT" sz="2800" b="1" dirty="0">
                <a:solidFill>
                  <a:srgbClr val="0000FF"/>
                </a:solidFill>
                <a:latin typeface="Calibri" pitchFamily="34" charset="0"/>
              </a:rPr>
              <a:t>Egli pensava giustamente </a:t>
            </a:r>
            <a:r>
              <a:rPr lang="it-IT" sz="2800" dirty="0">
                <a:solidFill>
                  <a:srgbClr val="000000"/>
                </a:solidFill>
                <a:latin typeface="Calibri" pitchFamily="34" charset="0"/>
              </a:rPr>
              <a:t>che tale metodo fosse di gran lunga migliore di quello, allora in uso, di </a:t>
            </a:r>
            <a:r>
              <a:rPr lang="it-IT" sz="2800" dirty="0">
                <a:solidFill>
                  <a:srgbClr val="000000"/>
                </a:solidFill>
                <a:latin typeface="Calibri" pitchFamily="34" charset="0"/>
                <a:hlinkClick r:id="rId5" action="ppaction://hlinksldjump"/>
              </a:rPr>
              <a:t>esaminare i vetrini di numerose serie di sezioni</a:t>
            </a:r>
            <a:r>
              <a:rPr lang="it-IT" sz="2800" dirty="0">
                <a:solidFill>
                  <a:srgbClr val="000000"/>
                </a:solidFill>
                <a:latin typeface="Calibri" pitchFamily="34" charset="0"/>
              </a:rPr>
              <a:t>, ed era molto scettico sulle conclusioni che erano state raggiunte in tal modo. </a:t>
            </a:r>
            <a:endParaRPr lang="it-IT"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4517</TotalTime>
  <Words>4508</Words>
  <Application>Microsoft Office PowerPoint</Application>
  <PresentationFormat>Presentazione su schermo (4:3)</PresentationFormat>
  <Paragraphs>214</Paragraphs>
  <Slides>44</Slides>
  <Notes>1</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Ghiro</dc:creator>
  <cp:lastModifiedBy>Utente Windows</cp:lastModifiedBy>
  <cp:revision>1101</cp:revision>
  <dcterms:created xsi:type="dcterms:W3CDTF">2012-12-05T00:44:03Z</dcterms:created>
  <dcterms:modified xsi:type="dcterms:W3CDTF">2019-12-09T19:25:26Z</dcterms:modified>
</cp:coreProperties>
</file>