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408" r:id="rId2"/>
    <p:sldId id="409" r:id="rId3"/>
    <p:sldId id="410" r:id="rId4"/>
    <p:sldId id="411" r:id="rId5"/>
    <p:sldId id="257" r:id="rId6"/>
    <p:sldId id="293" r:id="rId7"/>
    <p:sldId id="294" r:id="rId8"/>
    <p:sldId id="295" r:id="rId9"/>
    <p:sldId id="371" r:id="rId10"/>
    <p:sldId id="296" r:id="rId11"/>
    <p:sldId id="372" r:id="rId12"/>
    <p:sldId id="297" r:id="rId13"/>
    <p:sldId id="373" r:id="rId14"/>
    <p:sldId id="298" r:id="rId15"/>
    <p:sldId id="374" r:id="rId16"/>
    <p:sldId id="299" r:id="rId17"/>
    <p:sldId id="300" r:id="rId18"/>
    <p:sldId id="303" r:id="rId19"/>
    <p:sldId id="304" r:id="rId20"/>
    <p:sldId id="375" r:id="rId21"/>
    <p:sldId id="305" r:id="rId22"/>
    <p:sldId id="301" r:id="rId23"/>
    <p:sldId id="306" r:id="rId24"/>
    <p:sldId id="307" r:id="rId25"/>
    <p:sldId id="376" r:id="rId26"/>
    <p:sldId id="308" r:id="rId27"/>
    <p:sldId id="377" r:id="rId28"/>
    <p:sldId id="312" r:id="rId29"/>
    <p:sldId id="378" r:id="rId30"/>
    <p:sldId id="313" r:id="rId31"/>
    <p:sldId id="316" r:id="rId32"/>
    <p:sldId id="314" r:id="rId33"/>
    <p:sldId id="407" r:id="rId34"/>
    <p:sldId id="315" r:id="rId35"/>
    <p:sldId id="317" r:id="rId36"/>
    <p:sldId id="318" r:id="rId37"/>
    <p:sldId id="379" r:id="rId38"/>
    <p:sldId id="319" r:id="rId39"/>
    <p:sldId id="320" r:id="rId40"/>
    <p:sldId id="380" r:id="rId41"/>
    <p:sldId id="321" r:id="rId42"/>
    <p:sldId id="381" r:id="rId43"/>
    <p:sldId id="322" r:id="rId44"/>
    <p:sldId id="382" r:id="rId45"/>
    <p:sldId id="323" r:id="rId46"/>
    <p:sldId id="324" r:id="rId47"/>
    <p:sldId id="325" r:id="rId48"/>
    <p:sldId id="326" r:id="rId49"/>
    <p:sldId id="327" r:id="rId50"/>
    <p:sldId id="328" r:id="rId51"/>
    <p:sldId id="383" r:id="rId52"/>
    <p:sldId id="330" r:id="rId53"/>
    <p:sldId id="331" r:id="rId54"/>
    <p:sldId id="337" r:id="rId55"/>
    <p:sldId id="329" r:id="rId56"/>
    <p:sldId id="332" r:id="rId57"/>
    <p:sldId id="384" r:id="rId58"/>
    <p:sldId id="334" r:id="rId59"/>
    <p:sldId id="385" r:id="rId60"/>
    <p:sldId id="335" r:id="rId61"/>
    <p:sldId id="386" r:id="rId62"/>
    <p:sldId id="336" r:id="rId63"/>
    <p:sldId id="387" r:id="rId64"/>
    <p:sldId id="338" r:id="rId65"/>
    <p:sldId id="388" r:id="rId66"/>
    <p:sldId id="339" r:id="rId67"/>
    <p:sldId id="340" r:id="rId68"/>
    <p:sldId id="341" r:id="rId69"/>
    <p:sldId id="389" r:id="rId70"/>
    <p:sldId id="342" r:id="rId71"/>
    <p:sldId id="390" r:id="rId72"/>
    <p:sldId id="343" r:id="rId73"/>
    <p:sldId id="391" r:id="rId74"/>
    <p:sldId id="392" r:id="rId75"/>
    <p:sldId id="344" r:id="rId76"/>
    <p:sldId id="345" r:id="rId77"/>
    <p:sldId id="346" r:id="rId78"/>
    <p:sldId id="347" r:id="rId79"/>
    <p:sldId id="348" r:id="rId80"/>
    <p:sldId id="349" r:id="rId81"/>
    <p:sldId id="350" r:id="rId82"/>
    <p:sldId id="351" r:id="rId83"/>
    <p:sldId id="353" r:id="rId84"/>
    <p:sldId id="354" r:id="rId85"/>
    <p:sldId id="355" r:id="rId86"/>
    <p:sldId id="356" r:id="rId8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4" autoAdjust="0"/>
    <p:restoredTop sz="93237" autoAdjust="0"/>
  </p:normalViewPr>
  <p:slideViewPr>
    <p:cSldViewPr>
      <p:cViewPr>
        <p:scale>
          <a:sx n="80" d="100"/>
          <a:sy n="80" d="100"/>
        </p:scale>
        <p:origin x="-1668" y="-120"/>
      </p:cViewPr>
      <p:guideLst>
        <p:guide orient="horz" pos="347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377FFA30-C2E3-49E0-9036-BB8ADE0CA6E5}" type="datetimeFigureOut">
              <a:rPr lang="it-IT"/>
              <a:pPr>
                <a:defRPr/>
              </a:pPr>
              <a:t>10/12/2019</a:t>
            </a:fld>
            <a:endParaRPr lang="it-IT" dirty="0"/>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dirty="0"/>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2791F8B8-16A8-4CE0-AD92-C00FD21AB332}" type="slidenum">
              <a:rPr lang="it-IT"/>
              <a:pPr>
                <a:defRPr/>
              </a:pPr>
              <a:t>‹N›</a:t>
            </a:fld>
            <a:endParaRPr lang="it-IT" dirty="0"/>
          </a:p>
        </p:txBody>
      </p:sp>
    </p:spTree>
    <p:extLst>
      <p:ext uri="{BB962C8B-B14F-4D97-AF65-F5344CB8AC3E}">
        <p14:creationId xmlns:p14="http://schemas.microsoft.com/office/powerpoint/2010/main" val="185788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egnaposto immagine diapositiva 1"/>
          <p:cNvSpPr>
            <a:spLocks noGrp="1" noRot="1" noChangeAspect="1"/>
          </p:cNvSpPr>
          <p:nvPr>
            <p:ph type="sldImg"/>
          </p:nvPr>
        </p:nvSpPr>
        <p:spPr bwMode="auto">
          <a:noFill/>
          <a:ln>
            <a:solidFill>
              <a:srgbClr val="000000"/>
            </a:solidFill>
            <a:miter lim="800000"/>
            <a:headEnd/>
            <a:tailEnd/>
          </a:ln>
        </p:spPr>
      </p:sp>
      <p:sp>
        <p:nvSpPr>
          <p:cNvPr id="1075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75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BE59C-FA78-4E57-BBEC-DD02EB8D36B1}" type="slidenum">
              <a:rPr lang="it-IT">
                <a:cs typeface="Arial" charset="0"/>
              </a:rPr>
              <a:pPr fontAlgn="base">
                <a:spcBef>
                  <a:spcPct val="0"/>
                </a:spcBef>
                <a:spcAft>
                  <a:spcPct val="0"/>
                </a:spcAft>
                <a:defRPr/>
              </a:pPr>
              <a:t>32</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egnaposto immagine diapositiva 1"/>
          <p:cNvSpPr>
            <a:spLocks noGrp="1" noRot="1" noChangeAspect="1"/>
          </p:cNvSpPr>
          <p:nvPr>
            <p:ph type="sldImg"/>
          </p:nvPr>
        </p:nvSpPr>
        <p:spPr bwMode="auto">
          <a:noFill/>
          <a:ln>
            <a:solidFill>
              <a:srgbClr val="000000"/>
            </a:solidFill>
            <a:miter lim="800000"/>
            <a:headEnd/>
            <a:tailEnd/>
          </a:ln>
        </p:spPr>
      </p:sp>
      <p:sp>
        <p:nvSpPr>
          <p:cNvPr id="1157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571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0EBBA7-ED56-47F8-84D2-CA644F8C4447}" type="slidenum">
              <a:rPr lang="it-IT">
                <a:cs typeface="Arial" charset="0"/>
              </a:rPr>
              <a:pPr fontAlgn="base">
                <a:spcBef>
                  <a:spcPct val="0"/>
                </a:spcBef>
                <a:spcAft>
                  <a:spcPct val="0"/>
                </a:spcAft>
                <a:defRPr/>
              </a:pPr>
              <a:t>39</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immagine diapositiva 1"/>
          <p:cNvSpPr>
            <a:spLocks noGrp="1" noRot="1" noChangeAspect="1"/>
          </p:cNvSpPr>
          <p:nvPr>
            <p:ph type="sldImg"/>
          </p:nvPr>
        </p:nvSpPr>
        <p:spPr bwMode="auto">
          <a:noFill/>
          <a:ln>
            <a:solidFill>
              <a:srgbClr val="000000"/>
            </a:solidFill>
            <a:miter lim="800000"/>
            <a:headEnd/>
            <a:tailEnd/>
          </a:ln>
        </p:spPr>
      </p:sp>
      <p:sp>
        <p:nvSpPr>
          <p:cNvPr id="1177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776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E9C06-9B04-4AB7-B94D-4C37D5476B06}" type="slidenum">
              <a:rPr lang="it-IT">
                <a:cs typeface="Arial" charset="0"/>
              </a:rPr>
              <a:pPr fontAlgn="base">
                <a:spcBef>
                  <a:spcPct val="0"/>
                </a:spcBef>
                <a:spcAft>
                  <a:spcPct val="0"/>
                </a:spcAft>
                <a:defRPr/>
              </a:pPr>
              <a:t>40</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egnaposto immagine diapositiva 1"/>
          <p:cNvSpPr>
            <a:spLocks noGrp="1" noRot="1" noChangeAspect="1"/>
          </p:cNvSpPr>
          <p:nvPr>
            <p:ph type="sldImg"/>
          </p:nvPr>
        </p:nvSpPr>
        <p:spPr bwMode="auto">
          <a:noFill/>
          <a:ln>
            <a:solidFill>
              <a:srgbClr val="000000"/>
            </a:solidFill>
            <a:miter lim="800000"/>
            <a:headEnd/>
            <a:tailEnd/>
          </a:ln>
        </p:spPr>
      </p:sp>
      <p:sp>
        <p:nvSpPr>
          <p:cNvPr id="1392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926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48790-88F2-4E8A-8663-978AE60C69BB}" type="slidenum">
              <a:rPr lang="it-IT">
                <a:cs typeface="Arial" charset="0"/>
              </a:rPr>
              <a:pPr fontAlgn="base">
                <a:spcBef>
                  <a:spcPct val="0"/>
                </a:spcBef>
                <a:spcAft>
                  <a:spcPct val="0"/>
                </a:spcAft>
                <a:defRPr/>
              </a:pPr>
              <a:t>60</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egnaposto immagine diapositiva 1"/>
          <p:cNvSpPr>
            <a:spLocks noGrp="1" noRot="1" noChangeAspect="1"/>
          </p:cNvSpPr>
          <p:nvPr>
            <p:ph type="sldImg"/>
          </p:nvPr>
        </p:nvSpPr>
        <p:spPr bwMode="auto">
          <a:noFill/>
          <a:ln>
            <a:solidFill>
              <a:srgbClr val="000000"/>
            </a:solidFill>
            <a:miter lim="800000"/>
            <a:headEnd/>
            <a:tailEnd/>
          </a:ln>
        </p:spPr>
      </p:sp>
      <p:sp>
        <p:nvSpPr>
          <p:cNvPr id="1413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4131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CB390-6A13-4908-B0B0-0B26414A8755}" type="slidenum">
              <a:rPr lang="it-IT">
                <a:cs typeface="Arial" charset="0"/>
              </a:rPr>
              <a:pPr fontAlgn="base">
                <a:spcBef>
                  <a:spcPct val="0"/>
                </a:spcBef>
                <a:spcAft>
                  <a:spcPct val="0"/>
                </a:spcAft>
                <a:defRPr/>
              </a:pPr>
              <a:t>61</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egnaposto immagine diapositiva 1"/>
          <p:cNvSpPr>
            <a:spLocks noGrp="1" noRot="1" noChangeAspect="1"/>
          </p:cNvSpPr>
          <p:nvPr>
            <p:ph type="sldImg"/>
          </p:nvPr>
        </p:nvSpPr>
        <p:spPr bwMode="auto">
          <a:noFill/>
          <a:ln>
            <a:solidFill>
              <a:srgbClr val="000000"/>
            </a:solidFill>
            <a:miter lim="800000"/>
            <a:headEnd/>
            <a:tailEnd/>
          </a:ln>
        </p:spPr>
      </p:sp>
      <p:sp>
        <p:nvSpPr>
          <p:cNvPr id="164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486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FDCF0-36A9-43B5-864A-5AC0A7092F69}" type="slidenum">
              <a:rPr lang="it-IT">
                <a:cs typeface="Arial" charset="0"/>
              </a:rPr>
              <a:pPr fontAlgn="base">
                <a:spcBef>
                  <a:spcPct val="0"/>
                </a:spcBef>
                <a:spcAft>
                  <a:spcPct val="0"/>
                </a:spcAft>
                <a:defRPr/>
              </a:pPr>
              <a:t>83</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42EEAA7-E4EC-4D54-861F-BB2554748683}" type="datetimeFigureOut">
              <a:rPr lang="it-IT"/>
              <a:pPr>
                <a:defRPr/>
              </a:pPr>
              <a:t>10/12/2019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90F591-C8B6-4F65-AA28-01EE1A58CD0E}"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A46CA27-D94F-417C-8AEE-06E9AFCF87F8}" type="datetimeFigureOut">
              <a:rPr lang="it-IT"/>
              <a:pPr>
                <a:defRPr/>
              </a:pPr>
              <a:t>10/12/2019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BB7928-17A1-45C5-976F-1624A298BCAD}"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40FD59F-1A2C-4220-89DD-74D5EFA5839E}" type="datetimeFigureOut">
              <a:rPr lang="it-IT"/>
              <a:pPr>
                <a:defRPr/>
              </a:pPr>
              <a:t>10/12/2019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74678B5-04B5-40F9-A276-63BF183B3059}"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BD59D73-8412-45E3-8B5E-A93BCBF53B05}" type="datetimeFigureOut">
              <a:rPr lang="it-IT"/>
              <a:pPr>
                <a:defRPr/>
              </a:pPr>
              <a:t>10/12/2019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BBF2ED-9632-4C4A-ACA4-C0AE9BA3A2F1}"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24463F3-54EC-4062-A91B-9FE9936DD40E}" type="datetimeFigureOut">
              <a:rPr lang="it-IT"/>
              <a:pPr>
                <a:defRPr/>
              </a:pPr>
              <a:t>10/12/2019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2A0821-3804-49DE-92A5-2AE119593B95}"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C9D318B-2D0B-4A2E-9997-AFDE469B4877}" type="datetimeFigureOut">
              <a:rPr lang="it-IT"/>
              <a:pPr>
                <a:defRPr/>
              </a:pPr>
              <a:t>10/12/2019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573CB4E-E7BA-440B-9CFF-E2DC5368715B}"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56261D-0C5D-435E-AB6B-F5B843629242}" type="datetimeFigureOut">
              <a:rPr lang="it-IT"/>
              <a:pPr>
                <a:defRPr/>
              </a:pPr>
              <a:t>10/12/2019</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D8A222B-D467-4660-BD63-DC4C666C5B5F}"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BDDB23A-3730-4101-89CE-83F96AC7BA78}" type="datetimeFigureOut">
              <a:rPr lang="it-IT"/>
              <a:pPr>
                <a:defRPr/>
              </a:pPr>
              <a:t>10/12/2019</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00207A0-5E91-4E5A-BEC6-3ADC5E1EFCAE}"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4EED685-9417-4AAC-ADFB-B216B418B657}" type="datetimeFigureOut">
              <a:rPr lang="it-IT"/>
              <a:pPr>
                <a:defRPr/>
              </a:pPr>
              <a:t>10/12/2019</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8349D29-D374-4B8B-8A05-C51AB6C9A4A1}"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2AEC118-3A87-4B32-B68B-1B974DD2DB68}" type="datetimeFigureOut">
              <a:rPr lang="it-IT"/>
              <a:pPr>
                <a:defRPr/>
              </a:pPr>
              <a:t>10/12/2019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298F43-1680-4678-865D-ACE5E37508BA}"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D2245D1-48D6-4D1D-8C12-B61D3EFDF767}" type="datetimeFigureOut">
              <a:rPr lang="it-IT"/>
              <a:pPr>
                <a:defRPr/>
              </a:pPr>
              <a:t>10/12/2019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6057ABE-1023-4FCD-85D6-FDFE690F60A1}"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D4B7C4-477C-46EF-9592-C33F11BBF01F}" type="datetimeFigureOut">
              <a:rPr lang="it-IT"/>
              <a:pPr>
                <a:defRPr/>
              </a:pPr>
              <a:t>10/12/2019</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F4F794-2C1E-4135-8FD4-FAD1DE3AA19D}"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39.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slide" Target="slide49.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22.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45.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81.xml"/><Relationship Id="rId4" Type="http://schemas.openxmlformats.org/officeDocument/2006/relationships/slide" Target="slide18.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6.xml"/><Relationship Id="rId3" Type="http://schemas.openxmlformats.org/officeDocument/2006/relationships/image" Target="../media/image20.png"/><Relationship Id="rId7" Type="http://schemas.openxmlformats.org/officeDocument/2006/relationships/slide" Target="slide60.xml"/><Relationship Id="rId12" Type="http://schemas.openxmlformats.org/officeDocument/2006/relationships/image" Target="../media/image4.png"/><Relationship Id="rId2"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slide" Target="slide68.xml"/><Relationship Id="rId5" Type="http://schemas.openxmlformats.org/officeDocument/2006/relationships/image" Target="../media/image21.png"/><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6.xml"/><Relationship Id="rId14" Type="http://schemas.openxmlformats.org/officeDocument/2006/relationships/slide" Target="slide2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8.png"/><Relationship Id="rId5" Type="http://schemas.openxmlformats.org/officeDocument/2006/relationships/slide" Target="slide8.xml"/><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slide" Target="slide14.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5.xml"/><Relationship Id="rId7" Type="http://schemas.openxmlformats.org/officeDocument/2006/relationships/slide" Target="slide85.xml"/><Relationship Id="rId2" Type="http://schemas.openxmlformats.org/officeDocument/2006/relationships/slide" Target="slide82.xml"/><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8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slide" Target="slide81.xml"/><Relationship Id="rId4" Type="http://schemas.openxmlformats.org/officeDocument/2006/relationships/image" Target="../media/image27.jpe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8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1"/>
          <p:cNvSpPr txBox="1">
            <a:spLocks noChangeArrowheads="1"/>
          </p:cNvSpPr>
          <p:nvPr/>
        </p:nvSpPr>
        <p:spPr bwMode="auto">
          <a:xfrm>
            <a:off x="4660423" y="559159"/>
            <a:ext cx="4464050" cy="5201424"/>
          </a:xfrm>
          <a:prstGeom prst="rect">
            <a:avLst/>
          </a:prstGeom>
          <a:noFill/>
          <a:ln w="9525">
            <a:noFill/>
            <a:miter lim="800000"/>
            <a:headEnd/>
            <a:tailEnd/>
          </a:ln>
        </p:spPr>
        <p:txBody>
          <a:bodyPr>
            <a:spAutoFit/>
          </a:bodyPr>
          <a:lstStyle/>
          <a:p>
            <a:pPr algn="ctr"/>
            <a:r>
              <a:rPr lang="it-IT" sz="3600" dirty="0">
                <a:solidFill>
                  <a:srgbClr val="0000FF"/>
                </a:solidFill>
                <a:latin typeface="Algerian" pitchFamily="82" charset="0"/>
              </a:rPr>
              <a:t>INTRODUZIONE ALLA</a:t>
            </a:r>
          </a:p>
          <a:p>
            <a:pPr algn="ctr"/>
            <a:r>
              <a:rPr lang="it-IT" sz="4000" dirty="0">
                <a:solidFill>
                  <a:srgbClr val="0000FF"/>
                </a:solidFill>
                <a:latin typeface="Algerian" pitchFamily="82" charset="0"/>
              </a:rPr>
              <a:t> </a:t>
            </a:r>
            <a:r>
              <a:rPr lang="it-IT" sz="3600" dirty="0">
                <a:solidFill>
                  <a:srgbClr val="0000FF"/>
                </a:solidFill>
                <a:latin typeface="Algerian" pitchFamily="82" charset="0"/>
              </a:rPr>
              <a:t>LETTURA CRITICA</a:t>
            </a:r>
          </a:p>
          <a:p>
            <a:pPr algn="ctr"/>
            <a:r>
              <a:rPr lang="it-IT" sz="3600" dirty="0">
                <a:solidFill>
                  <a:srgbClr val="0000FF"/>
                </a:solidFill>
                <a:latin typeface="Algerian" pitchFamily="82" charset="0"/>
              </a:rPr>
              <a:t>Dell’opera</a:t>
            </a:r>
          </a:p>
          <a:p>
            <a:pPr algn="ctr"/>
            <a:r>
              <a:rPr lang="it-IT" sz="3600" dirty="0" err="1">
                <a:solidFill>
                  <a:srgbClr val="0000FF"/>
                </a:solidFill>
                <a:latin typeface="Algerian" pitchFamily="82" charset="0"/>
              </a:rPr>
              <a:t>dI</a:t>
            </a:r>
            <a:r>
              <a:rPr lang="it-IT" sz="3600" dirty="0">
                <a:solidFill>
                  <a:srgbClr val="0000FF"/>
                </a:solidFill>
                <a:latin typeface="Algerian" pitchFamily="82" charset="0"/>
              </a:rPr>
              <a:t> </a:t>
            </a:r>
          </a:p>
          <a:p>
            <a:pPr algn="ctr"/>
            <a:r>
              <a:rPr lang="it-IT" sz="3600" dirty="0">
                <a:solidFill>
                  <a:srgbClr val="0000FF"/>
                </a:solidFill>
                <a:latin typeface="Algerian" pitchFamily="82" charset="0"/>
              </a:rPr>
              <a:t>SIGMUND FREUD</a:t>
            </a:r>
          </a:p>
          <a:p>
            <a:pPr algn="ctr"/>
            <a:r>
              <a:rPr lang="it-IT" sz="2000" dirty="0">
                <a:solidFill>
                  <a:srgbClr val="0000FF"/>
                </a:solidFill>
                <a:latin typeface="Algerian" pitchFamily="82" charset="0"/>
              </a:rPr>
              <a:t>(un approccio storico</a:t>
            </a:r>
            <a:r>
              <a:rPr lang="it-IT" sz="2000" dirty="0" smtClean="0">
                <a:solidFill>
                  <a:srgbClr val="0000FF"/>
                </a:solidFill>
                <a:latin typeface="Algerian" pitchFamily="82" charset="0"/>
              </a:rPr>
              <a:t>)</a:t>
            </a:r>
          </a:p>
          <a:p>
            <a:pPr algn="ctr"/>
            <a:endParaRPr lang="it-IT" sz="2000" dirty="0">
              <a:solidFill>
                <a:srgbClr val="0000FF"/>
              </a:solidFill>
              <a:latin typeface="Algerian" pitchFamily="82" charset="0"/>
            </a:endParaRPr>
          </a:p>
          <a:p>
            <a:pPr algn="ctr"/>
            <a:r>
              <a:rPr lang="it-IT" sz="3600" dirty="0" smtClean="0">
                <a:solidFill>
                  <a:srgbClr val="FF0000"/>
                </a:solidFill>
                <a:latin typeface="Algerian" pitchFamily="82" charset="0"/>
              </a:rPr>
              <a:t>Dispensa n. 3</a:t>
            </a:r>
            <a:endParaRPr lang="it-IT" sz="3600" dirty="0">
              <a:solidFill>
                <a:srgbClr val="FF0000"/>
              </a:solidFill>
              <a:latin typeface="Algerian" pitchFamily="82" charset="0"/>
            </a:endParaRPr>
          </a:p>
          <a:p>
            <a:pPr algn="ctr"/>
            <a:endParaRPr lang="it-IT" sz="3600" dirty="0">
              <a:solidFill>
                <a:srgbClr val="0000FF"/>
              </a:solidFill>
              <a:latin typeface="Algerian" pitchFamily="82" charset="0"/>
            </a:endParaRPr>
          </a:p>
        </p:txBody>
      </p:sp>
      <p:pic>
        <p:nvPicPr>
          <p:cNvPr id="14340" name="Picture 4" descr="103"/>
          <p:cNvPicPr>
            <a:picLocks noChangeAspect="1" noChangeArrowheads="1"/>
          </p:cNvPicPr>
          <p:nvPr/>
        </p:nvPicPr>
        <p:blipFill>
          <a:blip r:embed="rId2"/>
          <a:srcRect/>
          <a:stretch>
            <a:fillRect/>
          </a:stretch>
        </p:blipFill>
        <p:spPr bwMode="auto">
          <a:xfrm>
            <a:off x="179388" y="530225"/>
            <a:ext cx="4321175" cy="5492750"/>
          </a:xfrm>
          <a:prstGeom prst="rect">
            <a:avLst/>
          </a:prstGeom>
          <a:noFill/>
          <a:ln w="57150">
            <a:solidFill>
              <a:srgbClr val="0000FF"/>
            </a:solidFill>
            <a:miter lim="800000"/>
            <a:headEnd/>
            <a:tailEnd/>
          </a:ln>
        </p:spPr>
      </p:pic>
      <p:sp>
        <p:nvSpPr>
          <p:cNvPr id="14341" name="CasellaDiTesto 2"/>
          <p:cNvSpPr txBox="1">
            <a:spLocks noChangeArrowheads="1"/>
          </p:cNvSpPr>
          <p:nvPr/>
        </p:nvSpPr>
        <p:spPr bwMode="auto">
          <a:xfrm>
            <a:off x="182563" y="6056313"/>
            <a:ext cx="4392612" cy="584200"/>
          </a:xfrm>
          <a:prstGeom prst="rect">
            <a:avLst/>
          </a:prstGeom>
          <a:noFill/>
          <a:ln w="9525">
            <a:noFill/>
            <a:miter lim="800000"/>
            <a:headEnd/>
            <a:tailEnd/>
          </a:ln>
        </p:spPr>
        <p:txBody>
          <a:bodyPr>
            <a:spAutoFit/>
          </a:bodyPr>
          <a:lstStyle/>
          <a:p>
            <a:r>
              <a:rPr lang="de-DE" sz="1600">
                <a:solidFill>
                  <a:srgbClr val="000000"/>
                </a:solidFill>
                <a:latin typeface="Calibri" pitchFamily="34" charset="0"/>
              </a:rPr>
              <a:t>Marie Bonaparte, Sigmund Freud, William C. Bullitt 4 giugno 1938 – Parigi, Gare le l‘Est </a:t>
            </a:r>
          </a:p>
        </p:txBody>
      </p:sp>
    </p:spTree>
    <p:extLst>
      <p:ext uri="{BB962C8B-B14F-4D97-AF65-F5344CB8AC3E}">
        <p14:creationId xmlns:p14="http://schemas.microsoft.com/office/powerpoint/2010/main" val="98434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asellaDiTesto 1"/>
          <p:cNvSpPr txBox="1">
            <a:spLocks noChangeArrowheads="1"/>
          </p:cNvSpPr>
          <p:nvPr/>
        </p:nvSpPr>
        <p:spPr bwMode="auto">
          <a:xfrm>
            <a:off x="468313" y="390525"/>
            <a:ext cx="5154612" cy="522288"/>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PSICOPATOLOGIA TEORICA</a:t>
            </a:r>
          </a:p>
        </p:txBody>
      </p:sp>
      <p:sp>
        <p:nvSpPr>
          <p:cNvPr id="83970" name="CasellaDiTesto 3"/>
          <p:cNvSpPr txBox="1">
            <a:spLocks noChangeArrowheads="1"/>
          </p:cNvSpPr>
          <p:nvPr/>
        </p:nvSpPr>
        <p:spPr bwMode="auto">
          <a:xfrm>
            <a:off x="468313" y="1268413"/>
            <a:ext cx="8096250" cy="3970337"/>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Il contributo più importante dato da Freud in questo campo fra il 1890 e il 1896 consiste nell’aver capito il significato di quella che egli definì la </a:t>
            </a:r>
            <a:r>
              <a:rPr lang="it-IT" sz="2800" b="1">
                <a:solidFill>
                  <a:srgbClr val="FF0000"/>
                </a:solidFill>
                <a:latin typeface="Times New Roman" pitchFamily="18" charset="0"/>
                <a:cs typeface="Times New Roman" pitchFamily="18" charset="0"/>
              </a:rPr>
              <a:t>«resistenza» </a:t>
            </a:r>
            <a:r>
              <a:rPr lang="it-IT" sz="2800">
                <a:latin typeface="Times New Roman" pitchFamily="18" charset="0"/>
                <a:cs typeface="Times New Roman" pitchFamily="18" charset="0"/>
              </a:rPr>
              <a:t>dell’Io cosciente nei riguardi di idee troppo spiacevoli da poter essere sopportate. Ne deriva da un lato la concezione di un inconscio suddiviso in parti  e quella della complesse risultanti del conflitto intrapsichico e dall’altro lo studio delle idee inaccettabili e della ragione della loro inammissibilità</a:t>
            </a:r>
            <a:r>
              <a:rPr lang="it-IT" sz="2400">
                <a:latin typeface="Times New Roman" pitchFamily="18" charset="0"/>
                <a:cs typeface="Times New Roman" pitchFamily="18" charset="0"/>
              </a:rPr>
              <a:t>.</a:t>
            </a:r>
          </a:p>
        </p:txBody>
      </p:sp>
      <p:sp>
        <p:nvSpPr>
          <p:cNvPr id="7" name="Freccia a destra 6"/>
          <p:cNvSpPr/>
          <p:nvPr/>
        </p:nvSpPr>
        <p:spPr>
          <a:xfrm>
            <a:off x="7524750" y="6237288"/>
            <a:ext cx="762000" cy="2682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asellaDiTesto 1"/>
          <p:cNvSpPr txBox="1">
            <a:spLocks noChangeArrowheads="1"/>
          </p:cNvSpPr>
          <p:nvPr/>
        </p:nvSpPr>
        <p:spPr bwMode="auto">
          <a:xfrm>
            <a:off x="468313" y="44450"/>
            <a:ext cx="4446587"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PSICOPATOLOGIA TEORICA</a:t>
            </a:r>
          </a:p>
        </p:txBody>
      </p:sp>
      <p:pic>
        <p:nvPicPr>
          <p:cNvPr id="84994" name="Picture 2">
            <a:hlinkClick r:id="rId2" action="ppaction://hlinksldjump"/>
          </p:cNvPr>
          <p:cNvPicPr>
            <a:picLocks noChangeAspect="1" noChangeArrowheads="1"/>
          </p:cNvPicPr>
          <p:nvPr/>
        </p:nvPicPr>
        <p:blipFill>
          <a:blip r:embed="rId3"/>
          <a:srcRect/>
          <a:stretch>
            <a:fillRect/>
          </a:stretch>
        </p:blipFill>
        <p:spPr bwMode="auto">
          <a:xfrm>
            <a:off x="8675688" y="6453188"/>
            <a:ext cx="201612" cy="195262"/>
          </a:xfrm>
          <a:prstGeom prst="rect">
            <a:avLst/>
          </a:prstGeom>
          <a:noFill/>
          <a:ln w="9525">
            <a:noFill/>
            <a:miter lim="800000"/>
            <a:headEnd/>
            <a:tailEnd/>
          </a:ln>
        </p:spPr>
      </p:pic>
      <p:sp>
        <p:nvSpPr>
          <p:cNvPr id="5" name="CasellaDiTesto 4"/>
          <p:cNvSpPr txBox="1">
            <a:spLocks noChangeArrowheads="1"/>
          </p:cNvSpPr>
          <p:nvPr/>
        </p:nvSpPr>
        <p:spPr bwMode="auto">
          <a:xfrm>
            <a:off x="342900" y="404813"/>
            <a:ext cx="8662988" cy="3292475"/>
          </a:xfrm>
          <a:prstGeom prst="rect">
            <a:avLst/>
          </a:prstGeom>
          <a:noFill/>
          <a:ln w="9525">
            <a:noFill/>
            <a:miter lim="800000"/>
            <a:headEnd/>
            <a:tailEnd/>
          </a:ln>
        </p:spPr>
        <p:txBody>
          <a:bodyPr>
            <a:spAutoFit/>
          </a:bodyPr>
          <a:lstStyle/>
          <a:p>
            <a:pPr algn="just"/>
            <a:r>
              <a:rPr lang="it-IT" sz="2600">
                <a:latin typeface="Times New Roman" pitchFamily="18" charset="0"/>
                <a:cs typeface="Times New Roman" pitchFamily="18" charset="0"/>
              </a:rPr>
              <a:t>Nel 1892 Freud si era già occupato nei sui scritti della tendenza della mente a produrre «idee antitetiche» che interferivano con le intenzioni coscienti, ma già prima di allora aveva capito lo sforzo dei suoi pazienti per vincere tali opposizioni. Egli aveva definito </a:t>
            </a:r>
            <a:r>
              <a:rPr lang="it-IT" sz="2600" b="1">
                <a:solidFill>
                  <a:srgbClr val="FF0000"/>
                </a:solidFill>
                <a:latin typeface="Times New Roman" pitchFamily="18" charset="0"/>
                <a:cs typeface="Times New Roman" pitchFamily="18" charset="0"/>
              </a:rPr>
              <a:t>«resistenza» </a:t>
            </a:r>
            <a:r>
              <a:rPr lang="it-IT" sz="2600">
                <a:latin typeface="Times New Roman" pitchFamily="18" charset="0"/>
                <a:cs typeface="Times New Roman" pitchFamily="18" charset="0"/>
              </a:rPr>
              <a:t>tale opposizione e suppose che tale forza fosse in origine la stessa che li aveva inizialmente relegati fuori dalla coscienza e che egli definì dapprima </a:t>
            </a:r>
            <a:r>
              <a:rPr lang="it-IT" sz="2600" b="1">
                <a:solidFill>
                  <a:srgbClr val="FF0000"/>
                </a:solidFill>
                <a:latin typeface="Times New Roman" pitchFamily="18" charset="0"/>
                <a:cs typeface="Times New Roman" pitchFamily="18" charset="0"/>
              </a:rPr>
              <a:t>«difesa» </a:t>
            </a:r>
            <a:r>
              <a:rPr lang="it-IT" sz="2600">
                <a:latin typeface="Times New Roman" pitchFamily="18" charset="0"/>
                <a:cs typeface="Times New Roman" pitchFamily="18" charset="0"/>
              </a:rPr>
              <a:t>e poi </a:t>
            </a:r>
            <a:r>
              <a:rPr lang="it-IT" sz="2600" b="1">
                <a:solidFill>
                  <a:srgbClr val="FF0000"/>
                </a:solidFill>
                <a:latin typeface="Times New Roman" pitchFamily="18" charset="0"/>
                <a:cs typeface="Times New Roman" pitchFamily="18" charset="0"/>
              </a:rPr>
              <a:t>«rimozione»</a:t>
            </a:r>
          </a:p>
        </p:txBody>
      </p:sp>
      <p:sp>
        <p:nvSpPr>
          <p:cNvPr id="6" name="CasellaDiTesto 5"/>
          <p:cNvSpPr txBox="1">
            <a:spLocks noChangeArrowheads="1"/>
          </p:cNvSpPr>
          <p:nvPr/>
        </p:nvSpPr>
        <p:spPr bwMode="auto">
          <a:xfrm>
            <a:off x="342900" y="3587750"/>
            <a:ext cx="8662988" cy="2894013"/>
          </a:xfrm>
          <a:prstGeom prst="rect">
            <a:avLst/>
          </a:prstGeom>
          <a:noFill/>
          <a:ln w="9525">
            <a:noFill/>
            <a:miter lim="800000"/>
            <a:headEnd/>
            <a:tailEnd/>
          </a:ln>
        </p:spPr>
        <p:txBody>
          <a:bodyPr>
            <a:spAutoFit/>
          </a:bodyPr>
          <a:lstStyle/>
          <a:p>
            <a:pPr algn="just"/>
            <a:r>
              <a:rPr lang="it-IT" sz="2600">
                <a:latin typeface="Times New Roman" pitchFamily="18" charset="0"/>
                <a:cs typeface="Times New Roman" pitchFamily="18" charset="0"/>
              </a:rPr>
              <a:t>La scoperta della natura sessuale delle esperienze dimenticate ne rendeva inevitabile un’altra: quella della </a:t>
            </a:r>
            <a:r>
              <a:rPr lang="it-IT" sz="2600" b="1">
                <a:solidFill>
                  <a:srgbClr val="FF0000"/>
                </a:solidFill>
                <a:latin typeface="Times New Roman" pitchFamily="18" charset="0"/>
                <a:cs typeface="Times New Roman" pitchFamily="18" charset="0"/>
              </a:rPr>
              <a:t>sessualità infantile</a:t>
            </a:r>
            <a:r>
              <a:rPr lang="it-IT" sz="2600">
                <a:latin typeface="Times New Roman" pitchFamily="18" charset="0"/>
                <a:cs typeface="Times New Roman" pitchFamily="18" charset="0"/>
              </a:rPr>
              <a:t>. Freud vi intravide la «predisposizione» alle varie psiconevrosi (e del carattere), concetto che fino a quel momento era esclusivamente dipendente da fattori ereditari. Chiamò come </a:t>
            </a:r>
            <a:r>
              <a:rPr lang="it-IT" sz="2600" b="1">
                <a:solidFill>
                  <a:srgbClr val="FF0000"/>
                </a:solidFill>
                <a:latin typeface="Times New Roman" pitchFamily="18" charset="0"/>
                <a:cs typeface="Times New Roman" pitchFamily="18" charset="0"/>
              </a:rPr>
              <a:t>«il ritorno del rimosso»</a:t>
            </a:r>
            <a:r>
              <a:rPr lang="it-IT" sz="2600" b="1">
                <a:solidFill>
                  <a:srgbClr val="0000FF"/>
                </a:solidFill>
                <a:latin typeface="Times New Roman" pitchFamily="18" charset="0"/>
                <a:cs typeface="Times New Roman" pitchFamily="18" charset="0"/>
              </a:rPr>
              <a:t> </a:t>
            </a:r>
            <a:r>
              <a:rPr lang="it-IT" sz="2600">
                <a:latin typeface="Times New Roman" pitchFamily="18" charset="0"/>
                <a:cs typeface="Times New Roman" pitchFamily="18" charset="0"/>
              </a:rPr>
              <a:t>il processo per cui dopo vari anni ritornavano gli effetti di una situazione patogena.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8775" y="476250"/>
            <a:ext cx="8575675" cy="2493963"/>
          </a:xfrm>
          <a:prstGeom prst="rect">
            <a:avLst/>
          </a:prstGeom>
          <a:noFill/>
          <a:ln w="9525">
            <a:noFill/>
            <a:miter lim="800000"/>
            <a:headEnd/>
            <a:tailEnd/>
          </a:ln>
        </p:spPr>
        <p:txBody>
          <a:bodyPr>
            <a:spAutoFit/>
          </a:bodyPr>
          <a:lstStyle/>
          <a:p>
            <a:pPr algn="just"/>
            <a:r>
              <a:rPr lang="it-IT" sz="2600">
                <a:latin typeface="Times New Roman" pitchFamily="18" charset="0"/>
                <a:cs typeface="Times New Roman" pitchFamily="18" charset="0"/>
              </a:rPr>
              <a:t>«</a:t>
            </a:r>
            <a:r>
              <a:rPr lang="it-IT" sz="2600" b="1">
                <a:solidFill>
                  <a:srgbClr val="0000FF"/>
                </a:solidFill>
                <a:latin typeface="Times New Roman" pitchFamily="18" charset="0"/>
                <a:cs typeface="Times New Roman" pitchFamily="18" charset="0"/>
              </a:rPr>
              <a:t>Dopo aver raccontato </a:t>
            </a:r>
            <a:r>
              <a:rPr lang="it-IT" sz="2600">
                <a:latin typeface="Times New Roman" pitchFamily="18" charset="0"/>
                <a:cs typeface="Times New Roman" pitchFamily="18" charset="0"/>
              </a:rPr>
              <a:t>un buon numero di tali fantasie, ella, era come liberata e riportata alla vita psichica normale. Lo stato di benessere, che durava parecchie ore, cedeva poi il giorno dopo a una nuova assenza, che veniva eliminata nello stesso modo facendo pervenire a espressione le fantasie di recente formazione. </a:t>
            </a:r>
          </a:p>
        </p:txBody>
      </p:sp>
      <p:sp>
        <p:nvSpPr>
          <p:cNvPr id="86018" name="CasellaDiTesto 2"/>
          <p:cNvSpPr txBox="1">
            <a:spLocks noChangeArrowheads="1"/>
          </p:cNvSpPr>
          <p:nvPr/>
        </p:nvSpPr>
        <p:spPr bwMode="auto">
          <a:xfrm>
            <a:off x="452438" y="44450"/>
            <a:ext cx="8220075" cy="523875"/>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LA TALKING CURE </a:t>
            </a:r>
            <a:r>
              <a:rPr lang="it-IT" sz="1600" b="1">
                <a:solidFill>
                  <a:srgbClr val="0000FF"/>
                </a:solidFill>
                <a:latin typeface="Times New Roman" pitchFamily="18" charset="0"/>
                <a:cs typeface="Times New Roman" pitchFamily="18" charset="0"/>
              </a:rPr>
              <a:t>(Anna O,  Cinque conferenze sulla psicoanalisi 1909)</a:t>
            </a:r>
          </a:p>
        </p:txBody>
      </p:sp>
      <p:sp>
        <p:nvSpPr>
          <p:cNvPr id="4" name="CasellaDiTesto 3"/>
          <p:cNvSpPr txBox="1">
            <a:spLocks noChangeArrowheads="1"/>
          </p:cNvSpPr>
          <p:nvPr/>
        </p:nvSpPr>
        <p:spPr bwMode="auto">
          <a:xfrm>
            <a:off x="350838" y="2781300"/>
            <a:ext cx="8583612" cy="3970338"/>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Non ci si poteva </a:t>
            </a:r>
            <a:r>
              <a:rPr lang="it-IT" sz="2800">
                <a:latin typeface="Times New Roman" pitchFamily="18" charset="0"/>
                <a:cs typeface="Times New Roman" pitchFamily="18" charset="0"/>
              </a:rPr>
              <a:t>sottrarre all'impressione che il mutamento psichico che si manifestava durante le assenze fosse una conseguenza </a:t>
            </a:r>
            <a:r>
              <a:rPr lang="it-IT" sz="2800" b="1">
                <a:solidFill>
                  <a:srgbClr val="FF0000"/>
                </a:solidFill>
                <a:latin typeface="Times New Roman" pitchFamily="18" charset="0"/>
                <a:cs typeface="Times New Roman" pitchFamily="18" charset="0"/>
              </a:rPr>
              <a:t>del fascino che emanava da queste creazioni fantastiche colme di passione</a:t>
            </a:r>
            <a:r>
              <a:rPr lang="it-IT" sz="2800">
                <a:latin typeface="Times New Roman" pitchFamily="18" charset="0"/>
                <a:cs typeface="Times New Roman" pitchFamily="18" charset="0"/>
              </a:rPr>
              <a:t>. La paziente stessa, che, stranamente, in quel periodo della sua malattia parlava e capiva soltanto l’inglese, diede a questo nuovo trattamento il nome di </a:t>
            </a:r>
            <a:r>
              <a:rPr lang="it-IT" sz="2800" b="1">
                <a:solidFill>
                  <a:srgbClr val="C00000"/>
                </a:solidFill>
                <a:latin typeface="Times New Roman" pitchFamily="18" charset="0"/>
                <a:cs typeface="Times New Roman" pitchFamily="18" charset="0"/>
              </a:rPr>
              <a:t>talking cure </a:t>
            </a:r>
            <a:r>
              <a:rPr lang="it-IT" sz="2800">
                <a:latin typeface="Times New Roman" pitchFamily="18" charset="0"/>
                <a:cs typeface="Times New Roman" pitchFamily="18" charset="0"/>
              </a:rPr>
              <a:t>[cura parlata], definendolo anche, in modo scherzoso, </a:t>
            </a:r>
            <a:r>
              <a:rPr lang="it-IT" sz="2800" b="1">
                <a:solidFill>
                  <a:srgbClr val="C00000"/>
                </a:solidFill>
                <a:latin typeface="Times New Roman" pitchFamily="18" charset="0"/>
                <a:cs typeface="Times New Roman" pitchFamily="18" charset="0"/>
              </a:rPr>
              <a:t>chimney-sweeping</a:t>
            </a:r>
            <a:r>
              <a:rPr lang="it-IT" sz="2800">
                <a:latin typeface="Times New Roman" pitchFamily="18" charset="0"/>
                <a:cs typeface="Times New Roman" pitchFamily="18" charset="0"/>
              </a:rPr>
              <a:t>  «spazzare il camino».</a:t>
            </a:r>
          </a:p>
        </p:txBody>
      </p:sp>
      <p:sp>
        <p:nvSpPr>
          <p:cNvPr id="7" name="Freccia a destra 6"/>
          <p:cNvSpPr/>
          <p:nvPr/>
        </p:nvSpPr>
        <p:spPr>
          <a:xfrm>
            <a:off x="8172450" y="6619875"/>
            <a:ext cx="762000" cy="2428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asellaDiTesto 2"/>
          <p:cNvSpPr txBox="1">
            <a:spLocks noChangeArrowheads="1"/>
          </p:cNvSpPr>
          <p:nvPr/>
        </p:nvSpPr>
        <p:spPr bwMode="auto">
          <a:xfrm>
            <a:off x="465138" y="333375"/>
            <a:ext cx="5513387"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TALKING CURE </a:t>
            </a:r>
            <a:r>
              <a:rPr lang="it-IT" sz="1000" b="1">
                <a:solidFill>
                  <a:srgbClr val="0000FF"/>
                </a:solidFill>
                <a:latin typeface="Times New Roman" pitchFamily="18" charset="0"/>
                <a:cs typeface="Times New Roman" pitchFamily="18" charset="0"/>
              </a:rPr>
              <a:t>(Anna O,  Cinque conferenze sulla psicoanalisi 1909)</a:t>
            </a:r>
          </a:p>
        </p:txBody>
      </p:sp>
      <p:sp>
        <p:nvSpPr>
          <p:cNvPr id="5" name="CasellaDiTesto 4"/>
          <p:cNvSpPr txBox="1">
            <a:spLocks noChangeArrowheads="1"/>
          </p:cNvSpPr>
          <p:nvPr/>
        </p:nvSpPr>
        <p:spPr bwMode="auto">
          <a:xfrm>
            <a:off x="576263" y="1130300"/>
            <a:ext cx="8201025" cy="4400550"/>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Presto, come per caso </a:t>
            </a:r>
            <a:r>
              <a:rPr lang="it-IT" sz="2800">
                <a:latin typeface="Times New Roman" pitchFamily="18" charset="0"/>
                <a:cs typeface="Times New Roman" pitchFamily="18" charset="0"/>
              </a:rPr>
              <a:t>risultò che con siffatta pulizia della psiche si poteva ottenere ben più di una temporanea eliminazione degli stati disoffuscamento psichico che si ripresentavano continuamente. </a:t>
            </a:r>
            <a:r>
              <a:rPr lang="it-IT" sz="2800" b="1">
                <a:solidFill>
                  <a:srgbClr val="FF0000"/>
                </a:solidFill>
                <a:latin typeface="Times New Roman" pitchFamily="18" charset="0"/>
                <a:cs typeface="Times New Roman" pitchFamily="18" charset="0"/>
              </a:rPr>
              <a:t>Era possibile altresì far scomparire del tutto alcuni sintomi del male, se si poteva far ricordare alla paziente sotto ipnosi, e con accompagnamento di espressione affettiva, in quale occasione e in virtù di quale connessione tali sintomi erano comparsi per la prima volta.»</a:t>
            </a:r>
          </a:p>
        </p:txBody>
      </p:sp>
      <p:pic>
        <p:nvPicPr>
          <p:cNvPr id="87043" name="Picture 2">
            <a:hlinkClick r:id="rId2" action="ppaction://hlinksldjump"/>
          </p:cNvPr>
          <p:cNvPicPr>
            <a:picLocks noChangeAspect="1" noChangeArrowheads="1"/>
          </p:cNvPicPr>
          <p:nvPr/>
        </p:nvPicPr>
        <p:blipFill>
          <a:blip r:embed="rId3"/>
          <a:srcRect/>
          <a:stretch>
            <a:fillRect/>
          </a:stretch>
        </p:blipFill>
        <p:spPr bwMode="auto">
          <a:xfrm>
            <a:off x="7380312" y="5595040"/>
            <a:ext cx="432048" cy="4184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68313" y="854075"/>
            <a:ext cx="8489950" cy="5262563"/>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a:t>
            </a:r>
            <a:r>
              <a:rPr lang="it-IT" sz="2800" b="1">
                <a:solidFill>
                  <a:srgbClr val="0000FF"/>
                </a:solidFill>
                <a:latin typeface="Times New Roman" pitchFamily="18" charset="0"/>
                <a:cs typeface="Times New Roman" pitchFamily="18" charset="0"/>
              </a:rPr>
              <a:t>esaminando i malati isterici </a:t>
            </a:r>
            <a:r>
              <a:rPr lang="it-IT" sz="2800">
                <a:latin typeface="Times New Roman" pitchFamily="18" charset="0"/>
                <a:cs typeface="Times New Roman" pitchFamily="18" charset="0"/>
              </a:rPr>
              <a:t>e altri nevrotici, pervenimmo alla convinzione che in essi è fallita </a:t>
            </a:r>
            <a:r>
              <a:rPr lang="it-IT" sz="2800" b="1">
                <a:solidFill>
                  <a:srgbClr val="FF0000"/>
                </a:solidFill>
                <a:latin typeface="Times New Roman" pitchFamily="18" charset="0"/>
                <a:cs typeface="Times New Roman" pitchFamily="18" charset="0"/>
              </a:rPr>
              <a:t>la rimozione dell’idea </a:t>
            </a:r>
            <a:r>
              <a:rPr lang="it-IT" sz="2800">
                <a:latin typeface="Times New Roman" pitchFamily="18" charset="0"/>
                <a:cs typeface="Times New Roman" pitchFamily="18" charset="0"/>
              </a:rPr>
              <a:t>a cui è legato il desiderio intollerabile. L’hanno, è vero, cacciata dalla coscienza e dalla memoria e si sono in apparenza risparmiati molto dolore </a:t>
            </a:r>
            <a:r>
              <a:rPr lang="it-IT" sz="2800" b="1">
                <a:solidFill>
                  <a:srgbClr val="FF0000"/>
                </a:solidFill>
                <a:latin typeface="Times New Roman" pitchFamily="18" charset="0"/>
                <a:cs typeface="Times New Roman" pitchFamily="18" charset="0"/>
              </a:rPr>
              <a:t>ma nell'inconscio, l’impulso del desiderio rimosso</a:t>
            </a:r>
            <a:r>
              <a:rPr lang="it-IT" sz="2800">
                <a:latin typeface="Times New Roman" pitchFamily="18" charset="0"/>
                <a:cs typeface="Times New Roman" pitchFamily="18" charset="0"/>
              </a:rPr>
              <a:t>, continua a esistere, spiando il momento buono per la sua riattivazione e inviando poi alla coscienza, in luogo di ciò è stato rimosso, una </a:t>
            </a:r>
            <a:r>
              <a:rPr lang="it-IT" sz="2800" b="1">
                <a:solidFill>
                  <a:srgbClr val="FF0000"/>
                </a:solidFill>
                <a:latin typeface="Times New Roman" pitchFamily="18" charset="0"/>
                <a:cs typeface="Times New Roman" pitchFamily="18" charset="0"/>
              </a:rPr>
              <a:t>formazione sostitutiva </a:t>
            </a:r>
            <a:r>
              <a:rPr lang="it-IT" sz="2800">
                <a:latin typeface="Times New Roman" pitchFamily="18" charset="0"/>
                <a:cs typeface="Times New Roman" pitchFamily="18" charset="0"/>
              </a:rPr>
              <a:t>deformata e resa irriconoscibile, alla quale ben presto si allacciano le stesse sensazioni di dispiacere che si credeva di avere evitato attraverso la rimozione.</a:t>
            </a:r>
          </a:p>
        </p:txBody>
      </p:sp>
      <p:sp>
        <p:nvSpPr>
          <p:cNvPr id="88066" name="CasellaDiTesto 3"/>
          <p:cNvSpPr txBox="1">
            <a:spLocks noChangeArrowheads="1"/>
          </p:cNvSpPr>
          <p:nvPr/>
        </p:nvSpPr>
        <p:spPr bwMode="auto">
          <a:xfrm>
            <a:off x="287338" y="44450"/>
            <a:ext cx="6215062" cy="677863"/>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IL SINTOMO </a:t>
            </a:r>
            <a:r>
              <a:rPr lang="it-IT" sz="1600" b="1">
                <a:solidFill>
                  <a:srgbClr val="0000FF"/>
                </a:solidFill>
                <a:latin typeface="Times New Roman" pitchFamily="18" charset="0"/>
                <a:cs typeface="Times New Roman" pitchFamily="18" charset="0"/>
              </a:rPr>
              <a:t>(Cinque conferenze sulla psicoanalisi 1909)</a:t>
            </a:r>
          </a:p>
          <a:p>
            <a:endParaRPr lang="it-IT" sz="1000" b="1">
              <a:solidFill>
                <a:srgbClr val="0000FF"/>
              </a:solidFill>
              <a:latin typeface="Times New Roman" pitchFamily="18" charset="0"/>
              <a:cs typeface="Times New Roman" pitchFamily="18" charset="0"/>
            </a:endParaRPr>
          </a:p>
        </p:txBody>
      </p:sp>
      <p:sp>
        <p:nvSpPr>
          <p:cNvPr id="5" name="Freccia a destra 4"/>
          <p:cNvSpPr/>
          <p:nvPr/>
        </p:nvSpPr>
        <p:spPr>
          <a:xfrm>
            <a:off x="7451725" y="6237288"/>
            <a:ext cx="763588" cy="365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92100" y="333375"/>
            <a:ext cx="8642350" cy="4492625"/>
          </a:xfrm>
          <a:prstGeom prst="rect">
            <a:avLst/>
          </a:prstGeom>
          <a:noFill/>
          <a:ln w="9525">
            <a:noFill/>
            <a:miter lim="800000"/>
            <a:headEnd/>
            <a:tailEnd/>
          </a:ln>
        </p:spPr>
        <p:txBody>
          <a:bodyPr>
            <a:spAutoFit/>
          </a:bodyPr>
          <a:lstStyle/>
          <a:p>
            <a:pPr algn="just"/>
            <a:r>
              <a:rPr lang="it-IT" sz="2600">
                <a:latin typeface="Times New Roman" pitchFamily="18" charset="0"/>
                <a:cs typeface="Times New Roman" pitchFamily="18" charset="0"/>
              </a:rPr>
              <a:t>Questa </a:t>
            </a:r>
            <a:r>
              <a:rPr lang="it-IT" sz="2600" b="1">
                <a:solidFill>
                  <a:srgbClr val="FF0000"/>
                </a:solidFill>
                <a:latin typeface="Times New Roman" pitchFamily="18" charset="0"/>
                <a:cs typeface="Times New Roman" pitchFamily="18" charset="0"/>
              </a:rPr>
              <a:t>formazione sostitutiva </a:t>
            </a:r>
            <a:r>
              <a:rPr lang="it-IT" sz="2600">
                <a:latin typeface="Times New Roman" pitchFamily="18" charset="0"/>
                <a:cs typeface="Times New Roman" pitchFamily="18" charset="0"/>
              </a:rPr>
              <a:t>dell'idea </a:t>
            </a:r>
            <a:r>
              <a:rPr lang="it-IT" sz="2500">
                <a:latin typeface="Times New Roman" pitchFamily="18" charset="0"/>
                <a:cs typeface="Times New Roman" pitchFamily="18" charset="0"/>
              </a:rPr>
              <a:t>rimossa</a:t>
            </a:r>
            <a:r>
              <a:rPr lang="it-IT" sz="2600">
                <a:latin typeface="Times New Roman" pitchFamily="18" charset="0"/>
                <a:cs typeface="Times New Roman" pitchFamily="18" charset="0"/>
              </a:rPr>
              <a:t> - </a:t>
            </a:r>
            <a:r>
              <a:rPr lang="it-IT" sz="2600" b="1" u="sng">
                <a:solidFill>
                  <a:srgbClr val="FF0000"/>
                </a:solidFill>
                <a:latin typeface="Times New Roman" pitchFamily="18" charset="0"/>
                <a:cs typeface="Times New Roman" pitchFamily="18" charset="0"/>
              </a:rPr>
              <a:t>il sintomo </a:t>
            </a:r>
            <a:r>
              <a:rPr lang="it-IT" sz="2600">
                <a:latin typeface="Times New Roman" pitchFamily="18" charset="0"/>
                <a:cs typeface="Times New Roman" pitchFamily="18" charset="0"/>
              </a:rPr>
              <a:t>– è immune da ulteriori attacchi da parte dell'Io difensivo, e al posto del breve conflitto </a:t>
            </a:r>
            <a:r>
              <a:rPr lang="it-IT" sz="2600" b="1">
                <a:solidFill>
                  <a:srgbClr val="FF0000"/>
                </a:solidFill>
                <a:latin typeface="Times New Roman" pitchFamily="18" charset="0"/>
                <a:cs typeface="Times New Roman" pitchFamily="18" charset="0"/>
              </a:rPr>
              <a:t>subentra ora una sofferenza </a:t>
            </a:r>
            <a:r>
              <a:rPr lang="it-IT" sz="2600">
                <a:latin typeface="Times New Roman" pitchFamily="18" charset="0"/>
                <a:cs typeface="Times New Roman" pitchFamily="18" charset="0"/>
              </a:rPr>
              <a:t>che non cessa col passare del tempo. Nel sintomo si può costatare, accanto ai segni della deformazione, </a:t>
            </a:r>
            <a:r>
              <a:rPr lang="it-IT" sz="2600" b="1">
                <a:solidFill>
                  <a:srgbClr val="FF0000"/>
                </a:solidFill>
                <a:latin typeface="Times New Roman" pitchFamily="18" charset="0"/>
                <a:cs typeface="Times New Roman" pitchFamily="18" charset="0"/>
              </a:rPr>
              <a:t>un residuo di somiglianza</a:t>
            </a:r>
            <a:r>
              <a:rPr lang="it-IT" sz="2600">
                <a:latin typeface="Times New Roman" pitchFamily="18" charset="0"/>
                <a:cs typeface="Times New Roman" pitchFamily="18" charset="0"/>
              </a:rPr>
              <a:t>, in qualche modo mediata, con l'idea originariamente rimossa; le vie sulle quali si è compiuta la formazione sostitutiva possono essere scoperte nel corso del trattamento psicoanalitico, e per la guarigione del paziente è necessario che il sintomo venga ricondotto sulle stesse vie e nuovamente tradotto nell'idea rimossa.</a:t>
            </a:r>
          </a:p>
        </p:txBody>
      </p:sp>
      <p:sp>
        <p:nvSpPr>
          <p:cNvPr id="89090" name="CasellaDiTesto 3"/>
          <p:cNvSpPr txBox="1">
            <a:spLocks noChangeArrowheads="1"/>
          </p:cNvSpPr>
          <p:nvPr/>
        </p:nvSpPr>
        <p:spPr bwMode="auto">
          <a:xfrm>
            <a:off x="287338" y="-26988"/>
            <a:ext cx="5738812" cy="738188"/>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IL SINTOMO </a:t>
            </a:r>
            <a:r>
              <a:rPr lang="it-IT" sz="1400" b="1">
                <a:solidFill>
                  <a:srgbClr val="0000FF"/>
                </a:solidFill>
                <a:latin typeface="Times New Roman" pitchFamily="18" charset="0"/>
                <a:cs typeface="Times New Roman" pitchFamily="18" charset="0"/>
              </a:rPr>
              <a:t>(Cinque conferenze sulla psicoanalisi 1909)</a:t>
            </a:r>
          </a:p>
          <a:p>
            <a:endParaRPr lang="it-IT" sz="1400" b="1">
              <a:solidFill>
                <a:srgbClr val="0000FF"/>
              </a:solidFill>
              <a:latin typeface="Times New Roman" pitchFamily="18" charset="0"/>
              <a:cs typeface="Times New Roman" pitchFamily="18" charset="0"/>
            </a:endParaRPr>
          </a:p>
        </p:txBody>
      </p:sp>
      <p:sp>
        <p:nvSpPr>
          <p:cNvPr id="2" name="CasellaDiTesto 1"/>
          <p:cNvSpPr txBox="1">
            <a:spLocks noChangeArrowheads="1"/>
          </p:cNvSpPr>
          <p:nvPr/>
        </p:nvSpPr>
        <p:spPr bwMode="auto">
          <a:xfrm>
            <a:off x="184150" y="4710113"/>
            <a:ext cx="8750300" cy="1938337"/>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Quando il materiale rimosso </a:t>
            </a:r>
            <a:r>
              <a:rPr lang="it-IT" sz="2400">
                <a:solidFill>
                  <a:srgbClr val="000000"/>
                </a:solidFill>
                <a:latin typeface="Times New Roman" pitchFamily="18" charset="0"/>
                <a:cs typeface="Times New Roman" pitchFamily="18" charset="0"/>
              </a:rPr>
              <a:t>è stato ricondotto all'attività psichica cosciente, il che presuppone il superamento di considerevoli resistenze, allora il conflitto psichico che era sorto nel modo anzidetto e che il malato voleva evitare, può trovare sotto la direzione del medico un esito migliore di quello offerto dalla rimozione.» </a:t>
            </a:r>
          </a:p>
        </p:txBody>
      </p:sp>
      <p:pic>
        <p:nvPicPr>
          <p:cNvPr id="89092" name="Picture 2">
            <a:hlinkClick r:id="rId2" action="ppaction://hlinksldjump"/>
          </p:cNvPr>
          <p:cNvPicPr>
            <a:picLocks noChangeAspect="1" noChangeArrowheads="1"/>
          </p:cNvPicPr>
          <p:nvPr/>
        </p:nvPicPr>
        <p:blipFill>
          <a:blip r:embed="rId3"/>
          <a:srcRect/>
          <a:stretch>
            <a:fillRect/>
          </a:stretch>
        </p:blipFill>
        <p:spPr bwMode="auto">
          <a:xfrm>
            <a:off x="8675688" y="6453188"/>
            <a:ext cx="201612" cy="195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asellaDiTesto 1"/>
          <p:cNvSpPr txBox="1">
            <a:spLocks noChangeArrowheads="1"/>
          </p:cNvSpPr>
          <p:nvPr/>
        </p:nvSpPr>
        <p:spPr bwMode="auto">
          <a:xfrm>
            <a:off x="339725" y="617538"/>
            <a:ext cx="8569325" cy="2800350"/>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«Quando più tardi mi </a:t>
            </a:r>
            <a:r>
              <a:rPr lang="it-IT" sz="2200">
                <a:latin typeface="Times New Roman" pitchFamily="18" charset="0"/>
                <a:cs typeface="Times New Roman" pitchFamily="18" charset="0"/>
              </a:rPr>
              <a:t>disposi a continuare per conto mio le indagini iniziate da Breuer, giunsi ben presto a un'altra opinione (Janet n.d.r) sull'insorgenza della dissociazione isterica (scissione della coscienza). Una divergenza si fatta che doveva risultare decisiva… Mi spingeva soprattutto l'esigenza pratica. Il trattamento catartico come lo aveva praticato Breuer presupponeva che si ponesse il malato in profonda ipnosi, perché soltanto nello stato ipnotico egli acquisiva  nozioni di quelle connessioni patogene che gli sfuggivano nel suo stato normale.» </a:t>
            </a:r>
          </a:p>
        </p:txBody>
      </p:sp>
      <p:sp>
        <p:nvSpPr>
          <p:cNvPr id="3" name="CasellaDiTesto 2"/>
          <p:cNvSpPr txBox="1">
            <a:spLocks noChangeArrowheads="1"/>
          </p:cNvSpPr>
          <p:nvPr/>
        </p:nvSpPr>
        <p:spPr bwMode="auto">
          <a:xfrm>
            <a:off x="357188" y="3284538"/>
            <a:ext cx="8569325" cy="3478212"/>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«Ora l’ipnosi mi era già divenuta sgradevole</a:t>
            </a:r>
            <a:r>
              <a:rPr lang="it-IT" sz="2200">
                <a:latin typeface="Times New Roman" pitchFamily="18" charset="0"/>
                <a:cs typeface="Times New Roman" pitchFamily="18" charset="0"/>
              </a:rPr>
              <a:t> in quanto mezzo ausiliario capriccioso e </a:t>
            </a:r>
            <a:r>
              <a:rPr lang="it-IT" sz="2200" b="1">
                <a:solidFill>
                  <a:srgbClr val="FF0000"/>
                </a:solidFill>
                <a:latin typeface="Times New Roman" pitchFamily="18" charset="0"/>
                <a:cs typeface="Times New Roman" pitchFamily="18" charset="0"/>
              </a:rPr>
              <a:t>per cosi dire mistico</a:t>
            </a:r>
            <a:r>
              <a:rPr lang="it-IT" sz="2200" b="1">
                <a:latin typeface="Times New Roman" pitchFamily="18" charset="0"/>
                <a:cs typeface="Times New Roman" pitchFamily="18" charset="0"/>
              </a:rPr>
              <a:t>;</a:t>
            </a:r>
            <a:r>
              <a:rPr lang="it-IT" sz="2200">
                <a:latin typeface="Times New Roman" pitchFamily="18" charset="0"/>
                <a:cs typeface="Times New Roman" pitchFamily="18" charset="0"/>
              </a:rPr>
              <a:t> ma quando feci l'esperienza che nonostante tutti i miei sforzi non mi riusciva di trasferire nello stato ipnotico più di una piccolissima parte dei miei malati, decisi di rinunciare all'ipnosi e di rendere indipendente da essa il trattamento catartico. Dato che non potevo modificare a mio piacere lo stato psichico della maggioranza dei miei pazienti, mi disposi a lavorare sul loro stato normale. A dire il vero ciò apparve in un primo momento un'impresa senza senso e senza prospettive.  Il problema era quello di venire a sapere dal malato qualche cosa che io ignoravo e che egli stesso non conosceva…»</a:t>
            </a:r>
          </a:p>
        </p:txBody>
      </p:sp>
      <p:sp>
        <p:nvSpPr>
          <p:cNvPr id="90115" name="CasellaDiTesto 3"/>
          <p:cNvSpPr txBox="1">
            <a:spLocks noChangeArrowheads="1"/>
          </p:cNvSpPr>
          <p:nvPr/>
        </p:nvSpPr>
        <p:spPr bwMode="auto">
          <a:xfrm>
            <a:off x="468313" y="222250"/>
            <a:ext cx="6261100" cy="522288"/>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DALL’IPNOSI ALLA PSICANALISI </a:t>
            </a:r>
            <a:r>
              <a:rPr lang="it-IT" sz="800" b="1">
                <a:solidFill>
                  <a:srgbClr val="0000FF"/>
                </a:solidFill>
                <a:latin typeface="Times New Roman" pitchFamily="18" charset="0"/>
                <a:cs typeface="Times New Roman" pitchFamily="18" charset="0"/>
              </a:rPr>
              <a:t>(Cinque conferenze sulla psicoanalisi 1909)</a:t>
            </a:r>
          </a:p>
          <a:p>
            <a:endParaRPr lang="it-IT" sz="800" b="1">
              <a:solidFill>
                <a:srgbClr val="0000FF"/>
              </a:solidFill>
              <a:latin typeface="Times New Roman" pitchFamily="18" charset="0"/>
              <a:cs typeface="Times New Roman" pitchFamily="18" charset="0"/>
            </a:endParaRPr>
          </a:p>
        </p:txBody>
      </p:sp>
      <p:sp>
        <p:nvSpPr>
          <p:cNvPr id="5" name="Freccia a destra 4"/>
          <p:cNvSpPr/>
          <p:nvPr/>
        </p:nvSpPr>
        <p:spPr>
          <a:xfrm flipV="1">
            <a:off x="8604250" y="6453188"/>
            <a:ext cx="327025" cy="211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asellaDiTesto 1"/>
          <p:cNvSpPr txBox="1">
            <a:spLocks noChangeArrowheads="1"/>
          </p:cNvSpPr>
          <p:nvPr/>
        </p:nvSpPr>
        <p:spPr bwMode="auto">
          <a:xfrm>
            <a:off x="107950" y="44450"/>
            <a:ext cx="8856663" cy="3478213"/>
          </a:xfrm>
          <a:prstGeom prst="rect">
            <a:avLst/>
          </a:prstGeom>
          <a:noFill/>
          <a:ln w="9525">
            <a:noFill/>
            <a:miter lim="800000"/>
            <a:headEnd/>
            <a:tailEnd/>
          </a:ln>
        </p:spPr>
        <p:txBody>
          <a:bodyPr>
            <a:spAutoFit/>
          </a:bodyPr>
          <a:lstStyle/>
          <a:p>
            <a:pPr algn="just"/>
            <a:r>
              <a:rPr lang="it-IT" sz="2200">
                <a:latin typeface="Times New Roman" pitchFamily="18" charset="0"/>
                <a:cs typeface="Times New Roman" pitchFamily="18" charset="0"/>
              </a:rPr>
              <a:t>«</a:t>
            </a:r>
            <a:r>
              <a:rPr lang="it-IT" sz="2200" b="1">
                <a:solidFill>
                  <a:srgbClr val="0000FF"/>
                </a:solidFill>
                <a:latin typeface="Times New Roman" pitchFamily="18" charset="0"/>
                <a:cs typeface="Times New Roman" pitchFamily="18" charset="0"/>
              </a:rPr>
              <a:t>Mi venne in aiuto a questo punto </a:t>
            </a:r>
            <a:r>
              <a:rPr lang="it-IT" sz="2200">
                <a:latin typeface="Times New Roman" pitchFamily="18" charset="0"/>
                <a:cs typeface="Times New Roman" pitchFamily="18" charset="0"/>
              </a:rPr>
              <a:t>il ricordo di un esperimento assai singolare e istruttivo cui avevo assistito </a:t>
            </a:r>
            <a:r>
              <a:rPr lang="it-IT" sz="2200" b="1">
                <a:solidFill>
                  <a:srgbClr val="FF0000"/>
                </a:solidFill>
                <a:latin typeface="Times New Roman" pitchFamily="18" charset="0"/>
                <a:cs typeface="Times New Roman" pitchFamily="18" charset="0"/>
              </a:rPr>
              <a:t>da Bernheim a Nancy</a:t>
            </a:r>
            <a:r>
              <a:rPr lang="it-IT" sz="2200">
                <a:latin typeface="Times New Roman" pitchFamily="18" charset="0"/>
                <a:cs typeface="Times New Roman" pitchFamily="18" charset="0"/>
              </a:rPr>
              <a:t>. Bernheim ci aveva allora dimostrato che le persone ch'egli poneva in stato di sonnambulismo ipnotico e alle quali faceva vivere in questo stato ogni sorta di esperienze perdevano soltanto  in apparenza il ricordo dell'esperienza sonnambolica e che era possibile destare in loro questi ricordi anche nello stato normale. Interrogati sulle esperienze sonnamboliche -essi in principio affermavano di non saperne" nulla, ma se egli non cedeva, insisteva, assicurava loro che lo sapevano, allora i ricordi dimenticati riemergevano regolarmente…»</a:t>
            </a:r>
            <a:endParaRPr lang="it-IT" sz="2200">
              <a:latin typeface="Calibri" pitchFamily="34" charset="0"/>
            </a:endParaRPr>
          </a:p>
        </p:txBody>
      </p:sp>
      <p:sp>
        <p:nvSpPr>
          <p:cNvPr id="3" name="CasellaDiTesto 2"/>
          <p:cNvSpPr txBox="1">
            <a:spLocks noChangeArrowheads="1"/>
          </p:cNvSpPr>
          <p:nvPr/>
        </p:nvSpPr>
        <p:spPr bwMode="auto">
          <a:xfrm>
            <a:off x="107950" y="3357563"/>
            <a:ext cx="8994775" cy="3476625"/>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«Avevo dunque trovato </a:t>
            </a:r>
            <a:r>
              <a:rPr lang="it-IT" sz="2200">
                <a:latin typeface="Times New Roman" pitchFamily="18" charset="0"/>
                <a:cs typeface="Times New Roman" pitchFamily="18" charset="0"/>
              </a:rPr>
              <a:t>la conferma al fatto che, </a:t>
            </a:r>
            <a:r>
              <a:rPr lang="it-IT" sz="2200" b="1">
                <a:solidFill>
                  <a:srgbClr val="FF0000"/>
                </a:solidFill>
                <a:latin typeface="Times New Roman" pitchFamily="18" charset="0"/>
                <a:cs typeface="Times New Roman" pitchFamily="18" charset="0"/>
              </a:rPr>
              <a:t>i ricordi dimenticati non erano perduti.</a:t>
            </a:r>
            <a:r>
              <a:rPr lang="it-IT" sz="2200">
                <a:latin typeface="Times New Roman" pitchFamily="18" charset="0"/>
                <a:cs typeface="Times New Roman" pitchFamily="18" charset="0"/>
              </a:rPr>
              <a:t> Erano in possesso del malato e pronti ad affiorare in associazione a ciò ch'egli già sapeva, ma una certa forza impediva loro di diventare coscienti e li costringeva a rimanere inconsci. Si poteva presumere con certezza la resistenza di questa forza, perché si avvertiva una tensione ad essa corrispondente quando si tentava - contrastandola - di introdurre i ricordi inconsci nella coscienza del malato. La forza che manteneva in vita lo stato morboso veniva avvertita come una resistenza da parte del malato. </a:t>
            </a:r>
            <a:r>
              <a:rPr lang="it-IT" sz="2200" b="1">
                <a:solidFill>
                  <a:srgbClr val="FF0000"/>
                </a:solidFill>
                <a:latin typeface="Times New Roman" pitchFamily="18" charset="0"/>
                <a:cs typeface="Times New Roman" pitchFamily="18" charset="0"/>
              </a:rPr>
              <a:t>Ora, su questa idea della resistenza ho fondato la mia concezione dei processi psichici nell'isteria. </a:t>
            </a:r>
          </a:p>
        </p:txBody>
      </p:sp>
      <p:pic>
        <p:nvPicPr>
          <p:cNvPr id="91139" name="Picture 2">
            <a:hlinkClick r:id="rId2" action="ppaction://hlinksldjump"/>
          </p:cNvPr>
          <p:cNvPicPr>
            <a:picLocks noChangeAspect="1" noChangeArrowheads="1"/>
          </p:cNvPicPr>
          <p:nvPr/>
        </p:nvPicPr>
        <p:blipFill>
          <a:blip r:embed="rId3"/>
          <a:srcRect/>
          <a:stretch>
            <a:fillRect/>
          </a:stretch>
        </p:blipFill>
        <p:spPr bwMode="auto">
          <a:xfrm>
            <a:off x="8864600" y="6662738"/>
            <a:ext cx="201613" cy="195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Users\Sandro\Documents\PSICOLOGIA\SIPAP\MUSEO DEL VETRO\FREUD\AUGUSTINE_0019.jpg"/>
          <p:cNvPicPr>
            <a:picLocks noChangeAspect="1" noChangeArrowheads="1"/>
          </p:cNvPicPr>
          <p:nvPr/>
        </p:nvPicPr>
        <p:blipFill>
          <a:blip r:embed="rId2"/>
          <a:srcRect/>
          <a:stretch>
            <a:fillRect/>
          </a:stretch>
        </p:blipFill>
        <p:spPr bwMode="auto">
          <a:xfrm>
            <a:off x="395288" y="404813"/>
            <a:ext cx="2619375" cy="2438400"/>
          </a:xfrm>
          <a:prstGeom prst="rect">
            <a:avLst/>
          </a:prstGeom>
          <a:noFill/>
          <a:ln w="9525">
            <a:noFill/>
            <a:miter lim="800000"/>
            <a:headEnd/>
            <a:tailEnd/>
          </a:ln>
        </p:spPr>
      </p:pic>
      <p:sp>
        <p:nvSpPr>
          <p:cNvPr id="92162" name="CasellaDiTesto 2"/>
          <p:cNvSpPr txBox="1">
            <a:spLocks noChangeArrowheads="1"/>
          </p:cNvSpPr>
          <p:nvPr/>
        </p:nvSpPr>
        <p:spPr bwMode="auto">
          <a:xfrm>
            <a:off x="3192463" y="95250"/>
            <a:ext cx="4968875" cy="830263"/>
          </a:xfrm>
          <a:prstGeom prst="rect">
            <a:avLst/>
          </a:prstGeom>
          <a:noFill/>
          <a:ln w="9525">
            <a:noFill/>
            <a:miter lim="800000"/>
            <a:headEnd/>
            <a:tailEnd/>
          </a:ln>
        </p:spPr>
        <p:txBody>
          <a:bodyPr>
            <a:spAutoFit/>
          </a:bodyPr>
          <a:lstStyle/>
          <a:p>
            <a:r>
              <a:rPr lang="it-IT" sz="2400">
                <a:solidFill>
                  <a:srgbClr val="0000FF"/>
                </a:solidFill>
                <a:latin typeface="Algerian" pitchFamily="82" charset="0"/>
              </a:rPr>
              <a:t>L’INCONTRO CON WILHELM FLIES</a:t>
            </a:r>
          </a:p>
          <a:p>
            <a:r>
              <a:rPr lang="it-IT" sz="2400">
                <a:solidFill>
                  <a:srgbClr val="0000FF"/>
                </a:solidFill>
                <a:latin typeface="Algerian" pitchFamily="82" charset="0"/>
              </a:rPr>
              <a:t>L’AUTANALISI - LE LETTERE</a:t>
            </a:r>
          </a:p>
        </p:txBody>
      </p:sp>
      <p:sp>
        <p:nvSpPr>
          <p:cNvPr id="92163" name="CasellaDiTesto 3"/>
          <p:cNvSpPr txBox="1">
            <a:spLocks noChangeArrowheads="1"/>
          </p:cNvSpPr>
          <p:nvPr/>
        </p:nvSpPr>
        <p:spPr bwMode="auto">
          <a:xfrm>
            <a:off x="479425" y="2874963"/>
            <a:ext cx="2462213" cy="368300"/>
          </a:xfrm>
          <a:prstGeom prst="rect">
            <a:avLst/>
          </a:prstGeom>
          <a:solidFill>
            <a:schemeClr val="bg1"/>
          </a:solidFill>
          <a:ln w="9525">
            <a:solidFill>
              <a:schemeClr val="tx1"/>
            </a:solidFill>
            <a:miter lim="800000"/>
            <a:headEnd/>
            <a:tailEnd/>
          </a:ln>
        </p:spPr>
        <p:txBody>
          <a:bodyPr>
            <a:spAutoFit/>
          </a:bodyPr>
          <a:lstStyle/>
          <a:p>
            <a:r>
              <a:rPr lang="it-IT" b="1">
                <a:latin typeface="Times New Roman" pitchFamily="18" charset="0"/>
                <a:cs typeface="Times New Roman" pitchFamily="18" charset="0"/>
              </a:rPr>
              <a:t>S.FREUD E W.FLIES</a:t>
            </a:r>
          </a:p>
        </p:txBody>
      </p:sp>
      <p:sp>
        <p:nvSpPr>
          <p:cNvPr id="7" name="CasellaDiTesto 6"/>
          <p:cNvSpPr txBox="1">
            <a:spLocks noChangeArrowheads="1"/>
          </p:cNvSpPr>
          <p:nvPr/>
        </p:nvSpPr>
        <p:spPr bwMode="auto">
          <a:xfrm>
            <a:off x="3014663" y="814388"/>
            <a:ext cx="6021387" cy="2801937"/>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Mentre la relazione con Breuer </a:t>
            </a:r>
            <a:r>
              <a:rPr lang="it-IT" sz="2200">
                <a:latin typeface="Calibri" pitchFamily="34" charset="0"/>
              </a:rPr>
              <a:t>si va irrimediabilmente incrinando, un altro personaggio entra in scena, </a:t>
            </a:r>
            <a:r>
              <a:rPr lang="it-IT" sz="2200" b="1">
                <a:solidFill>
                  <a:srgbClr val="C00000"/>
                </a:solidFill>
                <a:latin typeface="Calibri" pitchFamily="34" charset="0"/>
              </a:rPr>
              <a:t>Wilhelm Fliess</a:t>
            </a:r>
            <a:r>
              <a:rPr lang="it-IT" sz="2200">
                <a:latin typeface="Calibri" pitchFamily="34" charset="0"/>
              </a:rPr>
              <a:t>. Sarà un fedele interlocutore dell'avventura teorica di Freud per parecchi anni. Molte cose uniscono i due amici: stesso ambiente sociale (ceto medio ebraico), entrambi medici con una clientela privata, analoga cultura e amore per la letteratura classica.</a:t>
            </a:r>
          </a:p>
        </p:txBody>
      </p:sp>
      <p:sp>
        <p:nvSpPr>
          <p:cNvPr id="8" name="CasellaDiTesto 7"/>
          <p:cNvSpPr txBox="1">
            <a:spLocks noChangeArrowheads="1"/>
          </p:cNvSpPr>
          <p:nvPr/>
        </p:nvSpPr>
        <p:spPr bwMode="auto">
          <a:xfrm>
            <a:off x="468313" y="3589338"/>
            <a:ext cx="8567737" cy="3138487"/>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Di due anni più giovane </a:t>
            </a:r>
            <a:r>
              <a:rPr lang="it-IT" sz="2200">
                <a:latin typeface="Calibri" pitchFamily="34" charset="0"/>
              </a:rPr>
              <a:t>di Freud, Fliess è già un noto otorinolaringoiatra di Berlino. Il fondatore della psicanalisi avvia un'intensa amicizia che è testimoniata da alcune centinaia di lettere che si scambiano per quasi vent'anni. Le appassionate escursioni teoriche avviate con Fliess spingono Freud ad affermare scherzosamente di aver incontrato qualcuno «più visionario» di lui. Nei primi anni gli espone di volta in volta le difficoltà che incontra: «Non ho nulla, ne di teoretico né di terapeutico, su cui fondarmi, e perciò </a:t>
            </a:r>
            <a:r>
              <a:rPr lang="it-IT" sz="2200" b="1">
                <a:solidFill>
                  <a:srgbClr val="FF0000"/>
                </a:solidFill>
                <a:latin typeface="Calibri" pitchFamily="34" charset="0"/>
              </a:rPr>
              <a:t>debbo comportarmi come se fossi di fronte solamente a fattori psicologici»</a:t>
            </a:r>
          </a:p>
        </p:txBody>
      </p:sp>
      <p:sp>
        <p:nvSpPr>
          <p:cNvPr id="12" name="Freccia a destra 11"/>
          <p:cNvSpPr/>
          <p:nvPr/>
        </p:nvSpPr>
        <p:spPr>
          <a:xfrm>
            <a:off x="8243888" y="6381750"/>
            <a:ext cx="765175" cy="3238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it-IT" dirty="0">
              <a:ln>
                <a:solidFill>
                  <a:srgbClr val="92D050"/>
                </a:solidFill>
              </a:ln>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50825" y="115888"/>
            <a:ext cx="8632825" cy="3048000"/>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Dopo diciassette anni </a:t>
            </a:r>
            <a:r>
              <a:rPr lang="it-IT" sz="2400">
                <a:latin typeface="Times New Roman" pitchFamily="18" charset="0"/>
                <a:cs typeface="Times New Roman" pitchFamily="18" charset="0"/>
              </a:rPr>
              <a:t>il legame si allenta e l’intensa corrispondenza termina. Nel frattempo Freud ha scritto alcune delle sue opere basilari: </a:t>
            </a:r>
            <a:r>
              <a:rPr lang="it-IT" sz="2400" i="1">
                <a:latin typeface="Times New Roman" pitchFamily="18" charset="0"/>
                <a:cs typeface="Times New Roman" pitchFamily="18" charset="0"/>
              </a:rPr>
              <a:t>Studi sull'isteria (1895), L'interpretazione dei sogni (1899), Psicopatologia della vita quotidiana (1901). </a:t>
            </a:r>
            <a:r>
              <a:rPr lang="it-IT" sz="2400">
                <a:latin typeface="Times New Roman" pitchFamily="18" charset="0"/>
                <a:cs typeface="Times New Roman" pitchFamily="18" charset="0"/>
              </a:rPr>
              <a:t>Sono testi che hanno richiesto un estenuante lavoro di ricerca, una vasta esplorazione di ipotesi, congetture e verifiche. Quasi ogni lettera inviata a Fliess lo dimostra: ciascun avanzamento teorico nasce da una primissima ipotesi, un abbozzo, una traccia, una notazione originaria. </a:t>
            </a:r>
          </a:p>
        </p:txBody>
      </p:sp>
      <p:sp>
        <p:nvSpPr>
          <p:cNvPr id="7" name="Freccia a destra 6"/>
          <p:cNvSpPr/>
          <p:nvPr/>
        </p:nvSpPr>
        <p:spPr>
          <a:xfrm>
            <a:off x="8031163" y="6330950"/>
            <a:ext cx="977900" cy="4841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it-IT" dirty="0">
              <a:ln>
                <a:solidFill>
                  <a:srgbClr val="92D050"/>
                </a:solidFill>
              </a:ln>
              <a:solidFill>
                <a:srgbClr val="00B050"/>
              </a:solidFill>
            </a:endParaRPr>
          </a:p>
        </p:txBody>
      </p:sp>
      <p:sp>
        <p:nvSpPr>
          <p:cNvPr id="2" name="CasellaDiTesto 1"/>
          <p:cNvSpPr txBox="1">
            <a:spLocks noChangeArrowheads="1"/>
          </p:cNvSpPr>
          <p:nvPr/>
        </p:nvSpPr>
        <p:spPr bwMode="auto">
          <a:xfrm>
            <a:off x="250825" y="3141663"/>
            <a:ext cx="8632825" cy="3416300"/>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a:t>
            </a:r>
            <a:r>
              <a:rPr lang="it-IT" sz="2400" b="1">
                <a:solidFill>
                  <a:srgbClr val="C00000"/>
                </a:solidFill>
                <a:latin typeface="Times New Roman" pitchFamily="18" charset="0"/>
                <a:cs typeface="Times New Roman" pitchFamily="18" charset="0"/>
              </a:rPr>
              <a:t>Mi interessa a volte seguire un'idea fino in fondo per vedere dove mi conduce</a:t>
            </a:r>
            <a:r>
              <a:rPr lang="it-IT" sz="2400">
                <a:solidFill>
                  <a:srgbClr val="000000"/>
                </a:solidFill>
                <a:latin typeface="Times New Roman" pitchFamily="18" charset="0"/>
                <a:cs typeface="Times New Roman" pitchFamily="18" charset="0"/>
              </a:rPr>
              <a:t>», confida Freud. L’epistolario con Flies è straordinario. Prospettive, avanzamenti, intuizioni e anche folgorazioni, dettagli ed episodi relativi ai pazienti che incominciano a frequentare il suo studio: in queste pagine scorgiamo Freud all'opera, in un incessante andirivieni tra pratica e teoria, tra sperimento e invenzione, tra congettura e verifica clinica. Negli anni in cui si trova intellettualmente isolato, Fliess è il solo autentico interlocutore.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39460" y="249075"/>
            <a:ext cx="4207434" cy="461665"/>
          </a:xfrm>
          <a:prstGeom prst="rect">
            <a:avLst/>
          </a:prstGeom>
          <a:noFill/>
        </p:spPr>
        <p:txBody>
          <a:bodyPr wrap="none" rtlCol="0">
            <a:spAutoFit/>
          </a:bodyPr>
          <a:lstStyle/>
          <a:p>
            <a:r>
              <a:rPr lang="it-IT" sz="2400" b="1" dirty="0" smtClean="0">
                <a:solidFill>
                  <a:srgbClr val="FF0000"/>
                </a:solidFill>
              </a:rPr>
              <a:t>AVVERTENZE IMPORTANTI</a:t>
            </a:r>
            <a:endParaRPr lang="it-IT" sz="2400" b="1" dirty="0">
              <a:solidFill>
                <a:srgbClr val="FF0000"/>
              </a:solidFill>
            </a:endParaRPr>
          </a:p>
        </p:txBody>
      </p:sp>
      <p:sp>
        <p:nvSpPr>
          <p:cNvPr id="4" name="CasellaDiTesto 3"/>
          <p:cNvSpPr txBox="1"/>
          <p:nvPr/>
        </p:nvSpPr>
        <p:spPr>
          <a:xfrm>
            <a:off x="539553" y="747271"/>
            <a:ext cx="8280920" cy="5940088"/>
          </a:xfrm>
          <a:prstGeom prst="rect">
            <a:avLst/>
          </a:prstGeom>
          <a:noFill/>
        </p:spPr>
        <p:txBody>
          <a:bodyPr wrap="square" rtlCol="0">
            <a:spAutoFit/>
          </a:bodyPr>
          <a:lstStyle/>
          <a:p>
            <a:pPr algn="ctr"/>
            <a:r>
              <a:rPr lang="it-IT" sz="2400" dirty="0" smtClean="0"/>
              <a:t>E’ DI ESTREMA IMPORTANZA SEGUIRE IL LINGUAGGIO DELLE ANIMAZIONI  DI POWERPOINT</a:t>
            </a:r>
          </a:p>
          <a:p>
            <a:pPr algn="ctr"/>
            <a:r>
              <a:rPr lang="it-IT" sz="2400" dirty="0" smtClean="0"/>
              <a:t>IL VOSTRO PUNTO DI RIFERIMENTO SARA’ LA SEGUENTE ICONA</a:t>
            </a:r>
          </a:p>
          <a:p>
            <a:pPr algn="ctr"/>
            <a:endParaRPr lang="it-IT" sz="2800" dirty="0" smtClean="0"/>
          </a:p>
          <a:p>
            <a:pPr algn="ctr"/>
            <a:endParaRPr lang="it-IT" sz="2800" dirty="0"/>
          </a:p>
          <a:p>
            <a:pPr algn="ctr"/>
            <a:r>
              <a:rPr lang="it-IT" sz="2400" dirty="0" smtClean="0"/>
              <a:t>CLICCANDO SU DI ESSA POTRETE ENTRARE ED USCIRE DALLE SINGOLE SLIDES</a:t>
            </a:r>
          </a:p>
          <a:p>
            <a:pPr algn="ctr"/>
            <a:r>
              <a:rPr lang="it-IT" sz="2400" dirty="0" smtClean="0"/>
              <a:t>ALL’INTERNO DELLE QUALI TROVERETE</a:t>
            </a:r>
          </a:p>
          <a:p>
            <a:pPr algn="ctr"/>
            <a:r>
              <a:rPr lang="it-IT" sz="2400" dirty="0" smtClean="0"/>
              <a:t>LE INDICAZIONI NECESSARIE PER LEGGERLE COMPLETAMNETE.</a:t>
            </a:r>
          </a:p>
          <a:p>
            <a:pPr algn="ctr"/>
            <a:r>
              <a:rPr lang="it-IT" sz="2400" dirty="0" smtClean="0"/>
              <a:t> POTRETE ANCHE RITROVARL’ICONA          PER </a:t>
            </a:r>
          </a:p>
          <a:p>
            <a:pPr algn="ctr"/>
            <a:r>
              <a:rPr lang="it-IT" sz="2400" dirty="0" smtClean="0"/>
              <a:t>APRIRE EVENTUALI SOTTO SLIDES</a:t>
            </a:r>
          </a:p>
          <a:p>
            <a:pPr algn="ctr"/>
            <a:endParaRPr lang="it-IT" sz="2400" dirty="0" smtClean="0"/>
          </a:p>
          <a:p>
            <a:pPr algn="ctr"/>
            <a:r>
              <a:rPr lang="it-IT" b="1" dirty="0">
                <a:solidFill>
                  <a:srgbClr val="FF0000"/>
                </a:solidFill>
              </a:rPr>
              <a:t>N</a:t>
            </a:r>
            <a:r>
              <a:rPr lang="it-IT" b="1" dirty="0" smtClean="0">
                <a:solidFill>
                  <a:srgbClr val="FF0000"/>
                </a:solidFill>
              </a:rPr>
              <a:t>ATURALMENTE PER PASSARE DA UNA SLIDES  ALLA SUCCESSIVA BASTA, COME SEMPRE FARE UN CLIK.</a:t>
            </a:r>
            <a:endParaRPr lang="it-IT" b="1" dirty="0">
              <a:solidFill>
                <a:srgbClr val="FF0000"/>
              </a:solidFill>
            </a:endParaRPr>
          </a:p>
        </p:txBody>
      </p:sp>
      <p:pic>
        <p:nvPicPr>
          <p:cNvPr id="5" name="Picture 7">
            <a:hlinkClick r:id="rId2" action="ppaction://hlinksldjump"/>
          </p:cNvPr>
          <p:cNvPicPr>
            <a:picLocks noChangeAspect="1" noChangeArrowheads="1"/>
          </p:cNvPicPr>
          <p:nvPr/>
        </p:nvPicPr>
        <p:blipFill>
          <a:blip r:embed="rId3"/>
          <a:srcRect/>
          <a:stretch>
            <a:fillRect/>
          </a:stretch>
        </p:blipFill>
        <p:spPr bwMode="auto">
          <a:xfrm>
            <a:off x="4222401" y="2564904"/>
            <a:ext cx="395288" cy="393700"/>
          </a:xfrm>
          <a:prstGeom prst="rect">
            <a:avLst/>
          </a:prstGeom>
          <a:noFill/>
          <a:ln w="9525">
            <a:noFill/>
            <a:miter lim="800000"/>
            <a:headEnd/>
            <a:tailEnd/>
          </a:ln>
        </p:spPr>
      </p:pic>
      <p:pic>
        <p:nvPicPr>
          <p:cNvPr id="6" name="Picture 7">
            <a:hlinkClick r:id="rId2" action="ppaction://hlinksldjump"/>
          </p:cNvPr>
          <p:cNvPicPr>
            <a:picLocks noChangeAspect="1" noChangeArrowheads="1"/>
          </p:cNvPicPr>
          <p:nvPr/>
        </p:nvPicPr>
        <p:blipFill>
          <a:blip r:embed="rId3"/>
          <a:srcRect/>
          <a:stretch>
            <a:fillRect/>
          </a:stretch>
        </p:blipFill>
        <p:spPr bwMode="auto">
          <a:xfrm>
            <a:off x="6876256" y="4926013"/>
            <a:ext cx="395288" cy="393700"/>
          </a:xfrm>
          <a:prstGeom prst="rect">
            <a:avLst/>
          </a:prstGeom>
          <a:noFill/>
          <a:ln w="9525">
            <a:noFill/>
            <a:miter lim="800000"/>
            <a:headEnd/>
            <a:tailEnd/>
          </a:ln>
        </p:spPr>
      </p:pic>
    </p:spTree>
    <p:extLst>
      <p:ext uri="{BB962C8B-B14F-4D97-AF65-F5344CB8AC3E}">
        <p14:creationId xmlns:p14="http://schemas.microsoft.com/office/powerpoint/2010/main" val="73753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463550" y="476250"/>
            <a:ext cx="8208963" cy="5264150"/>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L'epistolario, che inizia nel 1887 </a:t>
            </a:r>
            <a:r>
              <a:rPr lang="it-IT" sz="2800">
                <a:latin typeface="Times New Roman" pitchFamily="18" charset="0"/>
                <a:cs typeface="Times New Roman" pitchFamily="18" charset="0"/>
              </a:rPr>
              <a:t>e termina nel 1904, costituisce un documento prezioso per cogliere lo spirito in cui Freud matura le proprie ricerche. In un primo momento Freud definisce la relazione con Fliess come la fase della cosiddetta "autoanalisi". Il termine si presta a molte ambiguità. Nel 1897, con grande rigore, egli annota: «</a:t>
            </a:r>
            <a:r>
              <a:rPr lang="it-IT" sz="2800" b="1">
                <a:solidFill>
                  <a:srgbClr val="C00000"/>
                </a:solidFill>
                <a:latin typeface="Times New Roman" pitchFamily="18" charset="0"/>
                <a:cs typeface="Times New Roman" pitchFamily="18" charset="0"/>
              </a:rPr>
              <a:t>Posso analizzare me stesso solo con le conoscenze obiettivamente acquistate (come se fossi un estraneo)</a:t>
            </a:r>
            <a:r>
              <a:rPr lang="it-IT" sz="2800">
                <a:latin typeface="Times New Roman" pitchFamily="18" charset="0"/>
                <a:cs typeface="Times New Roman" pitchFamily="18" charset="0"/>
              </a:rPr>
              <a:t>; 1'autoanalisi, in verità, è impossibile, altrimenti non esisterebbe malattia. Avendo incontrato, nel mio stesso caso, degli enigmi, l’autoanalisi si arresta.»</a:t>
            </a:r>
          </a:p>
        </p:txBody>
      </p:sp>
      <p:sp>
        <p:nvSpPr>
          <p:cNvPr id="7" name="Freccia a destra 6"/>
          <p:cNvSpPr/>
          <p:nvPr/>
        </p:nvSpPr>
        <p:spPr>
          <a:xfrm>
            <a:off x="8031163" y="6330950"/>
            <a:ext cx="977900" cy="4841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it-IT" dirty="0">
              <a:ln>
                <a:solidFill>
                  <a:srgbClr val="92D050"/>
                </a:solidFill>
              </a:ln>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a:hlinkClick r:id="rId2" action="ppaction://hlinksldjump"/>
          </p:cNvPr>
          <p:cNvPicPr>
            <a:picLocks noChangeAspect="1" noChangeArrowheads="1"/>
          </p:cNvPicPr>
          <p:nvPr/>
        </p:nvPicPr>
        <p:blipFill>
          <a:blip r:embed="rId3"/>
          <a:srcRect/>
          <a:stretch>
            <a:fillRect/>
          </a:stretch>
        </p:blipFill>
        <p:spPr bwMode="auto">
          <a:xfrm>
            <a:off x="8620125" y="6388100"/>
            <a:ext cx="350838" cy="339725"/>
          </a:xfrm>
          <a:prstGeom prst="rect">
            <a:avLst/>
          </a:prstGeom>
          <a:noFill/>
          <a:ln w="9525">
            <a:noFill/>
            <a:miter lim="800000"/>
            <a:headEnd/>
            <a:tailEnd/>
          </a:ln>
        </p:spPr>
      </p:pic>
      <p:sp>
        <p:nvSpPr>
          <p:cNvPr id="95234" name="CasellaDiTesto 2"/>
          <p:cNvSpPr txBox="1">
            <a:spLocks noChangeArrowheads="1"/>
          </p:cNvSpPr>
          <p:nvPr/>
        </p:nvSpPr>
        <p:spPr bwMode="auto">
          <a:xfrm>
            <a:off x="323850" y="260350"/>
            <a:ext cx="8705850" cy="3140075"/>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Conservato dalla Vedova di Flies </a:t>
            </a:r>
            <a:r>
              <a:rPr lang="it-IT" sz="2200">
                <a:latin typeface="Calibri" pitchFamily="34" charset="0"/>
              </a:rPr>
              <a:t>Viene messo in vendita presso un libraio viennese. Le lettere vengono acquistate da un'amica di Freud, la principessa Marie Bonaparte la quale nel 1938, temendo che andassero perdute, le deposita presso la Banca Rotschild di Vienna. «In marzo - racconta Ernest Jones - quando Hitler invase l'Austria, si delineò il pericolo che le banche ebraiche venissero saccheggiate. In quanto principessa di Grecia e Danimarca, a Bonaparte fu permesso, in presenza della Gestapo, di ritirare il contenuto della cassetta di sicurezza che lei subito mise al sicuro a Parigi. </a:t>
            </a:r>
          </a:p>
        </p:txBody>
      </p:sp>
      <p:sp>
        <p:nvSpPr>
          <p:cNvPr id="95235" name="CasellaDiTesto 3"/>
          <p:cNvSpPr txBox="1">
            <a:spLocks noChangeArrowheads="1"/>
          </p:cNvSpPr>
          <p:nvPr/>
        </p:nvSpPr>
        <p:spPr bwMode="auto">
          <a:xfrm>
            <a:off x="390525" y="-26988"/>
            <a:ext cx="2597150"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L’EPISTOLARIO</a:t>
            </a:r>
          </a:p>
        </p:txBody>
      </p:sp>
      <p:sp>
        <p:nvSpPr>
          <p:cNvPr id="5" name="CasellaDiTesto 4">
            <a:hlinkClick r:id="rId2" action="ppaction://hlinksldjump"/>
          </p:cNvPr>
          <p:cNvSpPr txBox="1">
            <a:spLocks noChangeArrowheads="1"/>
          </p:cNvSpPr>
          <p:nvPr/>
        </p:nvSpPr>
        <p:spPr bwMode="auto">
          <a:xfrm>
            <a:off x="411163" y="4581525"/>
            <a:ext cx="8472487" cy="1938338"/>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Alla fine degli anni quaranta </a:t>
            </a:r>
            <a:r>
              <a:rPr lang="it-IT" sz="2000">
                <a:latin typeface="Times New Roman" pitchFamily="18" charset="0"/>
                <a:cs typeface="Times New Roman" pitchFamily="18" charset="0"/>
              </a:rPr>
              <a:t>le lettere sono consegnate alla figlia di Freud, Anna. Nel 1950 viene pubblicata a Londra una parte dell'epistolario con il titolo </a:t>
            </a:r>
            <a:r>
              <a:rPr lang="it-IT" sz="2000" i="1">
                <a:latin typeface="Times New Roman" pitchFamily="18" charset="0"/>
                <a:cs typeface="Times New Roman" pitchFamily="18" charset="0"/>
              </a:rPr>
              <a:t>Le origini della psicanalisi</a:t>
            </a:r>
            <a:r>
              <a:rPr lang="it-IT" sz="2000">
                <a:latin typeface="Times New Roman" pitchFamily="18" charset="0"/>
                <a:cs typeface="Times New Roman" pitchFamily="18" charset="0"/>
              </a:rPr>
              <a:t>. </a:t>
            </a:r>
            <a:r>
              <a:rPr lang="it-IT" sz="2000" b="1">
                <a:solidFill>
                  <a:srgbClr val="0000FF"/>
                </a:solidFill>
                <a:latin typeface="Times New Roman" pitchFamily="18" charset="0"/>
                <a:cs typeface="Times New Roman" pitchFamily="18" charset="0"/>
              </a:rPr>
              <a:t>Soltanto nel 1986 esce</a:t>
            </a:r>
            <a:r>
              <a:rPr lang="it-IT" sz="2000">
                <a:latin typeface="Times New Roman" pitchFamily="18" charset="0"/>
                <a:cs typeface="Times New Roman" pitchFamily="18" charset="0"/>
              </a:rPr>
              <a:t>, a cura di J.M. Masson, la raccolta integrale di tutte le lettere, sia quelle ritrovate a Gerusalemme sia quelle messe a disposizione dal figlio di Fliess, Robert. (Freud aveva dato ordina all’amico Fliess di distruggerle N:d.r,.)</a:t>
            </a:r>
            <a:endParaRPr lang="it-IT">
              <a:latin typeface="Calibri" pitchFamily="34" charset="0"/>
            </a:endParaRPr>
          </a:p>
        </p:txBody>
      </p:sp>
      <p:sp>
        <p:nvSpPr>
          <p:cNvPr id="6" name="CasellaDiTesto 5"/>
          <p:cNvSpPr txBox="1">
            <a:spLocks noChangeArrowheads="1"/>
          </p:cNvSpPr>
          <p:nvPr/>
        </p:nvSpPr>
        <p:spPr bwMode="auto">
          <a:xfrm>
            <a:off x="358775" y="3213100"/>
            <a:ext cx="8647113" cy="1446213"/>
          </a:xfrm>
          <a:prstGeom prst="rect">
            <a:avLst/>
          </a:prstGeom>
          <a:noFill/>
          <a:ln w="9525">
            <a:noFill/>
            <a:miter lim="800000"/>
            <a:headEnd/>
            <a:tailEnd/>
          </a:ln>
        </p:spPr>
        <p:txBody>
          <a:bodyPr>
            <a:spAutoFit/>
          </a:bodyPr>
          <a:lstStyle/>
          <a:p>
            <a:r>
              <a:rPr lang="it-IT" sz="2200" b="1">
                <a:solidFill>
                  <a:srgbClr val="0000FF"/>
                </a:solidFill>
                <a:latin typeface="Times New Roman" pitchFamily="18" charset="0"/>
                <a:cs typeface="Times New Roman" pitchFamily="18" charset="0"/>
              </a:rPr>
              <a:t>Nel febbraio del 1941</a:t>
            </a:r>
            <a:r>
              <a:rPr lang="it-IT" sz="2200">
                <a:latin typeface="Times New Roman" pitchFamily="18" charset="0"/>
                <a:cs typeface="Times New Roman" pitchFamily="18" charset="0"/>
              </a:rPr>
              <a:t>,  Dovendo lasciare Parigi a causa dell'occupazione dei nazisti, deposita l'epistolario all'ambasciata di Danimarca. [...] Dopo aver affrontato il quinto e ultimo pericolo, quello delle mine nella Manica, l’ epistolario  giunse in salvo a Londra».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a:hlinkClick r:id="rId2" action="ppaction://hlinksldjump"/>
          </p:cNvPr>
          <p:cNvPicPr>
            <a:picLocks noChangeAspect="1" noChangeArrowheads="1"/>
          </p:cNvPicPr>
          <p:nvPr/>
        </p:nvPicPr>
        <p:blipFill>
          <a:blip r:embed="rId3"/>
          <a:srcRect/>
          <a:stretch>
            <a:fillRect/>
          </a:stretch>
        </p:blipFill>
        <p:spPr bwMode="auto">
          <a:xfrm>
            <a:off x="8675688" y="6524625"/>
            <a:ext cx="201612" cy="195263"/>
          </a:xfrm>
          <a:prstGeom prst="rect">
            <a:avLst/>
          </a:prstGeom>
          <a:noFill/>
          <a:ln w="9525">
            <a:noFill/>
            <a:miter lim="800000"/>
            <a:headEnd/>
            <a:tailEnd/>
          </a:ln>
        </p:spPr>
      </p:pic>
      <p:sp>
        <p:nvSpPr>
          <p:cNvPr id="96258" name="CasellaDiTesto 2"/>
          <p:cNvSpPr txBox="1">
            <a:spLocks noChangeArrowheads="1"/>
          </p:cNvSpPr>
          <p:nvPr/>
        </p:nvSpPr>
        <p:spPr bwMode="auto">
          <a:xfrm>
            <a:off x="1149350" y="549275"/>
            <a:ext cx="4262438" cy="708025"/>
          </a:xfrm>
          <a:prstGeom prst="rect">
            <a:avLst/>
          </a:prstGeom>
          <a:noFill/>
          <a:ln w="9525">
            <a:noFill/>
            <a:miter lim="800000"/>
            <a:headEnd/>
            <a:tailEnd/>
          </a:ln>
        </p:spPr>
        <p:txBody>
          <a:bodyPr wrap="none">
            <a:spAutoFit/>
          </a:bodyPr>
          <a:lstStyle/>
          <a:p>
            <a:r>
              <a:rPr lang="it-IT" sz="4000">
                <a:solidFill>
                  <a:srgbClr val="0000FF"/>
                </a:solidFill>
                <a:latin typeface="Algerian" pitchFamily="82" charset="0"/>
              </a:rPr>
              <a:t>I TRE CAPISALDI</a:t>
            </a:r>
          </a:p>
        </p:txBody>
      </p:sp>
      <p:sp>
        <p:nvSpPr>
          <p:cNvPr id="96259" name="CasellaDiTesto 3"/>
          <p:cNvSpPr txBox="1">
            <a:spLocks noChangeArrowheads="1"/>
          </p:cNvSpPr>
          <p:nvPr/>
        </p:nvSpPr>
        <p:spPr bwMode="auto">
          <a:xfrm>
            <a:off x="490538" y="2060575"/>
            <a:ext cx="4919662" cy="461963"/>
          </a:xfrm>
          <a:prstGeom prst="rect">
            <a:avLst/>
          </a:prstGeom>
          <a:noFill/>
          <a:ln w="9525">
            <a:noFill/>
            <a:miter lim="800000"/>
            <a:headEnd/>
            <a:tailEnd/>
          </a:ln>
        </p:spPr>
        <p:txBody>
          <a:bodyPr wrap="none">
            <a:spAutoFit/>
          </a:bodyPr>
          <a:lstStyle/>
          <a:p>
            <a:r>
              <a:rPr lang="it-IT" sz="2400">
                <a:latin typeface="Algerian" pitchFamily="82" charset="0"/>
                <a:hlinkClick r:id="rId4" action="ppaction://hlinksldjump"/>
              </a:rPr>
              <a:t>STUDI SULL’ISTERIA </a:t>
            </a:r>
            <a:r>
              <a:rPr lang="it-IT" sz="2400">
                <a:latin typeface="Algerian" pitchFamily="82" charset="0"/>
              </a:rPr>
              <a:t>(1892-1895)</a:t>
            </a:r>
          </a:p>
        </p:txBody>
      </p:sp>
      <p:sp>
        <p:nvSpPr>
          <p:cNvPr id="96260" name="CasellaDiTesto 4"/>
          <p:cNvSpPr txBox="1">
            <a:spLocks noChangeArrowheads="1"/>
          </p:cNvSpPr>
          <p:nvPr/>
        </p:nvSpPr>
        <p:spPr bwMode="auto">
          <a:xfrm>
            <a:off x="1768475" y="5054600"/>
            <a:ext cx="6440488" cy="461963"/>
          </a:xfrm>
          <a:prstGeom prst="rect">
            <a:avLst/>
          </a:prstGeom>
          <a:noFill/>
          <a:ln w="9525">
            <a:noFill/>
            <a:miter lim="800000"/>
            <a:headEnd/>
            <a:tailEnd/>
          </a:ln>
        </p:spPr>
        <p:txBody>
          <a:bodyPr wrap="none">
            <a:spAutoFit/>
          </a:bodyPr>
          <a:lstStyle/>
          <a:p>
            <a:r>
              <a:rPr lang="it-IT" sz="2400">
                <a:latin typeface="Algerian" pitchFamily="82" charset="0"/>
              </a:rPr>
              <a:t> </a:t>
            </a:r>
            <a:r>
              <a:rPr lang="it-IT" sz="2400">
                <a:latin typeface="Algerian" pitchFamily="82" charset="0"/>
                <a:hlinkClick r:id="rId5" action="ppaction://hlinksldjump"/>
              </a:rPr>
              <a:t>(PROGETTO di una) psicologia (1895/6?)</a:t>
            </a:r>
            <a:endParaRPr lang="it-IT" sz="2400">
              <a:latin typeface="Algerian" pitchFamily="82" charset="0"/>
            </a:endParaRPr>
          </a:p>
        </p:txBody>
      </p:sp>
      <p:pic>
        <p:nvPicPr>
          <p:cNvPr id="96261" name="Picture 3" descr="C:\Users\Sandro\Documents\PSICOLOGIA\SIPAP\MUSEO DEL VETRO\FREUD\AUGUSTINE_0016.jpg"/>
          <p:cNvPicPr>
            <a:picLocks noChangeAspect="1" noChangeArrowheads="1"/>
          </p:cNvPicPr>
          <p:nvPr/>
        </p:nvPicPr>
        <p:blipFill>
          <a:blip r:embed="rId6"/>
          <a:srcRect/>
          <a:stretch>
            <a:fillRect/>
          </a:stretch>
        </p:blipFill>
        <p:spPr bwMode="auto">
          <a:xfrm>
            <a:off x="6853238" y="1484313"/>
            <a:ext cx="1606550" cy="2474912"/>
          </a:xfrm>
          <a:prstGeom prst="rect">
            <a:avLst/>
          </a:prstGeom>
          <a:noFill/>
          <a:ln w="9525">
            <a:noFill/>
            <a:miter lim="800000"/>
            <a:headEnd/>
            <a:tailEnd/>
          </a:ln>
        </p:spPr>
      </p:pic>
      <p:sp>
        <p:nvSpPr>
          <p:cNvPr id="96262" name="CasellaDiTesto 6"/>
          <p:cNvSpPr txBox="1">
            <a:spLocks noChangeArrowheads="1"/>
          </p:cNvSpPr>
          <p:nvPr/>
        </p:nvSpPr>
        <p:spPr bwMode="auto">
          <a:xfrm>
            <a:off x="1227138" y="3614738"/>
            <a:ext cx="5092700" cy="461962"/>
          </a:xfrm>
          <a:prstGeom prst="rect">
            <a:avLst/>
          </a:prstGeom>
          <a:noFill/>
          <a:ln w="9525">
            <a:noFill/>
            <a:miter lim="800000"/>
            <a:headEnd/>
            <a:tailEnd/>
          </a:ln>
        </p:spPr>
        <p:txBody>
          <a:bodyPr wrap="none">
            <a:spAutoFit/>
          </a:bodyPr>
          <a:lstStyle/>
          <a:p>
            <a:r>
              <a:rPr lang="it-IT" sz="2400">
                <a:latin typeface="Algerian" pitchFamily="82" charset="0"/>
                <a:cs typeface="Times New Roman" pitchFamily="18" charset="0"/>
                <a:hlinkClick r:id="rId7" action="ppaction://hlinksldjump"/>
              </a:rPr>
              <a:t>LE MINUTE TEORICHE </a:t>
            </a:r>
            <a:r>
              <a:rPr lang="it-IT" sz="2400">
                <a:latin typeface="Algerian" pitchFamily="82" charset="0"/>
                <a:cs typeface="Times New Roman" pitchFamily="18" charset="0"/>
              </a:rPr>
              <a:t>(1892-1897)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asellaDiTesto 1"/>
          <p:cNvSpPr txBox="1">
            <a:spLocks noChangeArrowheads="1"/>
          </p:cNvSpPr>
          <p:nvPr/>
        </p:nvSpPr>
        <p:spPr bwMode="auto">
          <a:xfrm>
            <a:off x="323850" y="292100"/>
            <a:ext cx="282416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STUDI SULL’ISTERIA</a:t>
            </a:r>
          </a:p>
        </p:txBody>
      </p:sp>
      <p:sp>
        <p:nvSpPr>
          <p:cNvPr id="3" name="CasellaDiTesto 2"/>
          <p:cNvSpPr txBox="1">
            <a:spLocks noChangeArrowheads="1"/>
          </p:cNvSpPr>
          <p:nvPr/>
        </p:nvSpPr>
        <p:spPr bwMode="auto">
          <a:xfrm>
            <a:off x="179388" y="692150"/>
            <a:ext cx="8748712" cy="4156075"/>
          </a:xfrm>
          <a:prstGeom prst="rect">
            <a:avLst/>
          </a:prstGeom>
          <a:noFill/>
          <a:ln w="9525">
            <a:noFill/>
            <a:miter lim="800000"/>
            <a:headEnd/>
            <a:tailEnd/>
          </a:ln>
        </p:spPr>
        <p:txBody>
          <a:bodyPr>
            <a:spAutoFit/>
          </a:bodyPr>
          <a:lstStyle/>
          <a:p>
            <a:pPr algn="just"/>
            <a:r>
              <a:rPr lang="it-IT" sz="2400">
                <a:solidFill>
                  <a:srgbClr val="0000FF"/>
                </a:solidFill>
                <a:latin typeface="Times New Roman" pitchFamily="18" charset="0"/>
                <a:cs typeface="Times New Roman" pitchFamily="18" charset="0"/>
              </a:rPr>
              <a:t>Gli </a:t>
            </a:r>
            <a:r>
              <a:rPr lang="it-IT" sz="2400" i="1">
                <a:solidFill>
                  <a:srgbClr val="0000FF"/>
                </a:solidFill>
                <a:latin typeface="Times New Roman" pitchFamily="18" charset="0"/>
                <a:cs typeface="Times New Roman" pitchFamily="18" charset="0"/>
              </a:rPr>
              <a:t>Studien ȕber Hysterie</a:t>
            </a:r>
            <a:r>
              <a:rPr lang="it-IT" sz="2400">
                <a:latin typeface="Times New Roman" pitchFamily="18" charset="0"/>
                <a:cs typeface="Times New Roman" pitchFamily="18" charset="0"/>
              </a:rPr>
              <a:t>, editi nel maggio 1895, come </a:t>
            </a:r>
            <a:r>
              <a:rPr lang="it-IT" sz="2400" b="1">
                <a:solidFill>
                  <a:srgbClr val="FF0000"/>
                </a:solidFill>
                <a:latin typeface="Times New Roman" pitchFamily="18" charset="0"/>
                <a:cs typeface="Times New Roman" pitchFamily="18" charset="0"/>
              </a:rPr>
              <a:t>opera collettiva di Josef Breuer e Sigmund Freud</a:t>
            </a:r>
            <a:r>
              <a:rPr lang="it-IT" sz="2400">
                <a:latin typeface="Times New Roman" pitchFamily="18" charset="0"/>
                <a:cs typeface="Times New Roman" pitchFamily="18" charset="0"/>
              </a:rPr>
              <a:t>, sono costituiti, da un primo capitolo, scritto in comune dai due autori, recante la data: "dicembre 1892", e già pubblicato nel  Neurologisches Central-Blätter (gennaio 1893), e nei "Wiener medizlnische Blàtter (gennaio 1893), col titolo </a:t>
            </a:r>
            <a:r>
              <a:rPr lang="it-IT" sz="2400" b="1" i="1">
                <a:solidFill>
                  <a:srgbClr val="C00000"/>
                </a:solidFill>
                <a:latin typeface="Times New Roman" pitchFamily="18" charset="0"/>
                <a:cs typeface="Times New Roman" pitchFamily="18" charset="0"/>
              </a:rPr>
              <a:t>Sul meccanismo psichico dei fenomeni isterici: </a:t>
            </a:r>
            <a:r>
              <a:rPr lang="it-IT" sz="2400" b="1" i="1" u="sng">
                <a:solidFill>
                  <a:srgbClr val="C00000"/>
                </a:solidFill>
                <a:latin typeface="Times New Roman" pitchFamily="18" charset="0"/>
                <a:cs typeface="Times New Roman" pitchFamily="18" charset="0"/>
              </a:rPr>
              <a:t>comunicazione preliminare</a:t>
            </a:r>
            <a:r>
              <a:rPr lang="it-IT" sz="2400" b="1" i="1">
                <a:solidFill>
                  <a:srgbClr val="C00000"/>
                </a:solidFill>
                <a:latin typeface="Times New Roman" pitchFamily="18" charset="0"/>
                <a:cs typeface="Times New Roman" pitchFamily="18" charset="0"/>
              </a:rPr>
              <a:t>   ; </a:t>
            </a:r>
            <a:r>
              <a:rPr lang="it-IT" sz="2400" i="1">
                <a:latin typeface="Times New Roman" pitchFamily="18" charset="0"/>
                <a:cs typeface="Times New Roman" pitchFamily="18" charset="0"/>
              </a:rPr>
              <a:t>da</a:t>
            </a:r>
            <a:r>
              <a:rPr lang="it-IT" sz="2400">
                <a:latin typeface="Times New Roman" pitchFamily="18" charset="0"/>
                <a:cs typeface="Times New Roman" pitchFamily="18" charset="0"/>
              </a:rPr>
              <a:t> cinque "Casi clinici", di cui il primo (la signorina Anna O.) scritto da Breuer, e gli altri quattro da Freud; da un capitolo di "Considerazioni teoriche" dovuto a Breuer, e da un ultimo «capitolo </a:t>
            </a:r>
            <a:r>
              <a:rPr lang="it-IT" sz="2400" b="1">
                <a:solidFill>
                  <a:srgbClr val="C00000"/>
                </a:solidFill>
                <a:latin typeface="Times New Roman" pitchFamily="18" charset="0"/>
                <a:cs typeface="Times New Roman" pitchFamily="18" charset="0"/>
              </a:rPr>
              <a:t>"</a:t>
            </a:r>
            <a:r>
              <a:rPr lang="it-IT" sz="2400" b="1" i="1" u="sng">
                <a:solidFill>
                  <a:srgbClr val="C00000"/>
                </a:solidFill>
                <a:latin typeface="Times New Roman" pitchFamily="18" charset="0"/>
                <a:cs typeface="Times New Roman" pitchFamily="18" charset="0"/>
              </a:rPr>
              <a:t>Per la psicoterapia  dell'isteria</a:t>
            </a:r>
            <a:r>
              <a:rPr lang="it-IT" sz="2400" b="1" u="sng">
                <a:solidFill>
                  <a:srgbClr val="C00000"/>
                </a:solidFill>
                <a:latin typeface="Times New Roman" pitchFamily="18" charset="0"/>
                <a:cs typeface="Times New Roman" pitchFamily="18" charset="0"/>
              </a:rPr>
              <a:t>»   </a:t>
            </a:r>
            <a:r>
              <a:rPr lang="it-IT" sz="2400" b="1">
                <a:solidFill>
                  <a:srgbClr val="C00000"/>
                </a:solidFill>
                <a:latin typeface="Times New Roman" pitchFamily="18" charset="0"/>
                <a:cs typeface="Times New Roman" pitchFamily="18" charset="0"/>
              </a:rPr>
              <a:t>, </a:t>
            </a:r>
            <a:r>
              <a:rPr lang="it-IT" sz="2400">
                <a:latin typeface="Times New Roman" pitchFamily="18" charset="0"/>
                <a:cs typeface="Times New Roman" pitchFamily="18" charset="0"/>
              </a:rPr>
              <a:t>opera di Freud che la ultimò ai primi di marzo del 1895 </a:t>
            </a:r>
          </a:p>
        </p:txBody>
      </p:sp>
      <p:sp>
        <p:nvSpPr>
          <p:cNvPr id="4" name="CasellaDiTesto 3"/>
          <p:cNvSpPr txBox="1">
            <a:spLocks noChangeArrowheads="1"/>
          </p:cNvSpPr>
          <p:nvPr/>
        </p:nvSpPr>
        <p:spPr bwMode="auto">
          <a:xfrm>
            <a:off x="193675" y="4733925"/>
            <a:ext cx="8718550" cy="2124075"/>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Della prima edizione </a:t>
            </a:r>
            <a:r>
              <a:rPr lang="it-IT" sz="2200">
                <a:latin typeface="Times New Roman" pitchFamily="18" charset="0"/>
                <a:cs typeface="Times New Roman" pitchFamily="18" charset="0"/>
              </a:rPr>
              <a:t>furono stampate ottocento copie, di cui soltanto seicento ventidue furono vendute nel corso di tredici anni. La «</a:t>
            </a:r>
            <a:r>
              <a:rPr lang="it-IT" sz="2200" b="1" i="1">
                <a:solidFill>
                  <a:srgbClr val="FF0000"/>
                </a:solidFill>
                <a:latin typeface="Times New Roman" pitchFamily="18" charset="0"/>
                <a:cs typeface="Times New Roman" pitchFamily="18" charset="0"/>
              </a:rPr>
              <a:t>Comunicazione preliminare</a:t>
            </a:r>
            <a:r>
              <a:rPr lang="it-IT" sz="2200">
                <a:latin typeface="Times New Roman" pitchFamily="18" charset="0"/>
                <a:cs typeface="Times New Roman" pitchFamily="18" charset="0"/>
              </a:rPr>
              <a:t>» aveva suscitato notevole interesse negli ambienti medici tedeschi. Gli </a:t>
            </a:r>
            <a:r>
              <a:rPr lang="it-IT" sz="2200" b="1" i="1">
                <a:solidFill>
                  <a:srgbClr val="FF0000"/>
                </a:solidFill>
                <a:latin typeface="Times New Roman" pitchFamily="18" charset="0"/>
                <a:cs typeface="Times New Roman" pitchFamily="18" charset="0"/>
              </a:rPr>
              <a:t>Studi sull'isteria </a:t>
            </a:r>
            <a:r>
              <a:rPr lang="it-IT" sz="2200">
                <a:latin typeface="Times New Roman" pitchFamily="18" charset="0"/>
                <a:cs typeface="Times New Roman" pitchFamily="18" charset="0"/>
              </a:rPr>
              <a:t>invece non furono accolti con favore. Salvo qualche rara eccezione, le recensioni nei periodici scientifici furono prevalentemente critiche.</a:t>
            </a:r>
          </a:p>
        </p:txBody>
      </p:sp>
      <p:pic>
        <p:nvPicPr>
          <p:cNvPr id="97284" name="Picture 2">
            <a:hlinkClick r:id="rId2" action="ppaction://hlinksldjump"/>
          </p:cNvPr>
          <p:cNvPicPr>
            <a:picLocks noChangeAspect="1" noChangeArrowheads="1"/>
          </p:cNvPicPr>
          <p:nvPr/>
        </p:nvPicPr>
        <p:blipFill>
          <a:blip r:embed="rId3"/>
          <a:srcRect/>
          <a:stretch>
            <a:fillRect/>
          </a:stretch>
        </p:blipFill>
        <p:spPr bwMode="auto">
          <a:xfrm>
            <a:off x="8589963" y="6434138"/>
            <a:ext cx="322262" cy="314325"/>
          </a:xfrm>
          <a:prstGeom prst="rect">
            <a:avLst/>
          </a:prstGeom>
          <a:noFill/>
          <a:ln w="9525">
            <a:noFill/>
            <a:miter lim="800000"/>
            <a:headEnd/>
            <a:tailEnd/>
          </a:ln>
        </p:spPr>
      </p:pic>
      <p:pic>
        <p:nvPicPr>
          <p:cNvPr id="97285" name="Picture 3">
            <a:hlinkClick r:id="rId4" action="ppaction://hlinksldjump"/>
          </p:cNvPr>
          <p:cNvPicPr>
            <a:picLocks noChangeAspect="1" noChangeArrowheads="1"/>
          </p:cNvPicPr>
          <p:nvPr/>
        </p:nvPicPr>
        <p:blipFill>
          <a:blip r:embed="rId3"/>
          <a:srcRect/>
          <a:stretch>
            <a:fillRect/>
          </a:stretch>
        </p:blipFill>
        <p:spPr bwMode="auto">
          <a:xfrm>
            <a:off x="3924300" y="2997200"/>
            <a:ext cx="287338" cy="279400"/>
          </a:xfrm>
          <a:prstGeom prst="rect">
            <a:avLst/>
          </a:prstGeom>
          <a:noFill/>
          <a:ln w="9525">
            <a:noFill/>
            <a:miter lim="800000"/>
            <a:headEnd/>
            <a:tailEnd/>
          </a:ln>
        </p:spPr>
      </p:pic>
      <p:pic>
        <p:nvPicPr>
          <p:cNvPr id="97286" name="Picture 3">
            <a:hlinkClick r:id="rId5" action="ppaction://hlinksldjump"/>
          </p:cNvPr>
          <p:cNvPicPr>
            <a:picLocks noChangeAspect="1" noChangeArrowheads="1"/>
          </p:cNvPicPr>
          <p:nvPr/>
        </p:nvPicPr>
        <p:blipFill>
          <a:blip r:embed="rId3"/>
          <a:srcRect/>
          <a:stretch>
            <a:fillRect/>
          </a:stretch>
        </p:blipFill>
        <p:spPr bwMode="auto">
          <a:xfrm>
            <a:off x="7380288" y="4076700"/>
            <a:ext cx="287337" cy="27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46088" y="141288"/>
            <a:ext cx="5822950"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(Il trauma)</a:t>
            </a:r>
          </a:p>
        </p:txBody>
      </p:sp>
      <p:sp>
        <p:nvSpPr>
          <p:cNvPr id="3" name="CasellaDiTesto 2"/>
          <p:cNvSpPr txBox="1">
            <a:spLocks noChangeArrowheads="1"/>
          </p:cNvSpPr>
          <p:nvPr/>
        </p:nvSpPr>
        <p:spPr bwMode="auto">
          <a:xfrm>
            <a:off x="674688" y="1143000"/>
            <a:ext cx="8070850" cy="4402138"/>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a:t>
            </a:r>
            <a:r>
              <a:rPr lang="it-IT" sz="2800">
                <a:solidFill>
                  <a:srgbClr val="0000FF"/>
                </a:solidFill>
                <a:latin typeface="Times New Roman" pitchFamily="18" charset="0"/>
                <a:cs typeface="Times New Roman" pitchFamily="18" charset="0"/>
              </a:rPr>
              <a:t>Queste osservazioni </a:t>
            </a:r>
            <a:r>
              <a:rPr lang="it-IT" sz="2800">
                <a:latin typeface="Times New Roman" pitchFamily="18" charset="0"/>
                <a:cs typeface="Times New Roman" pitchFamily="18" charset="0"/>
              </a:rPr>
              <a:t>ci sembrano provare l’analogia patogena della comune isteria e della nevrosi traumatica, e giustificare un'estensione del concetto di "isteria traumatica" . Nella nevrosi traumatica, infatti, non la lesione fisica in sé modesta è la vera causa della malattia, ma lo spavento, il trauma psichico. In maniera analoga, dalle nostre ricerche, per molti se non per la maggior parte dei sintomi isterici risultano fatti determinanti, che si devono descrivere come </a:t>
            </a:r>
            <a:r>
              <a:rPr lang="it-IT" sz="2800" b="1">
                <a:solidFill>
                  <a:srgbClr val="FF0000"/>
                </a:solidFill>
                <a:latin typeface="Times New Roman" pitchFamily="18" charset="0"/>
                <a:cs typeface="Times New Roman" pitchFamily="18" charset="0"/>
              </a:rPr>
              <a:t>traumi psichici. </a:t>
            </a:r>
          </a:p>
        </p:txBody>
      </p:sp>
      <p:sp>
        <p:nvSpPr>
          <p:cNvPr id="5" name="Freccia a destra 4"/>
          <p:cNvSpPr/>
          <p:nvPr/>
        </p:nvSpPr>
        <p:spPr>
          <a:xfrm>
            <a:off x="8105775" y="6473825"/>
            <a:ext cx="792163" cy="3841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asellaDiTesto 1"/>
          <p:cNvSpPr txBox="1">
            <a:spLocks noChangeArrowheads="1"/>
          </p:cNvSpPr>
          <p:nvPr/>
        </p:nvSpPr>
        <p:spPr bwMode="auto">
          <a:xfrm>
            <a:off x="446088" y="141288"/>
            <a:ext cx="5822950"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(Il trauma)</a:t>
            </a:r>
          </a:p>
        </p:txBody>
      </p:sp>
      <p:sp>
        <p:nvSpPr>
          <p:cNvPr id="4" name="CasellaDiTesto 3"/>
          <p:cNvSpPr txBox="1">
            <a:spLocks noChangeArrowheads="1"/>
          </p:cNvSpPr>
          <p:nvPr/>
        </p:nvSpPr>
        <p:spPr bwMode="auto">
          <a:xfrm>
            <a:off x="212725" y="541338"/>
            <a:ext cx="8685213" cy="3692525"/>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Può agire come trauma </a:t>
            </a:r>
            <a:r>
              <a:rPr lang="it-IT" sz="2600">
                <a:latin typeface="Times New Roman" pitchFamily="18" charset="0"/>
                <a:cs typeface="Times New Roman" pitchFamily="18" charset="0"/>
              </a:rPr>
              <a:t>qualsiasi esperienza provochi gli affetti penosi del terrore, dell'angoscia, della vergogna, del dolore psichico, e dipende ovviamente dalla sensibilità della persona colpita… se l'esperienza stessa agisce come trauma. Non di rado in luogo di un grosso trauma si scoprono nella comune isteria </a:t>
            </a:r>
            <a:r>
              <a:rPr lang="it-IT" sz="2600">
                <a:solidFill>
                  <a:srgbClr val="FF0000"/>
                </a:solidFill>
                <a:latin typeface="Times New Roman" pitchFamily="18" charset="0"/>
                <a:cs typeface="Times New Roman" pitchFamily="18" charset="0"/>
              </a:rPr>
              <a:t>più traumi parziali</a:t>
            </a:r>
            <a:r>
              <a:rPr lang="it-IT" sz="2600">
                <a:latin typeface="Times New Roman" pitchFamily="18" charset="0"/>
                <a:cs typeface="Times New Roman" pitchFamily="18" charset="0"/>
              </a:rPr>
              <a:t>, più fatti raggruppati, che soltanto sommandosi hanno potuto esercitare l'azione traumatica e che sono fra loro connessi in quanto in parte elementi di una vicenda dolorosa.</a:t>
            </a:r>
          </a:p>
        </p:txBody>
      </p:sp>
      <p:sp>
        <p:nvSpPr>
          <p:cNvPr id="5" name="Freccia a destra 4"/>
          <p:cNvSpPr/>
          <p:nvPr/>
        </p:nvSpPr>
        <p:spPr>
          <a:xfrm>
            <a:off x="8105775" y="6473825"/>
            <a:ext cx="792163" cy="3841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 name="CasellaDiTesto 2"/>
          <p:cNvSpPr txBox="1">
            <a:spLocks noChangeArrowheads="1"/>
          </p:cNvSpPr>
          <p:nvPr/>
        </p:nvSpPr>
        <p:spPr bwMode="auto">
          <a:xfrm>
            <a:off x="212725" y="4173538"/>
            <a:ext cx="8718550" cy="2492375"/>
          </a:xfrm>
          <a:prstGeom prst="rect">
            <a:avLst/>
          </a:prstGeom>
          <a:noFill/>
          <a:ln w="9525">
            <a:noFill/>
            <a:miter lim="800000"/>
            <a:headEnd/>
            <a:tailEnd/>
          </a:ln>
        </p:spPr>
        <p:txBody>
          <a:bodyPr>
            <a:spAutoFit/>
          </a:bodyPr>
          <a:lstStyle/>
          <a:p>
            <a:pPr algn="just"/>
            <a:r>
              <a:rPr lang="it-IT" sz="2600">
                <a:solidFill>
                  <a:srgbClr val="000000"/>
                </a:solidFill>
                <a:latin typeface="Times New Roman" pitchFamily="18" charset="0"/>
                <a:cs typeface="Times New Roman" pitchFamily="18" charset="0"/>
              </a:rPr>
              <a:t>In altri casi ancora si tratta di </a:t>
            </a:r>
            <a:r>
              <a:rPr lang="it-IT" sz="2600">
                <a:solidFill>
                  <a:srgbClr val="FF0000"/>
                </a:solidFill>
                <a:latin typeface="Times New Roman" pitchFamily="18" charset="0"/>
                <a:cs typeface="Times New Roman" pitchFamily="18" charset="0"/>
              </a:rPr>
              <a:t>circostanze di per sé apparentemente banali le quali, essendosi prodotte  in coincidenza con l’avvenimento realmente operante o con un momento particolare di eccitabilità</a:t>
            </a:r>
            <a:r>
              <a:rPr lang="it-IT" sz="2600">
                <a:solidFill>
                  <a:srgbClr val="000000"/>
                </a:solidFill>
                <a:latin typeface="Times New Roman" pitchFamily="18" charset="0"/>
                <a:cs typeface="Times New Roman" pitchFamily="18" charset="0"/>
              </a:rPr>
              <a:t>, hanno acquisito una dignità di trauma che altrimenti non si potrebbe sospettare in esse, ma che dal quel momento in poi conservano.»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68313" y="836613"/>
            <a:ext cx="8207375" cy="5262562"/>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a:t>
            </a:r>
            <a:r>
              <a:rPr lang="it-IT" sz="2800">
                <a:solidFill>
                  <a:srgbClr val="0000FF"/>
                </a:solidFill>
                <a:latin typeface="Times New Roman" pitchFamily="18" charset="0"/>
                <a:cs typeface="Times New Roman" pitchFamily="18" charset="0"/>
              </a:rPr>
              <a:t>La connessione causale </a:t>
            </a:r>
            <a:r>
              <a:rPr lang="it-IT" sz="2800">
                <a:latin typeface="Times New Roman" pitchFamily="18" charset="0"/>
                <a:cs typeface="Times New Roman" pitchFamily="18" charset="0"/>
              </a:rPr>
              <a:t>del fenomeno isterico non va però intesa nel senso che il trauma, fungendo da agente provocatore, susciti il sintomo e questo, divenuto indipendente, continui poi a sussistere per conto proprio. Dobbiamo piuttosto affermare che il trauma psichico, o meglio il ricordo del trauma, </a:t>
            </a:r>
            <a:r>
              <a:rPr lang="it-IT" sz="2800" b="1">
                <a:solidFill>
                  <a:srgbClr val="C00000"/>
                </a:solidFill>
                <a:latin typeface="Times New Roman" pitchFamily="18" charset="0"/>
                <a:cs typeface="Times New Roman" pitchFamily="18" charset="0"/>
              </a:rPr>
              <a:t>agisce al modo di un corpo estraneo,</a:t>
            </a:r>
            <a:r>
              <a:rPr lang="it-IT" sz="2800">
                <a:latin typeface="Times New Roman" pitchFamily="18" charset="0"/>
                <a:cs typeface="Times New Roman" pitchFamily="18" charset="0"/>
              </a:rPr>
              <a:t> che deve essere considerato come un agente attualmente efficiente anche molto tempo dopo la sua intrusione; e ravvisiamo la prova di ciò in un fenomeno estremamente curioso il quale nel contempo conferisce un notevole interesse pratico alle nostre scoperte.»</a:t>
            </a:r>
          </a:p>
        </p:txBody>
      </p:sp>
      <p:sp>
        <p:nvSpPr>
          <p:cNvPr id="3" name="Rettangolo 2"/>
          <p:cNvSpPr>
            <a:spLocks noChangeArrowheads="1"/>
          </p:cNvSpPr>
          <p:nvPr/>
        </p:nvSpPr>
        <p:spPr bwMode="auto">
          <a:xfrm>
            <a:off x="323850" y="152400"/>
            <a:ext cx="8582025" cy="522288"/>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COMUNICAZIONE PRELIMINARE </a:t>
            </a:r>
            <a:r>
              <a:rPr lang="it-IT" sz="2800" b="1">
                <a:solidFill>
                  <a:srgbClr val="0000FF"/>
                </a:solidFill>
                <a:latin typeface="Times New Roman" pitchFamily="18" charset="0"/>
                <a:cs typeface="Times New Roman" pitchFamily="18" charset="0"/>
              </a:rPr>
              <a:t>(Affetti e linguaggio) </a:t>
            </a:r>
          </a:p>
        </p:txBody>
      </p:sp>
      <p:sp>
        <p:nvSpPr>
          <p:cNvPr id="5" name="Freccia a destra 4"/>
          <p:cNvSpPr/>
          <p:nvPr/>
        </p:nvSpPr>
        <p:spPr>
          <a:xfrm>
            <a:off x="8101013" y="6297613"/>
            <a:ext cx="792162" cy="3841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ttangolo 2"/>
          <p:cNvSpPr>
            <a:spLocks noChangeArrowheads="1"/>
          </p:cNvSpPr>
          <p:nvPr/>
        </p:nvSpPr>
        <p:spPr bwMode="auto">
          <a:xfrm>
            <a:off x="323850" y="152400"/>
            <a:ext cx="8112125"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COMUNICAZIONE PRELIMINARE (Affetti e linguaggio) </a:t>
            </a:r>
          </a:p>
        </p:txBody>
      </p:sp>
      <p:sp>
        <p:nvSpPr>
          <p:cNvPr id="4" name="CasellaDiTesto 3"/>
          <p:cNvSpPr txBox="1">
            <a:spLocks noChangeArrowheads="1"/>
          </p:cNvSpPr>
          <p:nvPr/>
        </p:nvSpPr>
        <p:spPr bwMode="auto">
          <a:xfrm>
            <a:off x="295275" y="614363"/>
            <a:ext cx="8547100" cy="2308225"/>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 </a:t>
            </a:r>
            <a:r>
              <a:rPr lang="it-IT" sz="2400">
                <a:solidFill>
                  <a:srgbClr val="0000FF"/>
                </a:solidFill>
                <a:latin typeface="Times New Roman" pitchFamily="18" charset="0"/>
                <a:cs typeface="Times New Roman" pitchFamily="18" charset="0"/>
              </a:rPr>
              <a:t>i singoli sintomi isterici </a:t>
            </a:r>
            <a:r>
              <a:rPr lang="it-IT" sz="2400">
                <a:latin typeface="Times New Roman" pitchFamily="18" charset="0"/>
                <a:cs typeface="Times New Roman" pitchFamily="18" charset="0"/>
              </a:rPr>
              <a:t>scomparivano subito e in modo definitivo, quando si era riusciti a ridestare con piena chiarezza il ricordo dell’evento determinante, </a:t>
            </a:r>
            <a:r>
              <a:rPr lang="it-IT" sz="2400" b="1">
                <a:solidFill>
                  <a:srgbClr val="C00000"/>
                </a:solidFill>
                <a:latin typeface="Times New Roman" pitchFamily="18" charset="0"/>
                <a:cs typeface="Times New Roman" pitchFamily="18" charset="0"/>
              </a:rPr>
              <a:t>risvegliando insieme anche l’affetto </a:t>
            </a:r>
            <a:r>
              <a:rPr lang="it-IT" sz="2400">
                <a:latin typeface="Times New Roman" pitchFamily="18" charset="0"/>
                <a:cs typeface="Times New Roman" pitchFamily="18" charset="0"/>
              </a:rPr>
              <a:t>che l'aveva accompagnato, e quando il malato descriveva l'evento nel modo più completo possibile esprimendo verbalmente il proprio affetto. </a:t>
            </a:r>
          </a:p>
        </p:txBody>
      </p:sp>
      <p:sp>
        <p:nvSpPr>
          <p:cNvPr id="5" name="Freccia a destra 4"/>
          <p:cNvSpPr/>
          <p:nvPr/>
        </p:nvSpPr>
        <p:spPr>
          <a:xfrm>
            <a:off x="8101013" y="6297613"/>
            <a:ext cx="792162" cy="3841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 name="CasellaDiTesto 1"/>
          <p:cNvSpPr txBox="1">
            <a:spLocks noChangeArrowheads="1"/>
          </p:cNvSpPr>
          <p:nvPr/>
        </p:nvSpPr>
        <p:spPr bwMode="auto">
          <a:xfrm>
            <a:off x="334963" y="4365625"/>
            <a:ext cx="8629650" cy="2308225"/>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Allora, quando </a:t>
            </a:r>
            <a:r>
              <a:rPr lang="it-IT" sz="2400">
                <a:solidFill>
                  <a:srgbClr val="000000"/>
                </a:solidFill>
                <a:latin typeface="Times New Roman" pitchFamily="18" charset="0"/>
                <a:cs typeface="Times New Roman" pitchFamily="18" charset="0"/>
              </a:rPr>
              <a:t>si tratti di fenomeni sensoriali, quali crampi, nevralgie, allucinazioni, questi si manifestano ancora una volta con piena intensità, per scomparire quindi per sempre. Allo stesso modo scompaiono le alterazioni funzionali, le paralisi e le anestesie, naturalmente senza che appaia chiaramente la loro intensificazione momentanea.»</a:t>
            </a:r>
          </a:p>
        </p:txBody>
      </p:sp>
      <p:sp>
        <p:nvSpPr>
          <p:cNvPr id="6" name="CasellaDiTesto 5"/>
          <p:cNvSpPr txBox="1">
            <a:spLocks noChangeArrowheads="1"/>
          </p:cNvSpPr>
          <p:nvPr/>
        </p:nvSpPr>
        <p:spPr bwMode="auto">
          <a:xfrm>
            <a:off x="334963" y="2852738"/>
            <a:ext cx="8558212" cy="1570037"/>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Il ricordo privo di elementi affettivi </a:t>
            </a:r>
            <a:r>
              <a:rPr lang="it-IT" sz="2400">
                <a:solidFill>
                  <a:srgbClr val="000000"/>
                </a:solidFill>
                <a:latin typeface="Times New Roman" pitchFamily="18" charset="0"/>
                <a:cs typeface="Times New Roman" pitchFamily="18" charset="0"/>
              </a:rPr>
              <a:t>è quasi sempre del tutto inefficiente; il processo psichico svoltosi in origine deve ripetersi con la maggiore vivacità possibile, deve essere riportato nello status nascendi e deve poi "</a:t>
            </a:r>
            <a:r>
              <a:rPr lang="it-IT" sz="2400" b="1">
                <a:solidFill>
                  <a:srgbClr val="C00000"/>
                </a:solidFill>
                <a:latin typeface="Times New Roman" pitchFamily="18" charset="0"/>
                <a:cs typeface="Times New Roman" pitchFamily="18" charset="0"/>
              </a:rPr>
              <a:t>essere espresso in parole"</a:t>
            </a:r>
            <a:r>
              <a:rPr lang="it-IT" sz="2400">
                <a:solidFill>
                  <a:srgbClr val="00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79388" y="466725"/>
            <a:ext cx="8856662" cy="3786188"/>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Si potrebbe sospettare </a:t>
            </a:r>
            <a:r>
              <a:rPr lang="it-IT" sz="2400">
                <a:latin typeface="Times New Roman" pitchFamily="18" charset="0"/>
                <a:cs typeface="Times New Roman" pitchFamily="18" charset="0"/>
              </a:rPr>
              <a:t>che si tratti qui di un'involontaria suggestione: il malato si aspetterebbe di venire liberato mediante questo procedimento dalle proprie sofferenze e proprio questa aspettativa sarebbe il fattore determinante, non il fatto di esprimersi in parole. Ma non è cosi: la prima osservazione di questo tipo un caso complicatissimo di isteria cosi analizzato e i cui singoli sintomi di differenti origini furono singolarmente eliminati, risale all'anno 1881, quindi a un'epoca  «presuggestiva, fu resa possibile dalle autoipnosi spontanee della malata, e procurò all'osservatore grandissima sorpresa.»</a:t>
            </a:r>
          </a:p>
        </p:txBody>
      </p:sp>
      <p:sp>
        <p:nvSpPr>
          <p:cNvPr id="3" name="Rettangolo 2"/>
          <p:cNvSpPr>
            <a:spLocks noChangeArrowheads="1"/>
          </p:cNvSpPr>
          <p:nvPr/>
        </p:nvSpPr>
        <p:spPr bwMode="auto">
          <a:xfrm>
            <a:off x="288925" y="44450"/>
            <a:ext cx="6670675"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COMUNICAZIONE PRELIMINARE (I ricordi</a:t>
            </a:r>
            <a:r>
              <a:rPr lang="it-IT" sz="2000" b="1">
                <a:solidFill>
                  <a:srgbClr val="0000FF"/>
                </a:solidFill>
                <a:latin typeface="Times New Roman" pitchFamily="18" charset="0"/>
                <a:cs typeface="Times New Roman" pitchFamily="18" charset="0"/>
              </a:rPr>
              <a:t>) </a:t>
            </a:r>
          </a:p>
        </p:txBody>
      </p:sp>
      <p:sp>
        <p:nvSpPr>
          <p:cNvPr id="4" name="CasellaDiTesto 3"/>
          <p:cNvSpPr txBox="1">
            <a:spLocks noChangeArrowheads="1"/>
          </p:cNvSpPr>
          <p:nvPr/>
        </p:nvSpPr>
        <p:spPr bwMode="auto">
          <a:xfrm>
            <a:off x="179388" y="4064000"/>
            <a:ext cx="8821737" cy="2678113"/>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Invertendo il detto</a:t>
            </a:r>
            <a:r>
              <a:rPr lang="it-IT" sz="2400">
                <a:latin typeface="Times New Roman" pitchFamily="18" charset="0"/>
                <a:cs typeface="Times New Roman" pitchFamily="18" charset="0"/>
              </a:rPr>
              <a:t>: cessante causa cessat effectus, ci sarà lecito dedurre da queste osservazioni che l'evento determinante continua ad agire in qualche modo ancora per anni, non indirettamente per il tramite di una catena di anelli causali intermedi, ma come causa diretta, circa come un dolore psichico coscientemente ricordato da sveglio provoca, anche dopo molto tempo, secrezione di lacrime: </a:t>
            </a:r>
            <a:r>
              <a:rPr lang="it-IT" sz="2400" b="1">
                <a:solidFill>
                  <a:srgbClr val="C00000"/>
                </a:solidFill>
                <a:latin typeface="Times New Roman" pitchFamily="18" charset="0"/>
                <a:cs typeface="Times New Roman" pitchFamily="18" charset="0"/>
              </a:rPr>
              <a:t>l’isterico soffrirebbe per lo più di reminiscenze</a:t>
            </a:r>
            <a:r>
              <a:rPr lang="it-IT" sz="2400">
                <a:latin typeface="Times New Roman" pitchFamily="18" charset="0"/>
                <a:cs typeface="Times New Roman" pitchFamily="18" charset="0"/>
              </a:rPr>
              <a:t>.»</a:t>
            </a:r>
          </a:p>
        </p:txBody>
      </p:sp>
      <p:sp>
        <p:nvSpPr>
          <p:cNvPr id="5" name="Freccia a destra 4"/>
          <p:cNvSpPr/>
          <p:nvPr/>
        </p:nvSpPr>
        <p:spPr>
          <a:xfrm>
            <a:off x="8105775" y="6453188"/>
            <a:ext cx="792163" cy="38576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323850" y="152400"/>
            <a:ext cx="711041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(Il ruolo del linguaggio) </a:t>
            </a:r>
          </a:p>
        </p:txBody>
      </p:sp>
      <p:sp>
        <p:nvSpPr>
          <p:cNvPr id="3" name="CasellaDiTesto 2"/>
          <p:cNvSpPr txBox="1">
            <a:spLocks noChangeArrowheads="1"/>
          </p:cNvSpPr>
          <p:nvPr/>
        </p:nvSpPr>
        <p:spPr bwMode="auto">
          <a:xfrm>
            <a:off x="485775" y="692150"/>
            <a:ext cx="8208963" cy="5694363"/>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«L'affievolirsi di un ricordo </a:t>
            </a:r>
            <a:r>
              <a:rPr lang="it-IT" sz="2600">
                <a:latin typeface="Times New Roman" pitchFamily="18" charset="0"/>
                <a:cs typeface="Times New Roman" pitchFamily="18" charset="0"/>
              </a:rPr>
              <a:t>o dell'affetto che 1o accompagna, dipende da parecchi fattori. È innanzitutto rilevante al riguardo se si </a:t>
            </a:r>
            <a:r>
              <a:rPr lang="it-IT" sz="2600" b="1">
                <a:solidFill>
                  <a:srgbClr val="FF0000"/>
                </a:solidFill>
                <a:latin typeface="Times New Roman" pitchFamily="18" charset="0"/>
                <a:cs typeface="Times New Roman" pitchFamily="18" charset="0"/>
              </a:rPr>
              <a:t>sia reagito </a:t>
            </a:r>
            <a:r>
              <a:rPr lang="it-IT" sz="2600">
                <a:latin typeface="Times New Roman" pitchFamily="18" charset="0"/>
                <a:cs typeface="Times New Roman" pitchFamily="18" charset="0"/>
              </a:rPr>
              <a:t>e, energicamente o no all’evento impressionante. Intendiamo qui per reazione tutta la gamma di riflessi volontari e involontari con i quali, come l’esperienza insegna, gli affetti si scaricano: dal pianto sino all'atto di vendetta. Se tale reazione avviene in misura sufficiente, una grande parte dell‘ affetto scompare; il nostro linguaggio conferma questo fatto  di osservazione quotidiana mediante  le espressioni "scaricare il rancore", "sfogarsi col pianto" e simili‘. Se la reazione viene repressa, l’affetto rimane legato al ricordo.  Un'offesa vendicata sia pure a sole parole, si ricorda in modo diverso da un'offesa che si è dovuta accettare. </a:t>
            </a:r>
          </a:p>
        </p:txBody>
      </p:sp>
      <p:sp>
        <p:nvSpPr>
          <p:cNvPr id="5" name="Freccia a destra 4"/>
          <p:cNvSpPr/>
          <p:nvPr/>
        </p:nvSpPr>
        <p:spPr>
          <a:xfrm>
            <a:off x="8101013" y="6356350"/>
            <a:ext cx="792162" cy="385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59875" y="3573016"/>
            <a:ext cx="6179769" cy="2677656"/>
          </a:xfrm>
          <a:prstGeom prst="rect">
            <a:avLst/>
          </a:prstGeom>
          <a:noFill/>
        </p:spPr>
        <p:txBody>
          <a:bodyPr wrap="none" rtlCol="0">
            <a:spAutoFit/>
          </a:bodyPr>
          <a:lstStyle/>
          <a:p>
            <a:pPr algn="ctr"/>
            <a:r>
              <a:rPr lang="it-IT" sz="2800" dirty="0" smtClean="0"/>
              <a:t>BUONA LETTURA.</a:t>
            </a:r>
          </a:p>
          <a:p>
            <a:pPr algn="ctr"/>
            <a:r>
              <a:rPr lang="it-IT" sz="2800" dirty="0" smtClean="0"/>
              <a:t>UNA POCO DI PAZIENZA ALL’INIZIO</a:t>
            </a:r>
          </a:p>
          <a:p>
            <a:pPr algn="ctr"/>
            <a:r>
              <a:rPr lang="it-IT" sz="2800" dirty="0" smtClean="0"/>
              <a:t> TROVERETE POI</a:t>
            </a:r>
          </a:p>
          <a:p>
            <a:pPr algn="ctr"/>
            <a:r>
              <a:rPr lang="it-IT" sz="2800" dirty="0" smtClean="0"/>
              <a:t>TUTTO FACILE</a:t>
            </a:r>
          </a:p>
          <a:p>
            <a:pPr algn="ctr"/>
            <a:endParaRPr lang="it-IT" sz="2800" dirty="0" smtClean="0"/>
          </a:p>
          <a:p>
            <a:pPr algn="ctr"/>
            <a:r>
              <a:rPr lang="it-IT" sz="2800" dirty="0"/>
              <a:t>A</a:t>
            </a:r>
            <a:r>
              <a:rPr lang="it-IT" sz="2800" dirty="0" smtClean="0"/>
              <a:t>LESSANDRO</a:t>
            </a:r>
            <a:endParaRPr lang="it-IT" sz="2800" dirty="0"/>
          </a:p>
        </p:txBody>
      </p:sp>
      <p:sp>
        <p:nvSpPr>
          <p:cNvPr id="3" name="CasellaDiTesto 2"/>
          <p:cNvSpPr txBox="1"/>
          <p:nvPr/>
        </p:nvSpPr>
        <p:spPr>
          <a:xfrm>
            <a:off x="106044" y="188640"/>
            <a:ext cx="8887433" cy="3046988"/>
          </a:xfrm>
          <a:prstGeom prst="rect">
            <a:avLst/>
          </a:prstGeom>
          <a:noFill/>
        </p:spPr>
        <p:txBody>
          <a:bodyPr wrap="none" rtlCol="0">
            <a:spAutoFit/>
          </a:bodyPr>
          <a:lstStyle/>
          <a:p>
            <a:pPr algn="ctr"/>
            <a:r>
              <a:rPr lang="it-IT" sz="2400" b="1" dirty="0" smtClean="0">
                <a:solidFill>
                  <a:srgbClr val="0000FF"/>
                </a:solidFill>
              </a:rPr>
              <a:t>DA QUESTA DISPENSA IN POI ABBIAMO MODIFICATO</a:t>
            </a:r>
          </a:p>
          <a:p>
            <a:pPr algn="ctr"/>
            <a:r>
              <a:rPr lang="it-IT" sz="2400" b="1" dirty="0" smtClean="0">
                <a:solidFill>
                  <a:srgbClr val="0000FF"/>
                </a:solidFill>
              </a:rPr>
              <a:t>IL METODO PER RICHIARE I TESTI.</a:t>
            </a:r>
          </a:p>
          <a:p>
            <a:pPr algn="ctr"/>
            <a:r>
              <a:rPr lang="it-IT" sz="2400" b="1" dirty="0" smtClean="0">
                <a:solidFill>
                  <a:srgbClr val="0000FF"/>
                </a:solidFill>
              </a:rPr>
              <a:t>VERRANNO PRESENTATI NON A PAGINA COMPLETA </a:t>
            </a:r>
          </a:p>
          <a:p>
            <a:pPr algn="ctr"/>
            <a:r>
              <a:rPr lang="it-IT" sz="2400" b="1" dirty="0" smtClean="0">
                <a:solidFill>
                  <a:srgbClr val="0000FF"/>
                </a:solidFill>
              </a:rPr>
              <a:t>MA PER SINGOLI PARAGRAFI.</a:t>
            </a:r>
          </a:p>
          <a:p>
            <a:pPr algn="ctr"/>
            <a:r>
              <a:rPr lang="it-IT" sz="2400" b="1" dirty="0" smtClean="0">
                <a:solidFill>
                  <a:srgbClr val="0000FF"/>
                </a:solidFill>
              </a:rPr>
              <a:t>SARETE VOI A RICHIAMARE IL PARAGRAFO SUCCESSIVO</a:t>
            </a:r>
          </a:p>
          <a:p>
            <a:pPr algn="ctr"/>
            <a:r>
              <a:rPr lang="it-IT" sz="2400" b="1" dirty="0" smtClean="0">
                <a:solidFill>
                  <a:srgbClr val="0000FF"/>
                </a:solidFill>
              </a:rPr>
              <a:t>CON UN CLIK DEL MAUS</a:t>
            </a:r>
          </a:p>
          <a:p>
            <a:pPr algn="ctr"/>
            <a:r>
              <a:rPr lang="it-IT" sz="2400" b="1" dirty="0" smtClean="0">
                <a:solidFill>
                  <a:srgbClr val="0000FF"/>
                </a:solidFill>
              </a:rPr>
              <a:t>CIO’ RENDERA’ PIU’ PIACEVOLE LA LETTURA</a:t>
            </a:r>
          </a:p>
          <a:p>
            <a:pPr algn="ctr"/>
            <a:r>
              <a:rPr lang="it-IT" sz="2400" b="1" dirty="0" smtClean="0">
                <a:solidFill>
                  <a:srgbClr val="FF0000"/>
                </a:solidFill>
              </a:rPr>
              <a:t>PROVATE ORA SU QUESTA PAGINA</a:t>
            </a:r>
            <a:endParaRPr lang="it-IT" sz="2400" b="1" dirty="0">
              <a:solidFill>
                <a:srgbClr val="FF0000"/>
              </a:solidFill>
            </a:endParaRPr>
          </a:p>
        </p:txBody>
      </p:sp>
    </p:spTree>
    <p:extLst>
      <p:ext uri="{BB962C8B-B14F-4D97-AF65-F5344CB8AC3E}">
        <p14:creationId xmlns:p14="http://schemas.microsoft.com/office/powerpoint/2010/main" val="39115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ttangolo 1"/>
          <p:cNvSpPr>
            <a:spLocks noChangeArrowheads="1"/>
          </p:cNvSpPr>
          <p:nvPr/>
        </p:nvSpPr>
        <p:spPr bwMode="auto">
          <a:xfrm>
            <a:off x="323850" y="152400"/>
            <a:ext cx="711041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(Il ruolo del linguaggio) </a:t>
            </a:r>
          </a:p>
        </p:txBody>
      </p:sp>
      <p:sp>
        <p:nvSpPr>
          <p:cNvPr id="4" name="CasellaDiTesto 3"/>
          <p:cNvSpPr txBox="1">
            <a:spLocks noChangeArrowheads="1"/>
          </p:cNvSpPr>
          <p:nvPr/>
        </p:nvSpPr>
        <p:spPr bwMode="auto">
          <a:xfrm>
            <a:off x="388938" y="908050"/>
            <a:ext cx="8280400" cy="5294313"/>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Il linguaggio riconosce</a:t>
            </a:r>
            <a:r>
              <a:rPr lang="it-IT" sz="2600">
                <a:latin typeface="Times New Roman" pitchFamily="18" charset="0"/>
                <a:cs typeface="Times New Roman" pitchFamily="18" charset="0"/>
              </a:rPr>
              <a:t> anche questa distinzione, nelle sue conseguenze psichiche e fisiche, e qualifica in modo molto caratteristico proprio la sofferenza patita in silenzio come "mortificazione".  La reazione della persona colpita al trauma ha propriamente un effetto "</a:t>
            </a:r>
            <a:r>
              <a:rPr lang="it-IT" sz="2600" b="1">
                <a:solidFill>
                  <a:srgbClr val="FF0000"/>
                </a:solidFill>
                <a:latin typeface="Times New Roman" pitchFamily="18" charset="0"/>
                <a:cs typeface="Times New Roman" pitchFamily="18" charset="0"/>
              </a:rPr>
              <a:t>catartico</a:t>
            </a:r>
            <a:r>
              <a:rPr lang="it-IT" sz="2600">
                <a:latin typeface="Times New Roman" pitchFamily="18" charset="0"/>
                <a:cs typeface="Times New Roman" pitchFamily="18" charset="0"/>
              </a:rPr>
              <a:t>" completo solo quando è una reazione adeguata, come la vendetta. </a:t>
            </a:r>
            <a:r>
              <a:rPr lang="it-IT" sz="2600" b="1">
                <a:solidFill>
                  <a:srgbClr val="FF0000"/>
                </a:solidFill>
                <a:latin typeface="Times New Roman" pitchFamily="18" charset="0"/>
                <a:cs typeface="Times New Roman" pitchFamily="18" charset="0"/>
              </a:rPr>
              <a:t>Ma nella parola l'uomo trova un surrogato all'azione, e con l’aiuto della parola l'affetto può essere "abreagito</a:t>
            </a:r>
            <a:r>
              <a:rPr lang="it-IT" sz="2600">
                <a:latin typeface="Times New Roman" pitchFamily="18" charset="0"/>
                <a:cs typeface="Times New Roman" pitchFamily="18" charset="0"/>
              </a:rPr>
              <a:t>" in misura quasi uguale. In altri casi il parlare è di per sé il riflesso adeguato, nel lamento e nel liberarsi dal peso di un segreto (confessione!). Se non si produce una reazione simile, con l'azione, con la parola, nei casi più lievi col pianto, il ricordo dell'evento conserva anzitutto l'accento affettivo.»</a:t>
            </a:r>
          </a:p>
        </p:txBody>
      </p:sp>
      <p:sp>
        <p:nvSpPr>
          <p:cNvPr id="5" name="Freccia a destra 4"/>
          <p:cNvSpPr/>
          <p:nvPr/>
        </p:nvSpPr>
        <p:spPr>
          <a:xfrm>
            <a:off x="8101013" y="6356350"/>
            <a:ext cx="792162" cy="385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323850" y="152400"/>
            <a:ext cx="7573963"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COMUNICAZIONE PRELIMINARE (Le associazioni) </a:t>
            </a:r>
          </a:p>
        </p:txBody>
      </p:sp>
      <p:sp>
        <p:nvSpPr>
          <p:cNvPr id="3" name="CasellaDiTesto 2"/>
          <p:cNvSpPr txBox="1">
            <a:spLocks noChangeArrowheads="1"/>
          </p:cNvSpPr>
          <p:nvPr/>
        </p:nvSpPr>
        <p:spPr bwMode="auto">
          <a:xfrm>
            <a:off x="107950" y="563563"/>
            <a:ext cx="8883650" cy="3416300"/>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L'abreazione", tuttavia</a:t>
            </a:r>
            <a:r>
              <a:rPr lang="it-IT" sz="2400">
                <a:latin typeface="Times New Roman" pitchFamily="18" charset="0"/>
                <a:cs typeface="Times New Roman" pitchFamily="18" charset="0"/>
              </a:rPr>
              <a:t>, non è il solo mezzo per liquidare il trauma psichico di cui disponga il meccanismo psichico normale della persona sana. I1 ricordo del trauma, anche se non è stato abreagìto, entra a far parte del </a:t>
            </a:r>
            <a:r>
              <a:rPr lang="it-IT" sz="2400" b="1">
                <a:solidFill>
                  <a:srgbClr val="FF0000"/>
                </a:solidFill>
                <a:latin typeface="Times New Roman" pitchFamily="18" charset="0"/>
                <a:cs typeface="Times New Roman" pitchFamily="18" charset="0"/>
              </a:rPr>
              <a:t>grande complesso dell'associazione</a:t>
            </a:r>
            <a:r>
              <a:rPr lang="it-IT" sz="2400">
                <a:latin typeface="Times New Roman" pitchFamily="18" charset="0"/>
                <a:cs typeface="Times New Roman" pitchFamily="18" charset="0"/>
              </a:rPr>
              <a:t>, si affianca ad altre esperienze che eventualmente lo contraddicono, subisce una correzione da parte di altre rappresentazioni. Dopo un infortunio per esempio, al ricordo del pericolo corso e al rinnovarsi (in forma attenuata) dello spavento provato si associano il ricordo dell'ulteriore corso dei fatti, del salvataggio, e la consapevolezza della sicurezza presente. </a:t>
            </a:r>
          </a:p>
        </p:txBody>
      </p:sp>
      <p:sp>
        <p:nvSpPr>
          <p:cNvPr id="4" name="Freccia a destra 3"/>
          <p:cNvSpPr/>
          <p:nvPr/>
        </p:nvSpPr>
        <p:spPr>
          <a:xfrm>
            <a:off x="8101013" y="6356350"/>
            <a:ext cx="792162" cy="385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5" name="CasellaDiTesto 4"/>
          <p:cNvSpPr txBox="1">
            <a:spLocks noChangeArrowheads="1"/>
          </p:cNvSpPr>
          <p:nvPr/>
        </p:nvSpPr>
        <p:spPr bwMode="auto">
          <a:xfrm>
            <a:off x="107950" y="3979863"/>
            <a:ext cx="8872538" cy="2678112"/>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Il ricordo di una mortificazione viene corretto con una rettifica dei fatti, con considerazioni sulla propria dignità ecc., e cosi l'uomo normale riesce a far scomparire, con prestazioni dell'associazione, l'affetto che accompagna il ricordo. Vi si aggiunge poi quel generale confondersi delle impressioni, quello sbiadire dei ricordi che noi chiamiamo </a:t>
            </a:r>
            <a:r>
              <a:rPr lang="it-IT" sz="2400" b="1">
                <a:solidFill>
                  <a:srgbClr val="FF0000"/>
                </a:solidFill>
                <a:latin typeface="Times New Roman" pitchFamily="18" charset="0"/>
                <a:cs typeface="Times New Roman" pitchFamily="18" charset="0"/>
              </a:rPr>
              <a:t>"dimenticare</a:t>
            </a:r>
            <a:r>
              <a:rPr lang="it-IT" sz="2400">
                <a:solidFill>
                  <a:srgbClr val="000000"/>
                </a:solidFill>
                <a:latin typeface="Times New Roman" pitchFamily="18" charset="0"/>
                <a:cs typeface="Times New Roman" pitchFamily="18" charset="0"/>
              </a:rPr>
              <a:t>", e che logora soprattutto le rappresentazioni, non più attive sul piano affettivo.»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323850" y="152400"/>
            <a:ext cx="65230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(La non memoria) </a:t>
            </a:r>
          </a:p>
        </p:txBody>
      </p:sp>
      <p:sp>
        <p:nvSpPr>
          <p:cNvPr id="3" name="CasellaDiTesto 2"/>
          <p:cNvSpPr txBox="1">
            <a:spLocks noChangeArrowheads="1"/>
          </p:cNvSpPr>
          <p:nvPr/>
        </p:nvSpPr>
        <p:spPr bwMode="auto">
          <a:xfrm>
            <a:off x="295275" y="682625"/>
            <a:ext cx="8597900" cy="5694363"/>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 </a:t>
            </a:r>
            <a:r>
              <a:rPr lang="it-IT" sz="2800" b="1">
                <a:solidFill>
                  <a:srgbClr val="0000FF"/>
                </a:solidFill>
                <a:latin typeface="Times New Roman" pitchFamily="18" charset="0"/>
                <a:cs typeface="Times New Roman" pitchFamily="18" charset="0"/>
              </a:rPr>
              <a:t>Ora, dalle nostre osservazioni </a:t>
            </a:r>
            <a:r>
              <a:rPr lang="it-IT" sz="2800">
                <a:latin typeface="Times New Roman" pitchFamily="18" charset="0"/>
                <a:cs typeface="Times New Roman" pitchFamily="18" charset="0"/>
              </a:rPr>
              <a:t>risulta che quei ricordi divenuti determinanti di fenomeni isterici si sono conservati per lungo tempo con straordinaria freschezza e con tutto il loro accento affettivo. Dobbiamo tuttavia accennare a un altro fatto sorprendente, e di cui inseguito dovremo tener conto: </a:t>
            </a:r>
            <a:r>
              <a:rPr lang="it-IT" sz="2800" b="1">
                <a:solidFill>
                  <a:srgbClr val="FF0000"/>
                </a:solidFill>
                <a:latin typeface="Times New Roman" pitchFamily="18" charset="0"/>
                <a:cs typeface="Times New Roman" pitchFamily="18" charset="0"/>
              </a:rPr>
              <a:t>di tali ricordi i malati non dispongono affatto come degli altri comuni ricordi della loro vita. </a:t>
            </a:r>
            <a:r>
              <a:rPr lang="it-IT" sz="2800">
                <a:latin typeface="Times New Roman" pitchFamily="18" charset="0"/>
                <a:cs typeface="Times New Roman" pitchFamily="18" charset="0"/>
              </a:rPr>
              <a:t>Al contrario, queste esperienze sono del tutto assenti dalla memoria dei malati nel loro stato psichico ordinario o sono presenti soltanto in forma assai sommaria. Soltanto quando si interrogano i malati nell'ipnosi, questi ricordi si affacciano con non sminuita vivacità, come fossero fatti recenti.</a:t>
            </a:r>
          </a:p>
        </p:txBody>
      </p:sp>
      <p:sp>
        <p:nvSpPr>
          <p:cNvPr id="5" name="Freccia a destra 4"/>
          <p:cNvSpPr/>
          <p:nvPr/>
        </p:nvSpPr>
        <p:spPr>
          <a:xfrm>
            <a:off x="8101013" y="6356350"/>
            <a:ext cx="792162" cy="385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06500" name="CasellaDiTesto 5"/>
          <p:cNvSpPr txBox="1">
            <a:spLocks noChangeArrowheads="1"/>
          </p:cNvSpPr>
          <p:nvPr/>
        </p:nvSpPr>
        <p:spPr bwMode="auto">
          <a:xfrm>
            <a:off x="6846888" y="6356350"/>
            <a:ext cx="1174750" cy="369888"/>
          </a:xfrm>
          <a:prstGeom prst="rect">
            <a:avLst/>
          </a:prstGeom>
          <a:noFill/>
          <a:ln w="9525">
            <a:noFill/>
            <a:miter lim="800000"/>
            <a:headEnd/>
            <a:tailEnd/>
          </a:ln>
        </p:spPr>
        <p:txBody>
          <a:bodyPr wrap="none">
            <a:spAutoFit/>
          </a:bodyPr>
          <a:lstStyle/>
          <a:p>
            <a:r>
              <a:rPr lang="it-IT">
                <a:latin typeface="Calibri" pitchFamily="34" charset="0"/>
              </a:rPr>
              <a:t>(Continua)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4013" y="765175"/>
            <a:ext cx="8389937" cy="5292725"/>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Cosi, per la durata di sei mesi</a:t>
            </a:r>
            <a:r>
              <a:rPr lang="it-IT" sz="2600">
                <a:latin typeface="Times New Roman" pitchFamily="18" charset="0"/>
                <a:cs typeface="Times New Roman" pitchFamily="18" charset="0"/>
              </a:rPr>
              <a:t>, una delle nostre malate riprodusse nell’ ipnosi con vivezza allucinatoria tutto ciò che l'aveva eccitata negli stessi giorni dell'anno precedente (durante un'isteria acuta); un diario, a lei ignoto, della madre, permise di attestare la perfetta esattezza della riproduzione. Un'altra malata riviveva, parte in ipnosi, parte in attacchi spontanei, con chiarezza allucinatoria tutti gli eventi di una psicosi isterica sofferta dieci anni prima, per la quale fino al momento della ricomparsa era stata quasi del tutto amnestica. Anche singoli ricordi, etiologicamente importanti, vecchi di quindici, venticinque anni, risultarono in lei sorprendentemente intatti e presenti ai sensi, agendo al loro ritorno con la piena forza affettiva di eventi nuovi.»</a:t>
            </a:r>
          </a:p>
        </p:txBody>
      </p:sp>
      <p:sp>
        <p:nvSpPr>
          <p:cNvPr id="108546" name="Rettangolo 2"/>
          <p:cNvSpPr>
            <a:spLocks noChangeArrowheads="1"/>
          </p:cNvSpPr>
          <p:nvPr/>
        </p:nvSpPr>
        <p:spPr bwMode="auto">
          <a:xfrm>
            <a:off x="611188" y="11113"/>
            <a:ext cx="7575550" cy="461962"/>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COMUNICAZIONE PRELIMINARE (Le associazioni) </a:t>
            </a:r>
          </a:p>
        </p:txBody>
      </p:sp>
      <p:sp>
        <p:nvSpPr>
          <p:cNvPr id="4" name="Freccia a destra 3"/>
          <p:cNvSpPr/>
          <p:nvPr/>
        </p:nvSpPr>
        <p:spPr>
          <a:xfrm>
            <a:off x="8101013" y="6356350"/>
            <a:ext cx="792162" cy="385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08548" name="CasellaDiTesto 4"/>
          <p:cNvSpPr txBox="1">
            <a:spLocks noChangeArrowheads="1"/>
          </p:cNvSpPr>
          <p:nvPr/>
        </p:nvSpPr>
        <p:spPr bwMode="auto">
          <a:xfrm>
            <a:off x="6846888" y="6356350"/>
            <a:ext cx="1174750" cy="369888"/>
          </a:xfrm>
          <a:prstGeom prst="rect">
            <a:avLst/>
          </a:prstGeom>
          <a:noFill/>
          <a:ln w="9525">
            <a:noFill/>
            <a:miter lim="800000"/>
            <a:headEnd/>
            <a:tailEnd/>
          </a:ln>
        </p:spPr>
        <p:txBody>
          <a:bodyPr wrap="none">
            <a:spAutoFit/>
          </a:bodyPr>
          <a:lstStyle/>
          <a:p>
            <a:r>
              <a:rPr lang="it-IT">
                <a:latin typeface="Calibri" pitchFamily="34" charset="0"/>
              </a:rPr>
              <a:t>(Continua)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ttangolo 1"/>
          <p:cNvSpPr>
            <a:spLocks noChangeArrowheads="1"/>
          </p:cNvSpPr>
          <p:nvPr/>
        </p:nvSpPr>
        <p:spPr bwMode="auto">
          <a:xfrm>
            <a:off x="611188" y="160338"/>
            <a:ext cx="7696200"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COMUNICAZIONE PRELIMINARE (Le cause della non memoria) </a:t>
            </a:r>
          </a:p>
        </p:txBody>
      </p:sp>
      <p:sp>
        <p:nvSpPr>
          <p:cNvPr id="109570" name="CasellaDiTesto 2"/>
          <p:cNvSpPr txBox="1">
            <a:spLocks noChangeArrowheads="1"/>
          </p:cNvSpPr>
          <p:nvPr/>
        </p:nvSpPr>
        <p:spPr bwMode="auto">
          <a:xfrm>
            <a:off x="149225" y="549275"/>
            <a:ext cx="8621713" cy="1846263"/>
          </a:xfrm>
          <a:prstGeom prst="rect">
            <a:avLst/>
          </a:prstGeom>
          <a:noFill/>
          <a:ln w="9525">
            <a:noFill/>
            <a:miter lim="800000"/>
            <a:headEnd/>
            <a:tailEnd/>
          </a:ln>
        </p:spPr>
        <p:txBody>
          <a:bodyPr>
            <a:spAutoFit/>
          </a:bodyPr>
          <a:lstStyle/>
          <a:p>
            <a:pPr algn="just"/>
            <a:r>
              <a:rPr lang="it-IT" sz="1900">
                <a:latin typeface="Times New Roman" pitchFamily="18" charset="0"/>
                <a:cs typeface="Times New Roman" pitchFamily="18" charset="0"/>
              </a:rPr>
              <a:t>«</a:t>
            </a:r>
            <a:r>
              <a:rPr lang="it-IT" sz="1900" b="1">
                <a:solidFill>
                  <a:srgbClr val="0000FF"/>
                </a:solidFill>
                <a:latin typeface="Times New Roman" pitchFamily="18" charset="0"/>
                <a:cs typeface="Times New Roman" pitchFamily="18" charset="0"/>
              </a:rPr>
              <a:t>La ragione di ciò </a:t>
            </a:r>
            <a:r>
              <a:rPr lang="it-IT" sz="1900">
                <a:latin typeface="Times New Roman" pitchFamily="18" charset="0"/>
                <a:cs typeface="Times New Roman" pitchFamily="18" charset="0"/>
              </a:rPr>
              <a:t>può ricercarsi solo nel fatto che questi ricordi occupano una posizione di eccezione per quanto riguarda la loro usura nei vari aspetti sopra considerati. Si rileva intatti che questi ricordi corrispondono a traumi i quali non sono stati sufficientemente </a:t>
            </a:r>
            <a:r>
              <a:rPr lang="it-IT" sz="1900" b="1">
                <a:solidFill>
                  <a:srgbClr val="FF0000"/>
                </a:solidFill>
                <a:latin typeface="Times New Roman" pitchFamily="18" charset="0"/>
                <a:cs typeface="Times New Roman" pitchFamily="18" charset="0"/>
              </a:rPr>
              <a:t>"abreagiti</a:t>
            </a:r>
            <a:r>
              <a:rPr lang="it-IT" sz="1900">
                <a:latin typeface="Times New Roman" pitchFamily="18" charset="0"/>
                <a:cs typeface="Times New Roman" pitchFamily="18" charset="0"/>
              </a:rPr>
              <a:t>"; e approfondendo l'esame delle cause che lo hanno impedito, possiamo rilevare almeno due serie di condizioni per le quali la reazione a1 trauma è mancata.</a:t>
            </a:r>
          </a:p>
        </p:txBody>
      </p:sp>
      <p:sp>
        <p:nvSpPr>
          <p:cNvPr id="4" name="CasellaDiTesto 3"/>
          <p:cNvSpPr txBox="1">
            <a:spLocks noChangeArrowheads="1"/>
          </p:cNvSpPr>
          <p:nvPr/>
        </p:nvSpPr>
        <p:spPr bwMode="auto">
          <a:xfrm>
            <a:off x="149225" y="4437063"/>
            <a:ext cx="8743950" cy="2432050"/>
          </a:xfrm>
          <a:prstGeom prst="rect">
            <a:avLst/>
          </a:prstGeom>
          <a:noFill/>
          <a:ln w="9525">
            <a:noFill/>
            <a:miter lim="800000"/>
            <a:headEnd/>
            <a:tailEnd/>
          </a:ln>
        </p:spPr>
        <p:txBody>
          <a:bodyPr>
            <a:spAutoFit/>
          </a:bodyPr>
          <a:lstStyle/>
          <a:p>
            <a:pPr algn="just"/>
            <a:r>
              <a:rPr lang="it-IT" sz="1900" b="1">
                <a:solidFill>
                  <a:srgbClr val="0000FF"/>
                </a:solidFill>
                <a:latin typeface="Times New Roman" pitchFamily="18" charset="0"/>
                <a:cs typeface="Times New Roman" pitchFamily="18" charset="0"/>
              </a:rPr>
              <a:t>La seconda serie di condizioni </a:t>
            </a:r>
            <a:r>
              <a:rPr lang="it-IT" sz="1900">
                <a:latin typeface="Times New Roman" pitchFamily="18" charset="0"/>
                <a:cs typeface="Times New Roman" pitchFamily="18" charset="0"/>
              </a:rPr>
              <a:t>non è costituita dal contenuto dei ricordi, ma dagli stati psichici del malato con i quali le esperienze sono venute a coincidere. Quale motivo di sintomi isterici si trovano infatti nell’ ipnosi anche rappresentazioni le quali, non di per sé significative, devono la loro conservazione alla circostanza di essere sorte in occasione di emozioni gravemente paralizzati, quale per esempio il terrore, o addirittura in stati psichici anormali come nello stato crepuscolare, semipnotico del sogno ad occhi aperti, nelle autoipnosi eccetera. Qui è la natura di questi stati a rendere impossibile una reazione all'evento.»</a:t>
            </a:r>
          </a:p>
        </p:txBody>
      </p:sp>
      <p:sp>
        <p:nvSpPr>
          <p:cNvPr id="5" name="CasellaDiTesto 4"/>
          <p:cNvSpPr txBox="1">
            <a:spLocks noChangeArrowheads="1"/>
          </p:cNvSpPr>
          <p:nvPr/>
        </p:nvSpPr>
        <p:spPr bwMode="auto">
          <a:xfrm>
            <a:off x="149225" y="2349500"/>
            <a:ext cx="8743950" cy="2138363"/>
          </a:xfrm>
          <a:prstGeom prst="rect">
            <a:avLst/>
          </a:prstGeom>
          <a:noFill/>
          <a:ln w="9525">
            <a:noFill/>
            <a:miter lim="800000"/>
            <a:headEnd/>
            <a:tailEnd/>
          </a:ln>
        </p:spPr>
        <p:txBody>
          <a:bodyPr>
            <a:spAutoFit/>
          </a:bodyPr>
          <a:lstStyle/>
          <a:p>
            <a:pPr algn="just"/>
            <a:r>
              <a:rPr lang="it-IT" sz="1900" b="1">
                <a:solidFill>
                  <a:srgbClr val="0000FF"/>
                </a:solidFill>
                <a:latin typeface="Times New Roman" pitchFamily="18" charset="0"/>
                <a:cs typeface="Times New Roman" pitchFamily="18" charset="0"/>
              </a:rPr>
              <a:t>Nel primo gruppo annoveriamo </a:t>
            </a:r>
            <a:r>
              <a:rPr lang="it-IT" sz="1900">
                <a:latin typeface="Times New Roman" pitchFamily="18" charset="0"/>
                <a:cs typeface="Times New Roman" pitchFamily="18" charset="0"/>
              </a:rPr>
              <a:t>quei casi in cui i malati non hanno reagito a traumi psichici perché la natura del trauma escludeva una reazione, come per la perdita apparentemente insostituibile di una persona amata, o perché le condizioni sociali rendevano impossibile una reazione, o perché si trattava di cose che il malato voleva dimenticare… Proprio queste cose penose si trovano poi nell'ipnosi quale fondamento di fenomeni isterici (deliri isterici di santi e di monache, di donne astinenti, di bambini bene educati.)</a:t>
            </a:r>
          </a:p>
        </p:txBody>
      </p:sp>
      <p:pic>
        <p:nvPicPr>
          <p:cNvPr id="109573" name="Picture 2">
            <a:hlinkClick r:id="rId2" action="ppaction://hlinksldjump"/>
          </p:cNvPr>
          <p:cNvPicPr>
            <a:picLocks noChangeAspect="1" noChangeArrowheads="1"/>
          </p:cNvPicPr>
          <p:nvPr/>
        </p:nvPicPr>
        <p:blipFill>
          <a:blip r:embed="rId3"/>
          <a:srcRect/>
          <a:stretch>
            <a:fillRect/>
          </a:stretch>
        </p:blipFill>
        <p:spPr bwMode="auto">
          <a:xfrm>
            <a:off x="8589963" y="6500813"/>
            <a:ext cx="322262" cy="31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ttangolo 2"/>
          <p:cNvSpPr>
            <a:spLocks noChangeArrowheads="1"/>
          </p:cNvSpPr>
          <p:nvPr/>
        </p:nvSpPr>
        <p:spPr bwMode="auto">
          <a:xfrm>
            <a:off x="430213" y="260350"/>
            <a:ext cx="6486525" cy="708025"/>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PER LA PSICOTERAPIA DELL’ISTERIA</a:t>
            </a:r>
          </a:p>
          <a:p>
            <a:r>
              <a:rPr lang="it-IT" sz="2000" b="1">
                <a:solidFill>
                  <a:srgbClr val="0000FF"/>
                </a:solidFill>
                <a:latin typeface="Times New Roman" pitchFamily="18" charset="0"/>
                <a:cs typeface="Times New Roman" pitchFamily="18" charset="0"/>
              </a:rPr>
              <a:t>L’EVOLVERSI DEL METODO E I NUOVI CONCETTI</a:t>
            </a:r>
            <a:endParaRPr lang="it-IT" sz="2000">
              <a:solidFill>
                <a:srgbClr val="0000FF"/>
              </a:solidFill>
              <a:latin typeface="Calibri" pitchFamily="34" charset="0"/>
            </a:endParaRPr>
          </a:p>
        </p:txBody>
      </p:sp>
      <p:sp>
        <p:nvSpPr>
          <p:cNvPr id="4" name="CasellaDiTesto 3"/>
          <p:cNvSpPr txBox="1">
            <a:spLocks noChangeArrowheads="1"/>
          </p:cNvSpPr>
          <p:nvPr/>
        </p:nvSpPr>
        <p:spPr bwMode="auto">
          <a:xfrm>
            <a:off x="419100" y="3498850"/>
            <a:ext cx="8710613" cy="396875"/>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Da Breuer e dall’ipnosi all’imposizione delle mani e all’insistenza e al colloquio</a:t>
            </a:r>
          </a:p>
        </p:txBody>
      </p:sp>
      <p:sp>
        <p:nvSpPr>
          <p:cNvPr id="7" name="CasellaDiTesto 6"/>
          <p:cNvSpPr txBox="1">
            <a:spLocks noChangeArrowheads="1"/>
          </p:cNvSpPr>
          <p:nvPr/>
        </p:nvSpPr>
        <p:spPr bwMode="auto">
          <a:xfrm>
            <a:off x="395288" y="976313"/>
            <a:ext cx="8497887" cy="2554287"/>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I FATTORI SESSUALI </a:t>
            </a:r>
            <a:r>
              <a:rPr lang="it-IT" sz="2000">
                <a:latin typeface="Times New Roman" pitchFamily="18" charset="0"/>
                <a:cs typeface="Times New Roman" pitchFamily="18" charset="0"/>
              </a:rPr>
              <a:t>« Così, partendo dal metodo di Breuer, giunsi ad occuparmi dell'etiologia e del meccanismo delle nevrosi in generale. Ho avuto poi la fortuna di arrivare in un tempo relativamente breve a risultati utilizzabili. Mi si impose anzitutto di dover riconoscere che nella misura in cui si poteva parlare di causa determinante per il cui tramite si acquisissero le nevrosi, </a:t>
            </a:r>
            <a:r>
              <a:rPr lang="it-IT" sz="2000" b="1">
                <a:solidFill>
                  <a:srgbClr val="FF0000"/>
                </a:solidFill>
                <a:latin typeface="Times New Roman" pitchFamily="18" charset="0"/>
                <a:cs typeface="Times New Roman" pitchFamily="18" charset="0"/>
              </a:rPr>
              <a:t>l'etiologia era da ricercarsi in fattori sessuali.</a:t>
            </a:r>
            <a:r>
              <a:rPr lang="it-IT" sz="2000">
                <a:latin typeface="Times New Roman" pitchFamily="18" charset="0"/>
                <a:cs typeface="Times New Roman" pitchFamily="18" charset="0"/>
              </a:rPr>
              <a:t> Seguì la scoperta che in via del tutto generale fattori sessuali differenti producevano anche quadri differenti di malattie nevrotiche.»</a:t>
            </a:r>
          </a:p>
        </p:txBody>
      </p:sp>
      <p:sp>
        <p:nvSpPr>
          <p:cNvPr id="8" name="CasellaDiTesto 7"/>
          <p:cNvSpPr txBox="1">
            <a:spLocks noChangeArrowheads="1"/>
          </p:cNvSpPr>
          <p:nvPr/>
        </p:nvSpPr>
        <p:spPr bwMode="auto">
          <a:xfrm>
            <a:off x="395288" y="3886200"/>
            <a:ext cx="8636000" cy="2862263"/>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LA CENSURA</a:t>
            </a:r>
            <a:r>
              <a:rPr lang="it-IT" sz="2000">
                <a:latin typeface="Times New Roman" pitchFamily="18" charset="0"/>
                <a:cs typeface="Times New Roman" pitchFamily="18" charset="0"/>
              </a:rPr>
              <a:t> «… queste rappresentazioni: erano tutte di natura penosa, idonee  provocare gli affetti della vergogna, del rimprovero, del dolore psichico, della menomazione, e nell'insieme tali che si preferirebbe non averle vissute e che si vorrebbe piuttosto dimenticare. Da tutto  questo emerse spontaneamente l'idea della difesa. È infatti generalmente ammesso dagli psicologi che l'accettazione di una nuova rappresentazione (accettazione nel senso del credervi, del riconoscerne</a:t>
            </a:r>
          </a:p>
          <a:p>
            <a:r>
              <a:rPr lang="it-IT" sz="2000">
                <a:latin typeface="Times New Roman" pitchFamily="18" charset="0"/>
                <a:cs typeface="Times New Roman" pitchFamily="18" charset="0"/>
              </a:rPr>
              <a:t>la realtà) dipenda dalla specie e dall'orientamento delle rappresentazioni già riunite nell'Io; ed essi hanno creato, </a:t>
            </a:r>
            <a:r>
              <a:rPr lang="it-IT" sz="2000" b="1">
                <a:solidFill>
                  <a:srgbClr val="FF0000"/>
                </a:solidFill>
                <a:latin typeface="Times New Roman" pitchFamily="18" charset="0"/>
                <a:cs typeface="Times New Roman" pitchFamily="18" charset="0"/>
              </a:rPr>
              <a:t>per questo processo di censura</a:t>
            </a:r>
            <a:r>
              <a:rPr lang="it-IT" sz="2000">
                <a:latin typeface="Times New Roman" pitchFamily="18" charset="0"/>
                <a:cs typeface="Times New Roman" pitchFamily="18" charset="0"/>
              </a:rPr>
              <a:t>, a cui è sottoposta la nuova arrivata, particolari nomi tecnici. </a:t>
            </a:r>
            <a:r>
              <a:rPr lang="it-IT" sz="1400">
                <a:latin typeface="Times New Roman" pitchFamily="18" charset="0"/>
                <a:cs typeface="Times New Roman" pitchFamily="18" charset="0"/>
              </a:rPr>
              <a:t>(CONTINUA)</a:t>
            </a:r>
          </a:p>
        </p:txBody>
      </p:sp>
      <p:pic>
        <p:nvPicPr>
          <p:cNvPr id="1026" name="Picture 2"/>
          <p:cNvPicPr>
            <a:picLocks noChangeAspect="1" noChangeArrowheads="1"/>
          </p:cNvPicPr>
          <p:nvPr/>
        </p:nvPicPr>
        <p:blipFill>
          <a:blip r:embed="rId2"/>
          <a:srcRect/>
          <a:stretch>
            <a:fillRect/>
          </a:stretch>
        </p:blipFill>
        <p:spPr bwMode="auto">
          <a:xfrm>
            <a:off x="7610475" y="6411913"/>
            <a:ext cx="822325" cy="44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36563" y="333375"/>
            <a:ext cx="8424862" cy="2124075"/>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Nell'Io del malato </a:t>
            </a:r>
            <a:r>
              <a:rPr lang="it-IT" sz="2200">
                <a:latin typeface="Times New Roman" pitchFamily="18" charset="0"/>
                <a:cs typeface="Times New Roman" pitchFamily="18" charset="0"/>
              </a:rPr>
              <a:t>si era introdotta una rappresentazione che si era dimostrata insopportabile, che aveva suscitato da parte dell'Io una forza ripulsiva, il cui scopo era la difesa contro quella rappresentazione insopportabile. Questa difesa era effettivamente riuscita, la rappresentazione era stata scacciata dalla coscienza e dalla memoria, e apparentemente la sua traccia psichica non era più ritrovabile.»</a:t>
            </a:r>
          </a:p>
        </p:txBody>
      </p:sp>
      <p:sp>
        <p:nvSpPr>
          <p:cNvPr id="111618" name="CasellaDiTesto 2"/>
          <p:cNvSpPr txBox="1">
            <a:spLocks noChangeArrowheads="1"/>
          </p:cNvSpPr>
          <p:nvPr/>
        </p:nvSpPr>
        <p:spPr bwMode="auto">
          <a:xfrm>
            <a:off x="-2628900" y="5116513"/>
            <a:ext cx="2290762" cy="369887"/>
          </a:xfrm>
          <a:prstGeom prst="rect">
            <a:avLst/>
          </a:prstGeom>
          <a:noFill/>
          <a:ln w="9525">
            <a:noFill/>
            <a:miter lim="800000"/>
            <a:headEnd/>
            <a:tailEnd/>
          </a:ln>
        </p:spPr>
        <p:txBody>
          <a:bodyPr wrap="none">
            <a:spAutoFit/>
          </a:bodyPr>
          <a:lstStyle/>
          <a:p>
            <a:r>
              <a:rPr lang="it-IT">
                <a:latin typeface="Calibri" pitchFamily="34" charset="0"/>
              </a:rPr>
              <a:t>Falsi nessi   traslazione</a:t>
            </a:r>
          </a:p>
        </p:txBody>
      </p:sp>
      <p:sp>
        <p:nvSpPr>
          <p:cNvPr id="4" name="CasellaDiTesto 3"/>
          <p:cNvSpPr txBox="1">
            <a:spLocks noChangeArrowheads="1"/>
          </p:cNvSpPr>
          <p:nvPr/>
        </p:nvSpPr>
        <p:spPr bwMode="auto">
          <a:xfrm>
            <a:off x="436563" y="2333625"/>
            <a:ext cx="8424862" cy="4524375"/>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LA SOGGETTIVITA</a:t>
            </a:r>
            <a:r>
              <a:rPr lang="it-IT" sz="2400">
                <a:solidFill>
                  <a:srgbClr val="0000FF"/>
                </a:solidFill>
                <a:latin typeface="Times New Roman" pitchFamily="18" charset="0"/>
                <a:cs typeface="Times New Roman" pitchFamily="18" charset="0"/>
              </a:rPr>
              <a:t>’ </a:t>
            </a:r>
            <a:r>
              <a:rPr lang="it-IT" sz="2400">
                <a:latin typeface="Times New Roman" pitchFamily="18" charset="0"/>
                <a:cs typeface="Times New Roman" pitchFamily="18" charset="0"/>
              </a:rPr>
              <a:t>«…  non è assolutamente possibile sperare di penetrare direttamente nel nucleo dell’organizzazione patogena. Se pur si riuscisse a indovinare tale nucleo, il paziente non saprebbe che farsene della spiegazione cosi offertagli in regalo, e non ne verrebbe modificato psichicamente. Non rimane altro che mantenersi in un primo tempo alla periferia della formazione psichica patogena. Si comincia col far narrare al malato quello che egli sa e ricorda, orientando già in questa fase la sua attenzione e superando le più lievi resistenze… Ci si convince con stupore di non essere in grado d’imporre al paziente cosa alcuna intorno a ciò che sostiene di non sapere, o d’influenzare i risultati dell’analisi stimolando la sua aspettativa.»</a:t>
            </a:r>
          </a:p>
        </p:txBody>
      </p:sp>
      <p:pic>
        <p:nvPicPr>
          <p:cNvPr id="1026" name="Picture 2"/>
          <p:cNvPicPr>
            <a:picLocks noChangeAspect="1" noChangeArrowheads="1"/>
          </p:cNvPicPr>
          <p:nvPr/>
        </p:nvPicPr>
        <p:blipFill>
          <a:blip r:embed="rId2"/>
          <a:srcRect/>
          <a:stretch>
            <a:fillRect/>
          </a:stretch>
        </p:blipFill>
        <p:spPr bwMode="auto">
          <a:xfrm>
            <a:off x="7812088" y="6491288"/>
            <a:ext cx="677862" cy="36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asellaDiTesto 2"/>
          <p:cNvSpPr txBox="1">
            <a:spLocks noChangeArrowheads="1"/>
          </p:cNvSpPr>
          <p:nvPr/>
        </p:nvSpPr>
        <p:spPr bwMode="auto">
          <a:xfrm>
            <a:off x="-2628900" y="5116513"/>
            <a:ext cx="2290762" cy="369887"/>
          </a:xfrm>
          <a:prstGeom prst="rect">
            <a:avLst/>
          </a:prstGeom>
          <a:noFill/>
          <a:ln w="9525">
            <a:noFill/>
            <a:miter lim="800000"/>
            <a:headEnd/>
            <a:tailEnd/>
          </a:ln>
        </p:spPr>
        <p:txBody>
          <a:bodyPr wrap="none">
            <a:spAutoFit/>
          </a:bodyPr>
          <a:lstStyle/>
          <a:p>
            <a:r>
              <a:rPr lang="it-IT">
                <a:latin typeface="Calibri" pitchFamily="34" charset="0"/>
              </a:rPr>
              <a:t>Falsi nessi   traslazione</a:t>
            </a:r>
          </a:p>
        </p:txBody>
      </p:sp>
      <p:sp>
        <p:nvSpPr>
          <p:cNvPr id="5" name="CasellaDiTesto 4"/>
          <p:cNvSpPr txBox="1">
            <a:spLocks noChangeArrowheads="1"/>
          </p:cNvSpPr>
          <p:nvPr/>
        </p:nvSpPr>
        <p:spPr bwMode="auto">
          <a:xfrm>
            <a:off x="369888" y="476250"/>
            <a:ext cx="8423275" cy="3416300"/>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FALSI NESSI  </a:t>
            </a:r>
            <a:r>
              <a:rPr lang="it-IT" sz="2400">
                <a:latin typeface="Times New Roman" pitchFamily="18" charset="0"/>
                <a:cs typeface="Times New Roman" pitchFamily="18" charset="0"/>
              </a:rPr>
              <a:t>«…quando i motivi nascosti, spesso rimasti inconsci, sono stati trovati e messi in conto, anche nel nesso isterico delle idee non rimane nulla di misterioso e di irregolare. In questo modo, dunque, rintracciando nella prima descrizione del paziente lacune che spesso sono mascherate da </a:t>
            </a:r>
            <a:r>
              <a:rPr lang="it-IT" sz="2400" b="1">
                <a:solidFill>
                  <a:srgbClr val="FF0000"/>
                </a:solidFill>
                <a:latin typeface="Times New Roman" pitchFamily="18" charset="0"/>
                <a:cs typeface="Times New Roman" pitchFamily="18" charset="0"/>
              </a:rPr>
              <a:t>"falsi nessi</a:t>
            </a:r>
            <a:r>
              <a:rPr lang="it-IT" sz="2400">
                <a:latin typeface="Times New Roman" pitchFamily="18" charset="0"/>
                <a:cs typeface="Times New Roman" pitchFamily="18" charset="0"/>
              </a:rPr>
              <a:t>", si afferra un pezzo del filo logico nella periferia e da li, con il procedimento della pressione, ci si apre la via per proseguire. È assai raro, tuttavia, che si riesca cosi a penetrare lungo lo stesso filo fino alla zona più interna; per lo più, il filo si rompe per via……»</a:t>
            </a:r>
          </a:p>
        </p:txBody>
      </p:sp>
      <p:pic>
        <p:nvPicPr>
          <p:cNvPr id="1026" name="Picture 2"/>
          <p:cNvPicPr>
            <a:picLocks noChangeAspect="1" noChangeArrowheads="1"/>
          </p:cNvPicPr>
          <p:nvPr/>
        </p:nvPicPr>
        <p:blipFill>
          <a:blip r:embed="rId2"/>
          <a:srcRect/>
          <a:stretch>
            <a:fillRect/>
          </a:stretch>
        </p:blipFill>
        <p:spPr bwMode="auto">
          <a:xfrm>
            <a:off x="7885113" y="6308725"/>
            <a:ext cx="677862" cy="366713"/>
          </a:xfrm>
          <a:prstGeom prst="rect">
            <a:avLst/>
          </a:prstGeom>
          <a:noFill/>
          <a:ln w="9525">
            <a:noFill/>
            <a:miter lim="800000"/>
            <a:headEnd/>
            <a:tailEnd/>
          </a:ln>
        </p:spPr>
      </p:pic>
      <p:sp>
        <p:nvSpPr>
          <p:cNvPr id="7" name="CasellaDiTesto 6"/>
          <p:cNvSpPr txBox="1">
            <a:spLocks noChangeArrowheads="1"/>
          </p:cNvSpPr>
          <p:nvPr/>
        </p:nvSpPr>
        <p:spPr bwMode="auto">
          <a:xfrm>
            <a:off x="431800" y="4146550"/>
            <a:ext cx="8280400" cy="1939925"/>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TRASLAZIONE, POI TRANSFERT</a:t>
            </a:r>
            <a:r>
              <a:rPr lang="it-IT" sz="2400">
                <a:latin typeface="Times New Roman" pitchFamily="18" charset="0"/>
                <a:cs typeface="Times New Roman" pitchFamily="18" charset="0"/>
              </a:rPr>
              <a:t>. «…quando la paziente si spaventa per il fatto di trasferire sulla persona del medico le rappresentazioni Penose che emergono dal contenuto dell'analisi. Ciò è frequente, e anzi in alcune analisi è un fatto generale. </a:t>
            </a:r>
            <a:r>
              <a:rPr lang="it-IT" sz="2400" b="1">
                <a:solidFill>
                  <a:srgbClr val="FF0000"/>
                </a:solidFill>
                <a:latin typeface="Times New Roman" pitchFamily="18" charset="0"/>
                <a:cs typeface="Times New Roman" pitchFamily="18" charset="0"/>
              </a:rPr>
              <a:t>La traslazione sul medico avviene per falso nesso</a:t>
            </a:r>
            <a:r>
              <a:rPr lang="it-IT" sz="2400" b="1">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433388" y="549275"/>
            <a:ext cx="8277225" cy="5784850"/>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Devo qui darne un esempio</a:t>
            </a:r>
            <a:r>
              <a:rPr lang="it-IT" sz="2600">
                <a:latin typeface="Times New Roman" pitchFamily="18" charset="0"/>
                <a:cs typeface="Times New Roman" pitchFamily="18" charset="0"/>
              </a:rPr>
              <a:t>. Un certo sintomo isterico in una delle mie pazienti era stato il desiderio, concepito molti anni prima e subito ricacciato nell’ inconscio, che l'uomo col quale. stava conversando si fosse fatto coraggio e afferrandola l'avesse baciata. Una volta, alla fine di una seduta, sorge nella paziente un desiderio analogo nei riguardi della mia persona; essa ne è terrorizzata. Passa una notte insonne e la volta dopo, pur non rifiutando il trattamento, si dimostra del tutto inutilizzabile per il -lavoro. Conosciuto ed eliminato l'ostacolo da parte mia, il lavoro procede nuovamente, ed ecco che ora il desiderio che aveva tanto spaventato la paziente riappare come ricordo, il primo dei ricordi patogeni ora richiesti dalla connessione logica.»</a:t>
            </a:r>
            <a:r>
              <a:rPr lang="it-IT" sz="2400">
                <a:latin typeface="Times New Roman" pitchFamily="18" charset="0"/>
                <a:cs typeface="Times New Roman" pitchFamily="18" charset="0"/>
              </a:rPr>
              <a:t>  </a:t>
            </a:r>
            <a:r>
              <a:rPr lang="it-IT" sz="1600">
                <a:latin typeface="Times New Roman" pitchFamily="18" charset="0"/>
                <a:cs typeface="Times New Roman" pitchFamily="18" charset="0"/>
              </a:rPr>
              <a:t>(LEGGERE DA PAG.223 A 228 (IL MATERIALE PSICCHICO E PAG 410 SUI MEZZI A DISPOSIZIONE)</a:t>
            </a:r>
          </a:p>
        </p:txBody>
      </p:sp>
      <p:pic>
        <p:nvPicPr>
          <p:cNvPr id="113666" name="Picture 2">
            <a:hlinkClick r:id="rId2" action="ppaction://hlinksldjump"/>
          </p:cNvPr>
          <p:cNvPicPr>
            <a:picLocks noChangeAspect="1" noChangeArrowheads="1"/>
          </p:cNvPicPr>
          <p:nvPr/>
        </p:nvPicPr>
        <p:blipFill>
          <a:blip r:embed="rId3"/>
          <a:srcRect/>
          <a:stretch>
            <a:fillRect/>
          </a:stretch>
        </p:blipFill>
        <p:spPr bwMode="auto">
          <a:xfrm>
            <a:off x="8640763" y="6492875"/>
            <a:ext cx="322262" cy="312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asellaDiTesto 1"/>
          <p:cNvSpPr txBox="1">
            <a:spLocks noChangeArrowheads="1"/>
          </p:cNvSpPr>
          <p:nvPr/>
        </p:nvSpPr>
        <p:spPr bwMode="auto">
          <a:xfrm>
            <a:off x="347663" y="254000"/>
            <a:ext cx="4243387" cy="522288"/>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LE MINUTE TEORICHE</a:t>
            </a:r>
          </a:p>
        </p:txBody>
      </p:sp>
      <p:sp>
        <p:nvSpPr>
          <p:cNvPr id="3" name="CasellaDiTesto 2"/>
          <p:cNvSpPr txBox="1">
            <a:spLocks noChangeArrowheads="1"/>
          </p:cNvSpPr>
          <p:nvPr/>
        </p:nvSpPr>
        <p:spPr bwMode="auto">
          <a:xfrm>
            <a:off x="250825" y="790575"/>
            <a:ext cx="8713788" cy="2678113"/>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Con  Minute teoriche </a:t>
            </a:r>
            <a:r>
              <a:rPr lang="it-IT" sz="2800">
                <a:latin typeface="Times New Roman" pitchFamily="18" charset="0"/>
                <a:cs typeface="Times New Roman" pitchFamily="18" charset="0"/>
              </a:rPr>
              <a:t>si intendono alcuni appunti che Freud scrisse nel periodo che va dal 1892 al 1897 e che egli spedi, isolatamente o accompagnati da lettera, all'amico Fliess, per tenerlo al corrente dello sviluppo delle sue osservazioni cliniche e delle sue teorie. Non erano ovviamente, questi appunti, destinati alla pubblicazione. </a:t>
            </a:r>
          </a:p>
        </p:txBody>
      </p:sp>
      <p:pic>
        <p:nvPicPr>
          <p:cNvPr id="114691" name="Picture 2"/>
          <p:cNvPicPr>
            <a:picLocks noChangeAspect="1" noChangeArrowheads="1"/>
          </p:cNvPicPr>
          <p:nvPr/>
        </p:nvPicPr>
        <p:blipFill>
          <a:blip r:embed="rId3"/>
          <a:srcRect/>
          <a:stretch>
            <a:fillRect/>
          </a:stretch>
        </p:blipFill>
        <p:spPr bwMode="auto">
          <a:xfrm>
            <a:off x="7812088" y="6381750"/>
            <a:ext cx="682625" cy="365125"/>
          </a:xfrm>
          <a:prstGeom prst="rect">
            <a:avLst/>
          </a:prstGeom>
          <a:noFill/>
          <a:ln w="9525">
            <a:noFill/>
            <a:miter lim="800000"/>
            <a:headEnd/>
            <a:tailEnd/>
          </a:ln>
        </p:spPr>
      </p:pic>
      <p:sp>
        <p:nvSpPr>
          <p:cNvPr id="4" name="CasellaDiTesto 3"/>
          <p:cNvSpPr txBox="1">
            <a:spLocks noChangeArrowheads="1"/>
          </p:cNvSpPr>
          <p:nvPr/>
        </p:nvSpPr>
        <p:spPr bwMode="auto">
          <a:xfrm>
            <a:off x="258763" y="3416300"/>
            <a:ext cx="8705850" cy="2676525"/>
          </a:xfrm>
          <a:prstGeom prst="rect">
            <a:avLst/>
          </a:prstGeom>
          <a:noFill/>
          <a:ln w="9525">
            <a:noFill/>
            <a:miter lim="800000"/>
            <a:headEnd/>
            <a:tailEnd/>
          </a:ln>
        </p:spPr>
        <p:txBody>
          <a:bodyPr>
            <a:spAutoFit/>
          </a:bodyPr>
          <a:lstStyle/>
          <a:p>
            <a:pPr algn="just"/>
            <a:r>
              <a:rPr lang="it-IT" sz="2800">
                <a:solidFill>
                  <a:srgbClr val="000000"/>
                </a:solidFill>
                <a:latin typeface="Times New Roman" pitchFamily="18" charset="0"/>
                <a:cs typeface="Times New Roman" pitchFamily="18" charset="0"/>
              </a:rPr>
              <a:t>Essi sono stati trovati nelle "carte di Freud" conservate da Fliess, con le lettere personali scritte allo stesso Fliess e col manoscritto di </a:t>
            </a:r>
            <a:r>
              <a:rPr lang="it-IT" sz="2800" b="1">
                <a:solidFill>
                  <a:srgbClr val="FF0000"/>
                </a:solidFill>
                <a:latin typeface="Times New Roman" pitchFamily="18" charset="0"/>
                <a:cs typeface="Times New Roman" pitchFamily="18" charset="0"/>
              </a:rPr>
              <a:t>un lavoro non completato</a:t>
            </a:r>
            <a:r>
              <a:rPr lang="it-IT" sz="2800">
                <a:solidFill>
                  <a:srgbClr val="000000"/>
                </a:solidFill>
                <a:latin typeface="Times New Roman" pitchFamily="18" charset="0"/>
                <a:cs typeface="Times New Roman" pitchFamily="18" charset="0"/>
              </a:rPr>
              <a:t>, che Freud chiamava concisamente </a:t>
            </a:r>
            <a:r>
              <a:rPr lang="it-IT" sz="2800" b="1">
                <a:solidFill>
                  <a:srgbClr val="FF0000"/>
                </a:solidFill>
                <a:latin typeface="Times New Roman" pitchFamily="18" charset="0"/>
                <a:cs typeface="Times New Roman" pitchFamily="18" charset="0"/>
              </a:rPr>
              <a:t>Psicologia</a:t>
            </a:r>
            <a:r>
              <a:rPr lang="it-IT" sz="2800">
                <a:solidFill>
                  <a:srgbClr val="000000"/>
                </a:solidFill>
                <a:latin typeface="Times New Roman" pitchFamily="18" charset="0"/>
                <a:cs typeface="Times New Roman" pitchFamily="18" charset="0"/>
              </a:rPr>
              <a:t> e a cui, quando fu pubblicato postumo, fu dato dai curatori il titolo di «Entwurf einer Psychologie» (Progetto di una psicologia).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36600" y="3683000"/>
            <a:ext cx="7993063" cy="7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 name="Rettangolo 2"/>
          <p:cNvSpPr/>
          <p:nvPr/>
        </p:nvSpPr>
        <p:spPr>
          <a:xfrm>
            <a:off x="755650" y="4819650"/>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 name="Rettangolo 3"/>
          <p:cNvSpPr/>
          <p:nvPr/>
        </p:nvSpPr>
        <p:spPr>
          <a:xfrm>
            <a:off x="504825" y="5913438"/>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nvGrpSpPr>
          <p:cNvPr id="15364" name="Gruppo 6"/>
          <p:cNvGrpSpPr>
            <a:grpSpLocks/>
          </p:cNvGrpSpPr>
          <p:nvPr/>
        </p:nvGrpSpPr>
        <p:grpSpPr bwMode="auto">
          <a:xfrm>
            <a:off x="1042988" y="2835275"/>
            <a:ext cx="1044575" cy="622300"/>
            <a:chOff x="323528" y="1165133"/>
            <a:chExt cx="1044352" cy="623353"/>
          </a:xfrm>
        </p:grpSpPr>
        <p:sp>
          <p:nvSpPr>
            <p:cNvPr id="8" name="Fumetto 2 7"/>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7" name="CasellaDiTesto 8"/>
            <p:cNvSpPr txBox="1">
              <a:spLocks noChangeArrowheads="1"/>
            </p:cNvSpPr>
            <p:nvPr/>
          </p:nvSpPr>
          <p:spPr bwMode="auto">
            <a:xfrm>
              <a:off x="471964" y="1165133"/>
              <a:ext cx="670375" cy="523220"/>
            </a:xfrm>
            <a:prstGeom prst="rect">
              <a:avLst/>
            </a:prstGeom>
            <a:noFill/>
            <a:ln w="9525">
              <a:noFill/>
              <a:miter lim="800000"/>
              <a:headEnd/>
              <a:tailEnd/>
            </a:ln>
          </p:spPr>
          <p:txBody>
            <a:bodyPr wrap="none">
              <a:spAutoFit/>
            </a:bodyPr>
            <a:lstStyle/>
            <a:p>
              <a:pPr algn="ctr"/>
              <a:r>
                <a:rPr lang="it-IT" sz="1400">
                  <a:latin typeface="Calibri" pitchFamily="34" charset="0"/>
                </a:rPr>
                <a:t>NASCE</a:t>
              </a:r>
            </a:p>
            <a:p>
              <a:pPr algn="ctr"/>
              <a:r>
                <a:rPr lang="it-IT" sz="1400">
                  <a:latin typeface="Calibri" pitchFamily="34" charset="0"/>
                </a:rPr>
                <a:t>1856</a:t>
              </a:r>
            </a:p>
          </p:txBody>
        </p:sp>
      </p:grpSp>
      <p:sp>
        <p:nvSpPr>
          <p:cNvPr id="15365" name="CasellaDiTesto 9"/>
          <p:cNvSpPr txBox="1">
            <a:spLocks noChangeArrowheads="1"/>
          </p:cNvSpPr>
          <p:nvPr/>
        </p:nvSpPr>
        <p:spPr bwMode="auto">
          <a:xfrm>
            <a:off x="1558821" y="1040060"/>
            <a:ext cx="6133410" cy="523220"/>
          </a:xfrm>
          <a:prstGeom prst="rect">
            <a:avLst/>
          </a:prstGeom>
          <a:noFill/>
          <a:ln w="9525">
            <a:noFill/>
            <a:miter lim="800000"/>
            <a:headEnd/>
            <a:tailEnd/>
          </a:ln>
        </p:spPr>
        <p:txBody>
          <a:bodyPr wrap="none">
            <a:spAutoFit/>
          </a:bodyPr>
          <a:lstStyle/>
          <a:p>
            <a:r>
              <a:rPr lang="it-IT" sz="2800" dirty="0">
                <a:solidFill>
                  <a:srgbClr val="0000FF"/>
                </a:solidFill>
                <a:latin typeface="Algerian" pitchFamily="82" charset="0"/>
              </a:rPr>
              <a:t>VITA DI SINGMUND  </a:t>
            </a:r>
            <a:r>
              <a:rPr lang="it-IT" sz="2800" dirty="0" err="1">
                <a:solidFill>
                  <a:srgbClr val="0000FF"/>
                </a:solidFill>
                <a:latin typeface="Algerian" pitchFamily="82" charset="0"/>
              </a:rPr>
              <a:t>salomon</a:t>
            </a:r>
            <a:r>
              <a:rPr lang="it-IT" sz="2800" dirty="0">
                <a:solidFill>
                  <a:srgbClr val="0000FF"/>
                </a:solidFill>
                <a:latin typeface="Algerian" pitchFamily="82" charset="0"/>
              </a:rPr>
              <a:t> FREUD</a:t>
            </a:r>
          </a:p>
        </p:txBody>
      </p:sp>
      <p:sp>
        <p:nvSpPr>
          <p:cNvPr id="20" name="Fumetto 2 19"/>
          <p:cNvSpPr/>
          <p:nvPr/>
        </p:nvSpPr>
        <p:spPr>
          <a:xfrm>
            <a:off x="7199313" y="283368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7" name="CasellaDiTesto 20"/>
          <p:cNvSpPr txBox="1">
            <a:spLocks noChangeArrowheads="1"/>
          </p:cNvSpPr>
          <p:nvPr/>
        </p:nvSpPr>
        <p:spPr bwMode="auto">
          <a:xfrm>
            <a:off x="7186613" y="2762250"/>
            <a:ext cx="1011237" cy="738188"/>
          </a:xfrm>
          <a:prstGeom prst="rect">
            <a:avLst/>
          </a:prstGeom>
          <a:noFill/>
          <a:ln w="9525">
            <a:noFill/>
            <a:miter lim="800000"/>
            <a:headEnd/>
            <a:tailEnd/>
          </a:ln>
        </p:spPr>
        <p:txBody>
          <a:bodyPr wrap="none">
            <a:spAutoFit/>
          </a:bodyPr>
          <a:lstStyle/>
          <a:p>
            <a:pPr algn="ctr"/>
            <a:r>
              <a:rPr lang="it-IT" sz="1400">
                <a:latin typeface="Calibri" pitchFamily="34" charset="0"/>
              </a:rPr>
              <a:t>LIBERA</a:t>
            </a:r>
          </a:p>
          <a:p>
            <a:pPr algn="ctr"/>
            <a:r>
              <a:rPr lang="it-IT" sz="1400">
                <a:latin typeface="Calibri" pitchFamily="34" charset="0"/>
              </a:rPr>
              <a:t>DOCENZA</a:t>
            </a:r>
          </a:p>
          <a:p>
            <a:pPr algn="ctr"/>
            <a:r>
              <a:rPr lang="it-IT" sz="1400">
                <a:latin typeface="Calibri" pitchFamily="34" charset="0"/>
              </a:rPr>
              <a:t>1881- 1885</a:t>
            </a:r>
          </a:p>
        </p:txBody>
      </p:sp>
      <p:grpSp>
        <p:nvGrpSpPr>
          <p:cNvPr id="15368" name="Gruppo 11"/>
          <p:cNvGrpSpPr>
            <a:grpSpLocks/>
          </p:cNvGrpSpPr>
          <p:nvPr/>
        </p:nvGrpSpPr>
        <p:grpSpPr bwMode="auto">
          <a:xfrm>
            <a:off x="2981325" y="2835275"/>
            <a:ext cx="1230313" cy="614363"/>
            <a:chOff x="2651702" y="1196752"/>
            <a:chExt cx="1231427" cy="614712"/>
          </a:xfrm>
        </p:grpSpPr>
        <p:sp>
          <p:nvSpPr>
            <p:cNvPr id="11" name="Fumetto 2 10"/>
            <p:cNvSpPr/>
            <p:nvPr/>
          </p:nvSpPr>
          <p:spPr>
            <a:xfrm>
              <a:off x="2743860" y="1198341"/>
              <a:ext cx="1045521" cy="61312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5" name="CasellaDiTesto 12"/>
            <p:cNvSpPr txBox="1">
              <a:spLocks noChangeArrowheads="1"/>
            </p:cNvSpPr>
            <p:nvPr/>
          </p:nvSpPr>
          <p:spPr bwMode="auto">
            <a:xfrm>
              <a:off x="2651702" y="1196752"/>
              <a:ext cx="1231427" cy="523220"/>
            </a:xfrm>
            <a:prstGeom prst="rect">
              <a:avLst/>
            </a:prstGeom>
            <a:noFill/>
            <a:ln w="9525">
              <a:noFill/>
              <a:miter lim="800000"/>
              <a:headEnd/>
              <a:tailEnd/>
            </a:ln>
          </p:spPr>
          <p:txBody>
            <a:bodyPr wrap="none">
              <a:spAutoFit/>
            </a:bodyPr>
            <a:lstStyle/>
            <a:p>
              <a:pPr algn="ctr"/>
              <a:r>
                <a:rPr lang="it-IT" sz="1400">
                  <a:latin typeface="Calibri" pitchFamily="34" charset="0"/>
                </a:rPr>
                <a:t>VIENNA</a:t>
              </a:r>
            </a:p>
            <a:p>
              <a:pPr algn="ctr"/>
              <a:r>
                <a:rPr lang="it-IT" sz="1400">
                  <a:latin typeface="Calibri" pitchFamily="34" charset="0"/>
                </a:rPr>
                <a:t>TRA 800 E 900</a:t>
              </a:r>
            </a:p>
          </p:txBody>
        </p:sp>
      </p:grpSp>
      <p:grpSp>
        <p:nvGrpSpPr>
          <p:cNvPr id="15369" name="Gruppo 17"/>
          <p:cNvGrpSpPr>
            <a:grpSpLocks/>
          </p:cNvGrpSpPr>
          <p:nvPr/>
        </p:nvGrpSpPr>
        <p:grpSpPr bwMode="auto">
          <a:xfrm>
            <a:off x="5157788" y="2762250"/>
            <a:ext cx="1090612" cy="738188"/>
            <a:chOff x="4067944" y="1124744"/>
            <a:chExt cx="1089529" cy="738664"/>
          </a:xfrm>
        </p:grpSpPr>
        <p:sp>
          <p:nvSpPr>
            <p:cNvPr id="14" name="Fumetto 2 13"/>
            <p:cNvSpPr/>
            <p:nvPr/>
          </p:nvSpPr>
          <p:spPr>
            <a:xfrm>
              <a:off x="4112350" y="1199405"/>
              <a:ext cx="1045123" cy="61158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3" name="CasellaDiTesto 14"/>
            <p:cNvSpPr txBox="1">
              <a:spLocks noChangeArrowheads="1"/>
            </p:cNvSpPr>
            <p:nvPr/>
          </p:nvSpPr>
          <p:spPr bwMode="auto">
            <a:xfrm>
              <a:off x="4067944" y="1124744"/>
              <a:ext cx="1089529" cy="738664"/>
            </a:xfrm>
            <a:prstGeom prst="rect">
              <a:avLst/>
            </a:prstGeom>
            <a:noFill/>
            <a:ln w="9525">
              <a:noFill/>
              <a:miter lim="800000"/>
              <a:headEnd/>
              <a:tailEnd/>
            </a:ln>
          </p:spPr>
          <p:txBody>
            <a:bodyPr wrap="none">
              <a:spAutoFit/>
            </a:bodyPr>
            <a:lstStyle/>
            <a:p>
              <a:pPr algn="ctr"/>
              <a:r>
                <a:rPr lang="it-IT" sz="1400">
                  <a:latin typeface="Calibri" pitchFamily="34" charset="0"/>
                </a:rPr>
                <a:t>UNIVERSITA’</a:t>
              </a:r>
            </a:p>
            <a:p>
              <a:pPr algn="ctr"/>
              <a:r>
                <a:rPr lang="it-IT" sz="1400">
                  <a:latin typeface="Calibri" pitchFamily="34" charset="0"/>
                </a:rPr>
                <a:t>MEDICINA</a:t>
              </a:r>
            </a:p>
            <a:p>
              <a:pPr algn="ctr"/>
              <a:r>
                <a:rPr lang="it-IT" sz="1400">
                  <a:latin typeface="Calibri" pitchFamily="34" charset="0"/>
                </a:rPr>
                <a:t>1873</a:t>
              </a:r>
            </a:p>
          </p:txBody>
        </p:sp>
      </p:grpSp>
      <p:sp>
        <p:nvSpPr>
          <p:cNvPr id="38" name="Fumetto 2 37"/>
          <p:cNvSpPr/>
          <p:nvPr/>
        </p:nvSpPr>
        <p:spPr>
          <a:xfrm>
            <a:off x="2541588" y="394493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74" name="CasellaDiTesto 38"/>
          <p:cNvSpPr txBox="1">
            <a:spLocks noChangeArrowheads="1"/>
          </p:cNvSpPr>
          <p:nvPr/>
        </p:nvSpPr>
        <p:spPr bwMode="auto">
          <a:xfrm>
            <a:off x="2433638" y="3873500"/>
            <a:ext cx="1171575" cy="708025"/>
          </a:xfrm>
          <a:prstGeom prst="rect">
            <a:avLst/>
          </a:prstGeom>
          <a:noFill/>
          <a:ln w="9525">
            <a:noFill/>
            <a:miter lim="800000"/>
            <a:headEnd/>
            <a:tailEnd/>
          </a:ln>
        </p:spPr>
        <p:txBody>
          <a:bodyPr wrap="none">
            <a:spAutoFit/>
          </a:bodyPr>
          <a:lstStyle/>
          <a:p>
            <a:pPr algn="ctr"/>
            <a:r>
              <a:rPr lang="it-IT" sz="1400">
                <a:latin typeface="Calibri" pitchFamily="34" charset="0"/>
              </a:rPr>
              <a:t>LA</a:t>
            </a:r>
          </a:p>
          <a:p>
            <a:pPr algn="ctr"/>
            <a:r>
              <a:rPr lang="it-IT" sz="1400">
                <a:latin typeface="Calibri" pitchFamily="34" charset="0"/>
              </a:rPr>
              <a:t> SALPÊTRIÈRE</a:t>
            </a:r>
          </a:p>
          <a:p>
            <a:pPr algn="ctr"/>
            <a:r>
              <a:rPr lang="it-IT" sz="1200">
                <a:latin typeface="Calibri" pitchFamily="34" charset="0"/>
              </a:rPr>
              <a:t>1885/86</a:t>
            </a:r>
          </a:p>
        </p:txBody>
      </p:sp>
      <p:grpSp>
        <p:nvGrpSpPr>
          <p:cNvPr id="15376" name="Gruppo 2047"/>
          <p:cNvGrpSpPr>
            <a:grpSpLocks/>
          </p:cNvGrpSpPr>
          <p:nvPr/>
        </p:nvGrpSpPr>
        <p:grpSpPr bwMode="auto">
          <a:xfrm>
            <a:off x="4198938" y="3933825"/>
            <a:ext cx="1044575" cy="611188"/>
            <a:chOff x="4406718" y="2579178"/>
            <a:chExt cx="1044352" cy="612648"/>
          </a:xfrm>
        </p:grpSpPr>
        <p:sp>
          <p:nvSpPr>
            <p:cNvPr id="41" name="Fumetto 2 40"/>
            <p:cNvSpPr/>
            <p:nvPr/>
          </p:nvSpPr>
          <p:spPr>
            <a:xfrm>
              <a:off x="4406718" y="2579178"/>
              <a:ext cx="1044352" cy="612648"/>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1" name="CasellaDiTesto 5"/>
            <p:cNvSpPr txBox="1">
              <a:spLocks noChangeArrowheads="1"/>
            </p:cNvSpPr>
            <p:nvPr/>
          </p:nvSpPr>
          <p:spPr bwMode="auto">
            <a:xfrm>
              <a:off x="4420917" y="2641848"/>
              <a:ext cx="1025730" cy="369332"/>
            </a:xfrm>
            <a:prstGeom prst="rect">
              <a:avLst/>
            </a:prstGeom>
            <a:noFill/>
            <a:ln w="9525">
              <a:noFill/>
              <a:miter lim="800000"/>
              <a:headEnd/>
              <a:tailEnd/>
            </a:ln>
          </p:spPr>
          <p:txBody>
            <a:bodyPr wrap="none">
              <a:spAutoFit/>
            </a:bodyPr>
            <a:lstStyle/>
            <a:p>
              <a:r>
                <a:rPr lang="it-IT">
                  <a:latin typeface="Calibri" pitchFamily="34" charset="0"/>
                </a:rPr>
                <a:t>L’ISTERIA</a:t>
              </a:r>
            </a:p>
          </p:txBody>
        </p:sp>
      </p:grpSp>
      <p:grpSp>
        <p:nvGrpSpPr>
          <p:cNvPr id="15377" name="Gruppo 29"/>
          <p:cNvGrpSpPr>
            <a:grpSpLocks/>
          </p:cNvGrpSpPr>
          <p:nvPr/>
        </p:nvGrpSpPr>
        <p:grpSpPr bwMode="auto">
          <a:xfrm>
            <a:off x="5822950" y="3933825"/>
            <a:ext cx="1219200" cy="644525"/>
            <a:chOff x="5076056" y="2600328"/>
            <a:chExt cx="1220742" cy="644586"/>
          </a:xfrm>
        </p:grpSpPr>
        <p:sp>
          <p:nvSpPr>
            <p:cNvPr id="42" name="Fumetto 2 41"/>
            <p:cNvSpPr/>
            <p:nvPr/>
          </p:nvSpPr>
          <p:spPr>
            <a:xfrm>
              <a:off x="5171426" y="2600328"/>
              <a:ext cx="1044307" cy="61283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9" name="CasellaDiTesto 22"/>
            <p:cNvSpPr txBox="1">
              <a:spLocks noChangeArrowheads="1"/>
            </p:cNvSpPr>
            <p:nvPr/>
          </p:nvSpPr>
          <p:spPr bwMode="auto">
            <a:xfrm>
              <a:off x="5076056" y="2605091"/>
              <a:ext cx="1220742" cy="639823"/>
            </a:xfrm>
            <a:prstGeom prst="rect">
              <a:avLst/>
            </a:prstGeom>
            <a:noFill/>
            <a:ln w="9525">
              <a:noFill/>
              <a:miter lim="800000"/>
              <a:headEnd/>
              <a:tailEnd/>
            </a:ln>
          </p:spPr>
          <p:txBody>
            <a:bodyPr>
              <a:spAutoFit/>
            </a:bodyPr>
            <a:lstStyle/>
            <a:p>
              <a:r>
                <a:rPr lang="it-IT" sz="1200">
                  <a:latin typeface="Calibri" pitchFamily="34" charset="0"/>
                </a:rPr>
                <a:t>  NEUROLOGO FISIOPATOLOGO</a:t>
              </a:r>
            </a:p>
            <a:p>
              <a:pPr algn="ctr"/>
              <a:r>
                <a:rPr lang="it-IT" sz="1200">
                  <a:latin typeface="Calibri" pitchFamily="34" charset="0"/>
                </a:rPr>
                <a:t>1885/90</a:t>
              </a:r>
            </a:p>
          </p:txBody>
        </p:sp>
      </p:grpSp>
      <p:grpSp>
        <p:nvGrpSpPr>
          <p:cNvPr id="15380" name="Gruppo 42"/>
          <p:cNvGrpSpPr>
            <a:grpSpLocks/>
          </p:cNvGrpSpPr>
          <p:nvPr/>
        </p:nvGrpSpPr>
        <p:grpSpPr bwMode="auto">
          <a:xfrm>
            <a:off x="7488238" y="3914775"/>
            <a:ext cx="1044575" cy="622300"/>
            <a:chOff x="323528" y="1165133"/>
            <a:chExt cx="1044352" cy="623353"/>
          </a:xfrm>
        </p:grpSpPr>
        <p:sp>
          <p:nvSpPr>
            <p:cNvPr id="44" name="Fumetto 2 43"/>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7" name="CasellaDiTesto 44"/>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2" name="CasellaDiTesto 21"/>
          <p:cNvSpPr txBox="1">
            <a:spLocks noChangeArrowheads="1"/>
          </p:cNvSpPr>
          <p:nvPr/>
        </p:nvSpPr>
        <p:spPr bwMode="auto">
          <a:xfrm>
            <a:off x="7521575" y="3897313"/>
            <a:ext cx="976313" cy="646112"/>
          </a:xfrm>
          <a:prstGeom prst="rect">
            <a:avLst/>
          </a:prstGeom>
          <a:noFill/>
          <a:ln w="9525">
            <a:noFill/>
            <a:miter lim="800000"/>
            <a:headEnd/>
            <a:tailEnd/>
          </a:ln>
        </p:spPr>
        <p:txBody>
          <a:bodyPr wrap="none">
            <a:spAutoFit/>
          </a:bodyPr>
          <a:lstStyle/>
          <a:p>
            <a:r>
              <a:rPr lang="it-IT">
                <a:latin typeface="Calibri" pitchFamily="34" charset="0"/>
              </a:rPr>
              <a:t>LA VITA</a:t>
            </a:r>
          </a:p>
          <a:p>
            <a:r>
              <a:rPr lang="it-IT">
                <a:latin typeface="Calibri" pitchFamily="34" charset="0"/>
              </a:rPr>
              <a:t>1986/89</a:t>
            </a:r>
          </a:p>
        </p:txBody>
      </p:sp>
      <p:grpSp>
        <p:nvGrpSpPr>
          <p:cNvPr id="15384" name="Gruppo 55"/>
          <p:cNvGrpSpPr>
            <a:grpSpLocks/>
          </p:cNvGrpSpPr>
          <p:nvPr/>
        </p:nvGrpSpPr>
        <p:grpSpPr bwMode="auto">
          <a:xfrm>
            <a:off x="2555875" y="5038725"/>
            <a:ext cx="1044575" cy="622300"/>
            <a:chOff x="323528" y="1165133"/>
            <a:chExt cx="1044352" cy="623353"/>
          </a:xfrm>
        </p:grpSpPr>
        <p:sp>
          <p:nvSpPr>
            <p:cNvPr id="59" name="Fumetto 2 58"/>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5" name="CasellaDiTesto 59"/>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6" name="CasellaDiTesto 24"/>
          <p:cNvSpPr txBox="1">
            <a:spLocks noChangeArrowheads="1"/>
          </p:cNvSpPr>
          <p:nvPr/>
        </p:nvSpPr>
        <p:spPr bwMode="auto">
          <a:xfrm>
            <a:off x="4143375" y="4976813"/>
            <a:ext cx="985838" cy="738187"/>
          </a:xfrm>
          <a:prstGeom prst="rect">
            <a:avLst/>
          </a:prstGeom>
          <a:noFill/>
          <a:ln w="9525">
            <a:noFill/>
            <a:miter lim="800000"/>
            <a:headEnd/>
            <a:tailEnd/>
          </a:ln>
        </p:spPr>
        <p:txBody>
          <a:bodyPr wrap="none">
            <a:spAutoFit/>
          </a:bodyPr>
          <a:lstStyle/>
          <a:p>
            <a:pPr algn="ctr"/>
            <a:r>
              <a:rPr lang="it-IT" sz="1400">
                <a:latin typeface="Calibri" pitchFamily="34" charset="0"/>
              </a:rPr>
              <a:t>TRE</a:t>
            </a:r>
          </a:p>
          <a:p>
            <a:pPr algn="ctr"/>
            <a:r>
              <a:rPr lang="it-IT" sz="1400">
                <a:latin typeface="Calibri" pitchFamily="34" charset="0"/>
              </a:rPr>
              <a:t> CAPISALDI</a:t>
            </a:r>
          </a:p>
          <a:p>
            <a:pPr algn="ctr"/>
            <a:r>
              <a:rPr lang="it-IT" sz="1400">
                <a:latin typeface="Calibri" pitchFamily="34" charset="0"/>
              </a:rPr>
              <a:t>1992/1997</a:t>
            </a:r>
          </a:p>
        </p:txBody>
      </p:sp>
      <p:grpSp>
        <p:nvGrpSpPr>
          <p:cNvPr id="15387" name="Gruppo 61"/>
          <p:cNvGrpSpPr>
            <a:grpSpLocks/>
          </p:cNvGrpSpPr>
          <p:nvPr/>
        </p:nvGrpSpPr>
        <p:grpSpPr bwMode="auto">
          <a:xfrm>
            <a:off x="4175125" y="5038725"/>
            <a:ext cx="1044575" cy="622300"/>
            <a:chOff x="323528" y="1165133"/>
            <a:chExt cx="1044352" cy="623353"/>
          </a:xfrm>
        </p:grpSpPr>
        <p:sp>
          <p:nvSpPr>
            <p:cNvPr id="63" name="Fumetto 2 62"/>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3" name="CasellaDiTesto 63"/>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8" name="CasellaDiTesto 25"/>
          <p:cNvSpPr txBox="1">
            <a:spLocks noChangeArrowheads="1"/>
          </p:cNvSpPr>
          <p:nvPr/>
        </p:nvSpPr>
        <p:spPr bwMode="auto">
          <a:xfrm>
            <a:off x="2495550" y="4994275"/>
            <a:ext cx="995363" cy="585788"/>
          </a:xfrm>
          <a:prstGeom prst="rect">
            <a:avLst/>
          </a:prstGeom>
          <a:noFill/>
          <a:ln w="9525">
            <a:noFill/>
            <a:miter lim="800000"/>
            <a:headEnd/>
            <a:tailEnd/>
          </a:ln>
        </p:spPr>
        <p:txBody>
          <a:bodyPr wrap="none">
            <a:spAutoFit/>
          </a:bodyPr>
          <a:lstStyle/>
          <a:p>
            <a:pPr algn="ctr"/>
            <a:r>
              <a:rPr lang="it-IT" sz="1600">
                <a:latin typeface="Calibri" pitchFamily="34" charset="0"/>
              </a:rPr>
              <a:t>WILHELM</a:t>
            </a:r>
          </a:p>
          <a:p>
            <a:pPr algn="ctr"/>
            <a:r>
              <a:rPr lang="it-IT" sz="1600">
                <a:latin typeface="Calibri" pitchFamily="34" charset="0"/>
              </a:rPr>
              <a:t>FLIES</a:t>
            </a:r>
          </a:p>
        </p:txBody>
      </p:sp>
      <p:pic>
        <p:nvPicPr>
          <p:cNvPr id="15390" name="Picture 2"/>
          <p:cNvPicPr>
            <a:picLocks noChangeAspect="1" noChangeArrowheads="1"/>
          </p:cNvPicPr>
          <p:nvPr/>
        </p:nvPicPr>
        <p:blipFill>
          <a:blip r:embed="rId2"/>
          <a:srcRect/>
          <a:stretch>
            <a:fillRect/>
          </a:stretch>
        </p:blipFill>
        <p:spPr bwMode="auto">
          <a:xfrm>
            <a:off x="5738813" y="5049838"/>
            <a:ext cx="1073150" cy="884237"/>
          </a:xfrm>
          <a:prstGeom prst="rect">
            <a:avLst/>
          </a:prstGeom>
          <a:noFill/>
          <a:ln w="9525">
            <a:noFill/>
            <a:miter lim="800000"/>
            <a:headEnd/>
            <a:tailEnd/>
          </a:ln>
        </p:spPr>
      </p:pic>
      <p:sp>
        <p:nvSpPr>
          <p:cNvPr id="15391" name="Rettangolo 16"/>
          <p:cNvSpPr>
            <a:spLocks noChangeArrowheads="1"/>
          </p:cNvSpPr>
          <p:nvPr/>
        </p:nvSpPr>
        <p:spPr bwMode="auto">
          <a:xfrm>
            <a:off x="5724525" y="5053013"/>
            <a:ext cx="1285875" cy="646112"/>
          </a:xfrm>
          <a:prstGeom prst="rect">
            <a:avLst/>
          </a:prstGeom>
          <a:noFill/>
          <a:ln w="9525">
            <a:noFill/>
            <a:miter lim="800000"/>
            <a:headEnd/>
            <a:tailEnd/>
          </a:ln>
        </p:spPr>
        <p:txBody>
          <a:bodyPr>
            <a:spAutoFit/>
          </a:bodyPr>
          <a:lstStyle/>
          <a:p>
            <a:r>
              <a:rPr lang="it-IT">
                <a:latin typeface="Calibri" pitchFamily="34" charset="0"/>
              </a:rPr>
              <a:t>LA VITA</a:t>
            </a:r>
          </a:p>
          <a:p>
            <a:r>
              <a:rPr lang="it-IT">
                <a:latin typeface="Calibri" pitchFamily="34" charset="0"/>
              </a:rPr>
              <a:t>1889/ 99</a:t>
            </a:r>
          </a:p>
        </p:txBody>
      </p:sp>
      <p:grpSp>
        <p:nvGrpSpPr>
          <p:cNvPr id="15392" name="Gruppo 68"/>
          <p:cNvGrpSpPr>
            <a:grpSpLocks/>
          </p:cNvGrpSpPr>
          <p:nvPr/>
        </p:nvGrpSpPr>
        <p:grpSpPr bwMode="auto">
          <a:xfrm>
            <a:off x="7351713" y="5030788"/>
            <a:ext cx="1042987" cy="623887"/>
            <a:chOff x="323528" y="1165133"/>
            <a:chExt cx="1044352" cy="623353"/>
          </a:xfrm>
        </p:grpSpPr>
        <p:sp>
          <p:nvSpPr>
            <p:cNvPr id="71" name="Fumetto 2 70"/>
            <p:cNvSpPr/>
            <p:nvPr/>
          </p:nvSpPr>
          <p:spPr>
            <a:xfrm>
              <a:off x="323528" y="1176235"/>
              <a:ext cx="1044352" cy="61225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1" name="CasellaDiTesto 71"/>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94" name="CasellaDiTesto 18"/>
          <p:cNvSpPr txBox="1">
            <a:spLocks noChangeArrowheads="1"/>
          </p:cNvSpPr>
          <p:nvPr/>
        </p:nvSpPr>
        <p:spPr bwMode="auto">
          <a:xfrm>
            <a:off x="7329488" y="4997450"/>
            <a:ext cx="1130300" cy="646113"/>
          </a:xfrm>
          <a:prstGeom prst="rect">
            <a:avLst/>
          </a:prstGeom>
          <a:noFill/>
          <a:ln w="9525">
            <a:noFill/>
            <a:miter lim="800000"/>
            <a:headEnd/>
            <a:tailEnd/>
          </a:ln>
        </p:spPr>
        <p:txBody>
          <a:bodyPr wrap="none">
            <a:spAutoFit/>
          </a:bodyPr>
          <a:lstStyle/>
          <a:p>
            <a:r>
              <a:rPr lang="it-IT">
                <a:latin typeface="Calibri" pitchFamily="34" charset="0"/>
              </a:rPr>
              <a:t>1900</a:t>
            </a:r>
          </a:p>
          <a:p>
            <a:r>
              <a:rPr lang="it-IT" sz="900">
                <a:latin typeface="Calibri" pitchFamily="34" charset="0"/>
              </a:rPr>
              <a:t>L’INTERPRETAZIONE</a:t>
            </a:r>
          </a:p>
          <a:p>
            <a:r>
              <a:rPr lang="it-IT" sz="900">
                <a:latin typeface="Calibri" pitchFamily="34" charset="0"/>
              </a:rPr>
              <a:t>DI SOGNI</a:t>
            </a:r>
          </a:p>
        </p:txBody>
      </p:sp>
      <p:sp>
        <p:nvSpPr>
          <p:cNvPr id="27" name="CasellaDiTesto 26"/>
          <p:cNvSpPr txBox="1"/>
          <p:nvPr/>
        </p:nvSpPr>
        <p:spPr>
          <a:xfrm>
            <a:off x="3342928" y="1660738"/>
            <a:ext cx="1900585"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1856 - NASCITA</a:t>
            </a:r>
          </a:p>
        </p:txBody>
      </p:sp>
      <p:sp>
        <p:nvSpPr>
          <p:cNvPr id="28" name="CasellaDiTesto 27"/>
          <p:cNvSpPr txBox="1"/>
          <p:nvPr/>
        </p:nvSpPr>
        <p:spPr>
          <a:xfrm>
            <a:off x="527969" y="2060848"/>
            <a:ext cx="3549305"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1885  TERMINA L’UNIVERSITA’</a:t>
            </a:r>
          </a:p>
        </p:txBody>
      </p:sp>
      <p:sp>
        <p:nvSpPr>
          <p:cNvPr id="29" name="CasellaDiTesto 28"/>
          <p:cNvSpPr txBox="1"/>
          <p:nvPr/>
        </p:nvSpPr>
        <p:spPr>
          <a:xfrm>
            <a:off x="4283202" y="2060848"/>
            <a:ext cx="4393254"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1900 – LINTERPRETAZIONE DEI SOGNI</a:t>
            </a:r>
          </a:p>
        </p:txBody>
      </p:sp>
      <p:sp>
        <p:nvSpPr>
          <p:cNvPr id="2049" name="Rettangolo 2048"/>
          <p:cNvSpPr/>
          <p:nvPr/>
        </p:nvSpPr>
        <p:spPr>
          <a:xfrm>
            <a:off x="395288" y="2565400"/>
            <a:ext cx="8353425" cy="3959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nvGrpSpPr>
          <p:cNvPr id="15399" name="Gruppo 73"/>
          <p:cNvGrpSpPr>
            <a:grpSpLocks/>
          </p:cNvGrpSpPr>
          <p:nvPr/>
        </p:nvGrpSpPr>
        <p:grpSpPr bwMode="auto">
          <a:xfrm>
            <a:off x="992188" y="4994275"/>
            <a:ext cx="1044575" cy="623888"/>
            <a:chOff x="323528" y="1165133"/>
            <a:chExt cx="1044352" cy="623353"/>
          </a:xfrm>
        </p:grpSpPr>
        <p:sp>
          <p:nvSpPr>
            <p:cNvPr id="75" name="Fumetto 2 74"/>
            <p:cNvSpPr/>
            <p:nvPr/>
          </p:nvSpPr>
          <p:spPr>
            <a:xfrm>
              <a:off x="323528" y="1176236"/>
              <a:ext cx="1044352" cy="612250"/>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09" name="CasellaDiTesto 75"/>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400" name="CasellaDiTesto 76"/>
          <p:cNvSpPr txBox="1">
            <a:spLocks noChangeArrowheads="1"/>
          </p:cNvSpPr>
          <p:nvPr/>
        </p:nvSpPr>
        <p:spPr bwMode="auto">
          <a:xfrm>
            <a:off x="1014413" y="5041900"/>
            <a:ext cx="1022350" cy="769938"/>
          </a:xfrm>
          <a:prstGeom prst="rect">
            <a:avLst/>
          </a:prstGeom>
          <a:noFill/>
          <a:ln w="9525">
            <a:noFill/>
            <a:miter lim="800000"/>
            <a:headEnd/>
            <a:tailEnd/>
          </a:ln>
        </p:spPr>
        <p:txBody>
          <a:bodyPr wrap="none">
            <a:spAutoFit/>
          </a:bodyPr>
          <a:lstStyle/>
          <a:p>
            <a:pPr algn="ctr"/>
            <a:r>
              <a:rPr lang="it-IT" sz="1400">
                <a:latin typeface="Calibri" pitchFamily="34" charset="0"/>
              </a:rPr>
              <a:t>IL METODO</a:t>
            </a:r>
          </a:p>
          <a:p>
            <a:pPr algn="ctr"/>
            <a:r>
              <a:rPr lang="it-IT" sz="1400">
                <a:latin typeface="Calibri" pitchFamily="34" charset="0"/>
              </a:rPr>
              <a:t>DI CURA</a:t>
            </a:r>
          </a:p>
          <a:p>
            <a:pPr algn="ctr"/>
            <a:endParaRPr lang="it-IT" sz="1600">
              <a:latin typeface="Calibri" pitchFamily="34" charset="0"/>
            </a:endParaRPr>
          </a:p>
        </p:txBody>
      </p:sp>
      <p:grpSp>
        <p:nvGrpSpPr>
          <p:cNvPr id="15402" name="Gruppo 78"/>
          <p:cNvGrpSpPr>
            <a:grpSpLocks/>
          </p:cNvGrpSpPr>
          <p:nvPr/>
        </p:nvGrpSpPr>
        <p:grpSpPr bwMode="auto">
          <a:xfrm>
            <a:off x="877888" y="3933825"/>
            <a:ext cx="1101725" cy="622300"/>
            <a:chOff x="265980" y="1165133"/>
            <a:chExt cx="1101900" cy="623353"/>
          </a:xfrm>
        </p:grpSpPr>
        <p:sp>
          <p:nvSpPr>
            <p:cNvPr id="80" name="Fumetto 2 79"/>
            <p:cNvSpPr/>
            <p:nvPr/>
          </p:nvSpPr>
          <p:spPr>
            <a:xfrm>
              <a:off x="323139" y="1176265"/>
              <a:ext cx="1044741"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07" name="CasellaDiTesto 80"/>
            <p:cNvSpPr txBox="1">
              <a:spLocks noChangeArrowheads="1"/>
            </p:cNvSpPr>
            <p:nvPr/>
          </p:nvSpPr>
          <p:spPr bwMode="auto">
            <a:xfrm>
              <a:off x="265980" y="1165133"/>
              <a:ext cx="1082348" cy="523220"/>
            </a:xfrm>
            <a:prstGeom prst="rect">
              <a:avLst/>
            </a:prstGeom>
            <a:noFill/>
            <a:ln w="9525">
              <a:noFill/>
              <a:miter lim="800000"/>
              <a:headEnd/>
              <a:tailEnd/>
            </a:ln>
          </p:spPr>
          <p:txBody>
            <a:bodyPr wrap="none">
              <a:spAutoFit/>
            </a:bodyPr>
            <a:lstStyle/>
            <a:p>
              <a:pPr algn="ctr"/>
              <a:r>
                <a:rPr lang="it-IT" sz="1400">
                  <a:latin typeface="Calibri" pitchFamily="34" charset="0"/>
                </a:rPr>
                <a:t>LA COCAINA</a:t>
              </a:r>
            </a:p>
            <a:p>
              <a:pPr algn="ctr"/>
              <a:r>
                <a:rPr lang="it-IT" sz="1400">
                  <a:latin typeface="Calibri" pitchFamily="34" charset="0"/>
                </a:rPr>
                <a:t>1884</a:t>
              </a:r>
            </a:p>
          </p:txBody>
        </p:sp>
      </p:grpSp>
      <p:sp>
        <p:nvSpPr>
          <p:cNvPr id="5" name="CasellaDiTesto 4"/>
          <p:cNvSpPr txBox="1"/>
          <p:nvPr/>
        </p:nvSpPr>
        <p:spPr>
          <a:xfrm>
            <a:off x="2278848" y="116632"/>
            <a:ext cx="4729180" cy="1015663"/>
          </a:xfrm>
          <a:prstGeom prst="rect">
            <a:avLst/>
          </a:prstGeom>
          <a:noFill/>
        </p:spPr>
        <p:txBody>
          <a:bodyPr wrap="none" rtlCol="0">
            <a:spAutoFit/>
          </a:bodyPr>
          <a:lstStyle/>
          <a:p>
            <a:r>
              <a:rPr lang="it-IT" sz="2000" b="1" dirty="0" smtClean="0">
                <a:solidFill>
                  <a:srgbClr val="FF0000"/>
                </a:solidFill>
                <a:latin typeface="Algerian" panose="04020705040A02060702" pitchFamily="82" charset="0"/>
              </a:rPr>
              <a:t>PIANO GENERALE DELLA SEZIONI N.1: </a:t>
            </a:r>
          </a:p>
          <a:p>
            <a:r>
              <a:rPr lang="it-IT" sz="2000" b="1" dirty="0" smtClean="0">
                <a:solidFill>
                  <a:srgbClr val="FF0000"/>
                </a:solidFill>
                <a:latin typeface="Algerian" panose="04020705040A02060702" pitchFamily="82" charset="0"/>
              </a:rPr>
              <a:t>LA VITA DI FREUD DAL 1856  AL 1900</a:t>
            </a:r>
          </a:p>
          <a:p>
            <a:endParaRPr lang="it-IT" sz="20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346965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asellaDiTesto 1"/>
          <p:cNvSpPr txBox="1">
            <a:spLocks noChangeArrowheads="1"/>
          </p:cNvSpPr>
          <p:nvPr/>
        </p:nvSpPr>
        <p:spPr bwMode="auto">
          <a:xfrm>
            <a:off x="347663" y="254000"/>
            <a:ext cx="4243387" cy="522288"/>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LE MINUTE TEORICHE</a:t>
            </a:r>
          </a:p>
        </p:txBody>
      </p:sp>
      <p:sp>
        <p:nvSpPr>
          <p:cNvPr id="4" name="CasellaDiTesto 3"/>
          <p:cNvSpPr txBox="1">
            <a:spLocks noChangeArrowheads="1"/>
          </p:cNvSpPr>
          <p:nvPr/>
        </p:nvSpPr>
        <p:spPr bwMode="auto">
          <a:xfrm>
            <a:off x="185738" y="776288"/>
            <a:ext cx="8599487" cy="954087"/>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Quelle dalla A alla L contengono concetti usati subito da Freud, le altre contengono concetti ripresi solo più tardi.</a:t>
            </a:r>
          </a:p>
        </p:txBody>
      </p:sp>
      <p:sp>
        <p:nvSpPr>
          <p:cNvPr id="5" name="CasellaDiTesto 4"/>
          <p:cNvSpPr txBox="1">
            <a:spLocks noChangeArrowheads="1"/>
          </p:cNvSpPr>
          <p:nvPr/>
        </p:nvSpPr>
        <p:spPr bwMode="auto">
          <a:xfrm>
            <a:off x="214313" y="4508500"/>
            <a:ext cx="8570912" cy="1385888"/>
          </a:xfrm>
          <a:prstGeom prst="rect">
            <a:avLst/>
          </a:prstGeom>
          <a:noFill/>
          <a:ln w="9525">
            <a:noFill/>
            <a:miter lim="800000"/>
            <a:headEnd/>
            <a:tailEnd/>
          </a:ln>
        </p:spPr>
        <p:txBody>
          <a:bodyPr>
            <a:spAutoFit/>
          </a:bodyPr>
          <a:lstStyle/>
          <a:p>
            <a:pPr algn="just"/>
            <a:r>
              <a:rPr lang="it-IT" sz="2800">
                <a:solidFill>
                  <a:srgbClr val="0000FF"/>
                </a:solidFill>
                <a:latin typeface="Times New Roman" pitchFamily="18" charset="0"/>
                <a:cs typeface="Times New Roman" pitchFamily="18" charset="0"/>
              </a:rPr>
              <a:t>Nella Minuta E </a:t>
            </a:r>
            <a:r>
              <a:rPr lang="it-IT" sz="2800">
                <a:latin typeface="Times New Roman" pitchFamily="18" charset="0"/>
                <a:cs typeface="Times New Roman" pitchFamily="18" charset="0"/>
              </a:rPr>
              <a:t>(senza data, attribuita al giugno 1894) è esposto il concetto della </a:t>
            </a:r>
            <a:r>
              <a:rPr lang="it-IT" sz="2800" b="1">
                <a:solidFill>
                  <a:srgbClr val="FF0000"/>
                </a:solidFill>
                <a:latin typeface="Times New Roman" pitchFamily="18" charset="0"/>
                <a:cs typeface="Times New Roman" pitchFamily="18" charset="0"/>
              </a:rPr>
              <a:t>conversione dell’energia sessuale fisica in angoscia.</a:t>
            </a:r>
            <a:r>
              <a:rPr lang="it-IT" sz="2800">
                <a:latin typeface="Times New Roman" pitchFamily="18" charset="0"/>
                <a:cs typeface="Times New Roman" pitchFamily="18" charset="0"/>
              </a:rPr>
              <a:t> </a:t>
            </a:r>
          </a:p>
        </p:txBody>
      </p:sp>
      <p:pic>
        <p:nvPicPr>
          <p:cNvPr id="116740" name="Picture 2"/>
          <p:cNvPicPr>
            <a:picLocks noChangeAspect="1" noChangeArrowheads="1"/>
          </p:cNvPicPr>
          <p:nvPr/>
        </p:nvPicPr>
        <p:blipFill>
          <a:blip r:embed="rId3"/>
          <a:srcRect/>
          <a:stretch>
            <a:fillRect/>
          </a:stretch>
        </p:blipFill>
        <p:spPr bwMode="auto">
          <a:xfrm>
            <a:off x="7812088" y="6381750"/>
            <a:ext cx="682625" cy="365125"/>
          </a:xfrm>
          <a:prstGeom prst="rect">
            <a:avLst/>
          </a:prstGeom>
          <a:noFill/>
          <a:ln w="9525">
            <a:noFill/>
            <a:miter lim="800000"/>
            <a:headEnd/>
            <a:tailEnd/>
          </a:ln>
        </p:spPr>
      </p:pic>
      <p:sp>
        <p:nvSpPr>
          <p:cNvPr id="6" name="CasellaDiTesto 5"/>
          <p:cNvSpPr txBox="1">
            <a:spLocks noChangeArrowheads="1"/>
          </p:cNvSpPr>
          <p:nvPr/>
        </p:nvSpPr>
        <p:spPr bwMode="auto">
          <a:xfrm>
            <a:off x="239713" y="1916113"/>
            <a:ext cx="8545512" cy="2247900"/>
          </a:xfrm>
          <a:prstGeom prst="rect">
            <a:avLst/>
          </a:prstGeom>
          <a:noFill/>
          <a:ln w="9525">
            <a:noFill/>
            <a:miter lim="800000"/>
            <a:headEnd/>
            <a:tailEnd/>
          </a:ln>
        </p:spPr>
        <p:txBody>
          <a:bodyPr>
            <a:spAutoFit/>
          </a:bodyPr>
          <a:lstStyle/>
          <a:p>
            <a:pPr algn="just"/>
            <a:r>
              <a:rPr lang="it-IT" sz="2800">
                <a:solidFill>
                  <a:srgbClr val="0000FF"/>
                </a:solidFill>
                <a:latin typeface="Times New Roman" pitchFamily="18" charset="0"/>
                <a:cs typeface="Times New Roman" pitchFamily="18" charset="0"/>
              </a:rPr>
              <a:t>Nella Minuta A </a:t>
            </a:r>
            <a:r>
              <a:rPr lang="it-IT" sz="2800">
                <a:latin typeface="Times New Roman" pitchFamily="18" charset="0"/>
                <a:cs typeface="Times New Roman" pitchFamily="18" charset="0"/>
              </a:rPr>
              <a:t>(senza data, attribuita alla fine del 1892) è accennata per la prima volta la tesi che la nevrastenia e la nevrosi d'angoscia siano dovute a irregolarità nel comportamento sessuale. Questa tesi è compiutamente svolta nella successiva Minuta B dell’ 8 febbraio 1893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50825" y="180975"/>
            <a:ext cx="8713788" cy="1292225"/>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Nella Minuta K </a:t>
            </a:r>
            <a:r>
              <a:rPr lang="it-IT" sz="2600">
                <a:latin typeface="Times New Roman" pitchFamily="18" charset="0"/>
                <a:cs typeface="Times New Roman" pitchFamily="18" charset="0"/>
              </a:rPr>
              <a:t>(Natale 1895), contiene nel complesso gli elementi di  quel principio del </a:t>
            </a:r>
            <a:r>
              <a:rPr lang="it-IT" sz="2600" b="1">
                <a:solidFill>
                  <a:srgbClr val="FF0000"/>
                </a:solidFill>
                <a:latin typeface="Times New Roman" pitchFamily="18" charset="0"/>
                <a:cs typeface="Times New Roman" pitchFamily="18" charset="0"/>
              </a:rPr>
              <a:t>ritorno del rimosso </a:t>
            </a:r>
            <a:r>
              <a:rPr lang="it-IT" sz="2600">
                <a:latin typeface="Times New Roman" pitchFamily="18" charset="0"/>
                <a:cs typeface="Times New Roman" pitchFamily="18" charset="0"/>
              </a:rPr>
              <a:t>a cui Freud in tutta la sua opera successiva fa assai spesso riferimento.</a:t>
            </a:r>
          </a:p>
        </p:txBody>
      </p:sp>
      <p:sp>
        <p:nvSpPr>
          <p:cNvPr id="4" name="CasellaDiTesto 3"/>
          <p:cNvSpPr txBox="1">
            <a:spLocks noChangeArrowheads="1"/>
          </p:cNvSpPr>
          <p:nvPr/>
        </p:nvSpPr>
        <p:spPr bwMode="auto">
          <a:xfrm>
            <a:off x="266700" y="1628775"/>
            <a:ext cx="8640763" cy="2092325"/>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Nella Minuta L </a:t>
            </a:r>
            <a:r>
              <a:rPr lang="it-IT" sz="2600">
                <a:latin typeface="Times New Roman" pitchFamily="18" charset="0"/>
                <a:cs typeface="Times New Roman" pitchFamily="18" charset="0"/>
              </a:rPr>
              <a:t>(del 2 maggio 1897) vi è un cenno al </a:t>
            </a:r>
            <a:r>
              <a:rPr lang="it-IT" sz="2600" b="1">
                <a:solidFill>
                  <a:srgbClr val="FF0000"/>
                </a:solidFill>
                <a:latin typeface="Times New Roman" pitchFamily="18" charset="0"/>
                <a:cs typeface="Times New Roman" pitchFamily="18" charset="0"/>
              </a:rPr>
              <a:t>carattere regressivo dell'attività onirica </a:t>
            </a:r>
            <a:r>
              <a:rPr lang="it-IT" sz="2600">
                <a:latin typeface="Times New Roman" pitchFamily="18" charset="0"/>
                <a:cs typeface="Times New Roman" pitchFamily="18" charset="0"/>
              </a:rPr>
              <a:t>(già affermato da Freud nel 1895 nel Progetto, cap. 1, § 19) rispetto </a:t>
            </a:r>
            <a:r>
              <a:rPr lang="it-IT" sz="2600" b="1">
                <a:solidFill>
                  <a:srgbClr val="FF0000"/>
                </a:solidFill>
                <a:latin typeface="Times New Roman" pitchFamily="18" charset="0"/>
                <a:cs typeface="Times New Roman" pitchFamily="18" charset="0"/>
              </a:rPr>
              <a:t>all'attività fantastica, che è soltanto progressiva</a:t>
            </a:r>
            <a:r>
              <a:rPr lang="it-IT" sz="2600">
                <a:latin typeface="Times New Roman" pitchFamily="18" charset="0"/>
                <a:cs typeface="Times New Roman" pitchFamily="18" charset="0"/>
              </a:rPr>
              <a:t>: concetto che verrà sviluppato nel settimo capitolo dell'Interpretazione dei sogni.</a:t>
            </a:r>
          </a:p>
        </p:txBody>
      </p:sp>
      <p:sp>
        <p:nvSpPr>
          <p:cNvPr id="5" name="CasellaDiTesto 4"/>
          <p:cNvSpPr txBox="1">
            <a:spLocks noChangeArrowheads="1"/>
          </p:cNvSpPr>
          <p:nvPr/>
        </p:nvSpPr>
        <p:spPr bwMode="auto">
          <a:xfrm>
            <a:off x="325438" y="3910013"/>
            <a:ext cx="8639175" cy="2492375"/>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Nella Minuta N </a:t>
            </a:r>
            <a:r>
              <a:rPr lang="it-IT" sz="2600">
                <a:latin typeface="Times New Roman" pitchFamily="18" charset="0"/>
                <a:cs typeface="Times New Roman" pitchFamily="18" charset="0"/>
              </a:rPr>
              <a:t>(del 31 maggio 1897) sono contenute le indicazioni abbreviate Bw (Bewusst) e Ubw (Unbewusst), per </a:t>
            </a:r>
            <a:r>
              <a:rPr lang="it-IT" sz="2600">
                <a:solidFill>
                  <a:srgbClr val="FF0000"/>
                </a:solidFill>
                <a:latin typeface="Times New Roman" pitchFamily="18" charset="0"/>
                <a:cs typeface="Times New Roman" pitchFamily="18" charset="0"/>
              </a:rPr>
              <a:t>Conscio e Inconscio</a:t>
            </a:r>
            <a:r>
              <a:rPr lang="it-IT" sz="2600">
                <a:latin typeface="Times New Roman" pitchFamily="18" charset="0"/>
                <a:cs typeface="Times New Roman" pitchFamily="18" charset="0"/>
              </a:rPr>
              <a:t>, che Freud userà poi correntemente. L'indicazione Vbw (Vorbewusst), </a:t>
            </a:r>
            <a:r>
              <a:rPr lang="it-IT" sz="2600">
                <a:solidFill>
                  <a:srgbClr val="FF0000"/>
                </a:solidFill>
                <a:latin typeface="Times New Roman" pitchFamily="18" charset="0"/>
                <a:cs typeface="Times New Roman" pitchFamily="18" charset="0"/>
              </a:rPr>
              <a:t>Preconscio</a:t>
            </a:r>
            <a:r>
              <a:rPr lang="it-IT" sz="2600">
                <a:latin typeface="Times New Roman" pitchFamily="18" charset="0"/>
                <a:cs typeface="Times New Roman" pitchFamily="18" charset="0"/>
              </a:rPr>
              <a:t>, si trova invece nella lettera di pari data con cui Freud accompagnava l'invio della minuta a Fliess.</a:t>
            </a:r>
          </a:p>
        </p:txBody>
      </p:sp>
      <p:pic>
        <p:nvPicPr>
          <p:cNvPr id="118788" name="Picture 2"/>
          <p:cNvPicPr>
            <a:picLocks noChangeAspect="1" noChangeArrowheads="1"/>
          </p:cNvPicPr>
          <p:nvPr/>
        </p:nvPicPr>
        <p:blipFill>
          <a:blip r:embed="rId2"/>
          <a:srcRect/>
          <a:stretch>
            <a:fillRect/>
          </a:stretch>
        </p:blipFill>
        <p:spPr bwMode="auto">
          <a:xfrm>
            <a:off x="7812088" y="6381750"/>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87338" y="260350"/>
            <a:ext cx="8640762" cy="2493963"/>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Nella Minuta G </a:t>
            </a:r>
            <a:r>
              <a:rPr lang="it-IT" sz="2600">
                <a:latin typeface="Times New Roman" pitchFamily="18" charset="0"/>
                <a:cs typeface="Times New Roman" pitchFamily="18" charset="0"/>
              </a:rPr>
              <a:t>(attribuita al 7 gennaio 1895) è espresso il concetto che </a:t>
            </a:r>
            <a:r>
              <a:rPr lang="it-IT" sz="2600" b="1">
                <a:solidFill>
                  <a:srgbClr val="C00000"/>
                </a:solidFill>
                <a:latin typeface="Times New Roman" pitchFamily="18" charset="0"/>
                <a:cs typeface="Times New Roman" pitchFamily="18" charset="0"/>
              </a:rPr>
              <a:t>alla base della malinconia</a:t>
            </a:r>
            <a:r>
              <a:rPr lang="it-IT" sz="2600">
                <a:latin typeface="Times New Roman" pitchFamily="18" charset="0"/>
                <a:cs typeface="Times New Roman" pitchFamily="18" charset="0"/>
              </a:rPr>
              <a:t> stia la perdita di qualche cosa, in modo analogo di quanto avviene per il lutto. È inoltre stabilito un </a:t>
            </a:r>
            <a:r>
              <a:rPr lang="it-IT" sz="2600" b="1">
                <a:solidFill>
                  <a:srgbClr val="C00000"/>
                </a:solidFill>
                <a:latin typeface="Times New Roman" pitchFamily="18" charset="0"/>
                <a:cs typeface="Times New Roman" pitchFamily="18" charset="0"/>
              </a:rPr>
              <a:t>rapporto tra la malinconia e la anoressia</a:t>
            </a:r>
            <a:r>
              <a:rPr lang="it-IT" sz="2600">
                <a:latin typeface="Times New Roman" pitchFamily="18" charset="0"/>
                <a:cs typeface="Times New Roman" pitchFamily="18" charset="0"/>
              </a:rPr>
              <a:t>. Questi concetti verranno ripresi molti anni dopo in </a:t>
            </a:r>
            <a:r>
              <a:rPr lang="it-IT" sz="2600" i="1">
                <a:latin typeface="Times New Roman" pitchFamily="18" charset="0"/>
                <a:cs typeface="Times New Roman" pitchFamily="18" charset="0"/>
              </a:rPr>
              <a:t>Lutto e malinconia </a:t>
            </a:r>
            <a:r>
              <a:rPr lang="it-IT" sz="2600">
                <a:latin typeface="Times New Roman" pitchFamily="18" charset="0"/>
                <a:cs typeface="Times New Roman" pitchFamily="18" charset="0"/>
              </a:rPr>
              <a:t>del 1917.</a:t>
            </a:r>
          </a:p>
        </p:txBody>
      </p:sp>
      <p:sp>
        <p:nvSpPr>
          <p:cNvPr id="6" name="CasellaDiTesto 5"/>
          <p:cNvSpPr txBox="1">
            <a:spLocks noChangeArrowheads="1"/>
          </p:cNvSpPr>
          <p:nvPr/>
        </p:nvSpPr>
        <p:spPr bwMode="auto">
          <a:xfrm>
            <a:off x="282575" y="2857500"/>
            <a:ext cx="8748713" cy="3294063"/>
          </a:xfrm>
          <a:prstGeom prst="rect">
            <a:avLst/>
          </a:prstGeom>
          <a:noFill/>
          <a:ln w="9525">
            <a:noFill/>
            <a:miter lim="800000"/>
            <a:headEnd/>
            <a:tailEnd/>
          </a:ln>
        </p:spPr>
        <p:txBody>
          <a:bodyPr>
            <a:spAutoFit/>
          </a:bodyPr>
          <a:lstStyle/>
          <a:p>
            <a:pPr algn="just"/>
            <a:r>
              <a:rPr lang="it-IT" sz="2600">
                <a:solidFill>
                  <a:srgbClr val="0000FF"/>
                </a:solidFill>
                <a:latin typeface="Times New Roman" pitchFamily="18" charset="0"/>
                <a:cs typeface="Times New Roman" pitchFamily="18" charset="0"/>
              </a:rPr>
              <a:t>Nella Minuta H </a:t>
            </a:r>
            <a:r>
              <a:rPr lang="it-IT" sz="2600">
                <a:latin typeface="Times New Roman" pitchFamily="18" charset="0"/>
                <a:cs typeface="Times New Roman" pitchFamily="18" charset="0"/>
              </a:rPr>
              <a:t>(del 24 gennaio 1895), in cui è affrontato per la prima volta il problema della paranoia, è anche affermato che essa costituisce un modo patologico di difesa attraverso un </a:t>
            </a:r>
            <a:r>
              <a:rPr lang="it-IT" sz="2600" b="1">
                <a:solidFill>
                  <a:srgbClr val="FF0000"/>
                </a:solidFill>
                <a:latin typeface="Times New Roman" pitchFamily="18" charset="0"/>
                <a:cs typeface="Times New Roman" pitchFamily="18" charset="0"/>
              </a:rPr>
              <a:t>processo di proiezione</a:t>
            </a:r>
            <a:r>
              <a:rPr lang="it-IT" sz="2600">
                <a:latin typeface="Times New Roman" pitchFamily="18" charset="0"/>
                <a:cs typeface="Times New Roman" pitchFamily="18" charset="0"/>
              </a:rPr>
              <a:t>. Questi concetti, che ritornano nella </a:t>
            </a:r>
            <a:r>
              <a:rPr lang="it-IT" sz="2600">
                <a:solidFill>
                  <a:srgbClr val="0000FF"/>
                </a:solidFill>
                <a:latin typeface="Times New Roman" pitchFamily="18" charset="0"/>
                <a:cs typeface="Times New Roman" pitchFamily="18" charset="0"/>
              </a:rPr>
              <a:t>Minuta K</a:t>
            </a:r>
            <a:r>
              <a:rPr lang="it-IT" sz="2600">
                <a:latin typeface="Times New Roman" pitchFamily="18" charset="0"/>
                <a:cs typeface="Times New Roman" pitchFamily="18" charset="0"/>
              </a:rPr>
              <a:t> (Natale 1895) e nell'analisi di un caso di paranoia cronica contenuta nelle Nuove osservazioni sulle neuro psicosi da difesa (1896), verranno compiutamente sviluppati nello studio sul presidente Schreber (1910).</a:t>
            </a:r>
          </a:p>
        </p:txBody>
      </p:sp>
      <p:pic>
        <p:nvPicPr>
          <p:cNvPr id="119811" name="Picture 2"/>
          <p:cNvPicPr>
            <a:picLocks noChangeAspect="1" noChangeArrowheads="1"/>
          </p:cNvPicPr>
          <p:nvPr/>
        </p:nvPicPr>
        <p:blipFill>
          <a:blip r:embed="rId2"/>
          <a:srcRect/>
          <a:stretch>
            <a:fillRect/>
          </a:stretch>
        </p:blipFill>
        <p:spPr bwMode="auto">
          <a:xfrm>
            <a:off x="7812088" y="6381750"/>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65138" y="836613"/>
            <a:ext cx="8423275" cy="4832350"/>
          </a:xfrm>
          <a:prstGeom prst="rect">
            <a:avLst/>
          </a:prstGeom>
          <a:noFill/>
          <a:ln w="9525">
            <a:noFill/>
            <a:miter lim="800000"/>
            <a:headEnd/>
            <a:tailEnd/>
          </a:ln>
        </p:spPr>
        <p:txBody>
          <a:bodyPr>
            <a:spAutoFit/>
          </a:bodyPr>
          <a:lstStyle/>
          <a:p>
            <a:pPr algn="just"/>
            <a:r>
              <a:rPr lang="it-IT" sz="2800">
                <a:solidFill>
                  <a:srgbClr val="0000FF"/>
                </a:solidFill>
                <a:latin typeface="Times New Roman" pitchFamily="18" charset="0"/>
                <a:cs typeface="Times New Roman" pitchFamily="18" charset="0"/>
              </a:rPr>
              <a:t>Nella Minuta N </a:t>
            </a:r>
            <a:r>
              <a:rPr lang="it-IT" sz="2800">
                <a:latin typeface="Times New Roman" pitchFamily="18" charset="0"/>
                <a:cs typeface="Times New Roman" pitchFamily="18" charset="0"/>
              </a:rPr>
              <a:t>(del 31 maggio 1897) vi è l’affermazione che </a:t>
            </a:r>
            <a:r>
              <a:rPr lang="it-IT" sz="2800" b="1">
                <a:solidFill>
                  <a:srgbClr val="FF0000"/>
                </a:solidFill>
                <a:latin typeface="Times New Roman" pitchFamily="18" charset="0"/>
                <a:cs typeface="Times New Roman" pitchFamily="18" charset="0"/>
              </a:rPr>
              <a:t>il meccanismo della creazione poetica è lo stesso di quello delle fantasie isteriche</a:t>
            </a:r>
            <a:r>
              <a:rPr lang="it-IT" sz="2800">
                <a:latin typeface="Times New Roman" pitchFamily="18" charset="0"/>
                <a:cs typeface="Times New Roman" pitchFamily="18" charset="0"/>
              </a:rPr>
              <a:t>: concetto questo che Freud riprenderà dieci anni più tardi nello studio sulla </a:t>
            </a:r>
            <a:r>
              <a:rPr lang="it-IT" sz="2800" i="1">
                <a:latin typeface="Times New Roman" pitchFamily="18" charset="0"/>
                <a:cs typeface="Times New Roman" pitchFamily="18" charset="0"/>
              </a:rPr>
              <a:t>Gradiva di Jensen</a:t>
            </a:r>
            <a:r>
              <a:rPr lang="it-IT" sz="2800">
                <a:latin typeface="Times New Roman" pitchFamily="18" charset="0"/>
                <a:cs typeface="Times New Roman" pitchFamily="18" charset="0"/>
              </a:rPr>
              <a:t> (1906) e nell'articolo </a:t>
            </a:r>
            <a:r>
              <a:rPr lang="it-IT" sz="2800" i="1">
                <a:latin typeface="Times New Roman" pitchFamily="18" charset="0"/>
                <a:cs typeface="Times New Roman" pitchFamily="18" charset="0"/>
              </a:rPr>
              <a:t>Il poeta e la fantasia </a:t>
            </a:r>
            <a:r>
              <a:rPr lang="it-IT" sz="2800">
                <a:latin typeface="Times New Roman" pitchFamily="18" charset="0"/>
                <a:cs typeface="Times New Roman" pitchFamily="18" charset="0"/>
              </a:rPr>
              <a:t>(1907). Nella stessa minuta vi è un accenno alla </a:t>
            </a:r>
            <a:r>
              <a:rPr lang="it-IT" sz="2800" b="1">
                <a:solidFill>
                  <a:srgbClr val="FF0000"/>
                </a:solidFill>
                <a:latin typeface="Times New Roman" pitchFamily="18" charset="0"/>
                <a:cs typeface="Times New Roman" pitchFamily="18" charset="0"/>
              </a:rPr>
              <a:t>repressione sessuale nella sua relazione col tabù dell'incesto, come condizione per lo sviluppo della civiltà</a:t>
            </a:r>
            <a:r>
              <a:rPr lang="it-IT" sz="2800">
                <a:latin typeface="Times New Roman" pitchFamily="18" charset="0"/>
                <a:cs typeface="Times New Roman" pitchFamily="18" charset="0"/>
              </a:rPr>
              <a:t>, concetto che Freud riprenderà in Totem e tabù del (1912-13), e poi negli scritti degli ultimi anni sul problema della civiltà. </a:t>
            </a:r>
            <a:r>
              <a:rPr lang="it-IT" sz="2800" b="1">
                <a:latin typeface="Times New Roman" pitchFamily="18" charset="0"/>
                <a:cs typeface="Times New Roman" pitchFamily="18" charset="0"/>
              </a:rPr>
              <a:t>In questa minuta</a:t>
            </a:r>
            <a:r>
              <a:rPr lang="it-IT" sz="2800">
                <a:latin typeface="Times New Roman" pitchFamily="18" charset="0"/>
                <a:cs typeface="Times New Roman" pitchFamily="18" charset="0"/>
              </a:rPr>
              <a:t>:</a:t>
            </a:r>
          </a:p>
        </p:txBody>
      </p:sp>
      <p:pic>
        <p:nvPicPr>
          <p:cNvPr id="120834" name="Picture 2"/>
          <p:cNvPicPr>
            <a:picLocks noChangeAspect="1" noChangeArrowheads="1"/>
          </p:cNvPicPr>
          <p:nvPr/>
        </p:nvPicPr>
        <p:blipFill>
          <a:blip r:embed="rId2"/>
          <a:srcRect/>
          <a:stretch>
            <a:fillRect/>
          </a:stretch>
        </p:blipFill>
        <p:spPr bwMode="auto">
          <a:xfrm>
            <a:off x="7812088" y="6381750"/>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179388" y="260350"/>
            <a:ext cx="8686800" cy="1693863"/>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Motivi per la formazione del sintomo</a:t>
            </a:r>
            <a:r>
              <a:rPr lang="it-IT" sz="2600">
                <a:latin typeface="Times New Roman" pitchFamily="18" charset="0"/>
                <a:cs typeface="Times New Roman" pitchFamily="18" charset="0"/>
              </a:rPr>
              <a:t>. Ricordare  non è mai un motivo, ma solo una via, un metodo. Cronologicamente il primo motivo per la formazione dei sintomi è </a:t>
            </a:r>
            <a:r>
              <a:rPr lang="it-IT" sz="2600">
                <a:solidFill>
                  <a:srgbClr val="FF0000"/>
                </a:solidFill>
                <a:latin typeface="Times New Roman" pitchFamily="18" charset="0"/>
                <a:cs typeface="Times New Roman" pitchFamily="18" charset="0"/>
              </a:rPr>
              <a:t>la libido</a:t>
            </a:r>
            <a:r>
              <a:rPr lang="it-IT" sz="2600">
                <a:latin typeface="Times New Roman" pitchFamily="18" charset="0"/>
                <a:cs typeface="Times New Roman" pitchFamily="18" charset="0"/>
              </a:rPr>
              <a:t>. Quindi il sintomo, come il sogno, è un appagamento di desiderio.</a:t>
            </a:r>
          </a:p>
        </p:txBody>
      </p:sp>
      <p:sp>
        <p:nvSpPr>
          <p:cNvPr id="5" name="CasellaDiTesto 4"/>
          <p:cNvSpPr txBox="1">
            <a:spLocks noChangeArrowheads="1"/>
          </p:cNvSpPr>
          <p:nvPr/>
        </p:nvSpPr>
        <p:spPr bwMode="auto">
          <a:xfrm>
            <a:off x="188913" y="2000250"/>
            <a:ext cx="8775700" cy="4494213"/>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Definizione del "sacro</a:t>
            </a:r>
            <a:r>
              <a:rPr lang="it-IT" sz="2600">
                <a:latin typeface="Times New Roman" pitchFamily="18" charset="0"/>
                <a:cs typeface="Times New Roman" pitchFamily="18" charset="0"/>
              </a:rPr>
              <a:t>". Il "sacro" si basa sul fatto che gli uomini hanno sacrificato, per il vantaggio di una più vasta comunità, una parte della loro libertà Sessuale  di perversione. L'orrore dell'incesto (qualcosa di empio) è basato sul fatto che, formando una comunità sessuale (anche in epoca infantile), i membri di una famiglia rimarrebbero permanentemente uniti e incapaci di legarsi a estranei. Quindi l’incesto è antisociale, e la civilizzazione consiste in questa progressiva rinuncia. Al contrario: il "superuomo". </a:t>
            </a:r>
            <a:r>
              <a:rPr lang="it-IT" sz="2600">
                <a:solidFill>
                  <a:srgbClr val="0000FF"/>
                </a:solidFill>
                <a:latin typeface="Times New Roman" pitchFamily="18" charset="0"/>
                <a:cs typeface="Times New Roman" pitchFamily="18" charset="0"/>
              </a:rPr>
              <a:t>(Scritti successivi: </a:t>
            </a:r>
            <a:r>
              <a:rPr lang="it-IT" sz="2600" i="1">
                <a:solidFill>
                  <a:srgbClr val="0000FF"/>
                </a:solidFill>
                <a:latin typeface="Times New Roman" pitchFamily="18" charset="0"/>
                <a:cs typeface="Times New Roman" pitchFamily="18" charset="0"/>
              </a:rPr>
              <a:t>La morale sessuale «civile» e il nervosismo moderno</a:t>
            </a:r>
            <a:r>
              <a:rPr lang="it-IT" sz="2600">
                <a:solidFill>
                  <a:srgbClr val="0000FF"/>
                </a:solidFill>
                <a:latin typeface="Times New Roman" pitchFamily="18" charset="0"/>
                <a:cs typeface="Times New Roman" pitchFamily="18" charset="0"/>
              </a:rPr>
              <a:t> (1908) e </a:t>
            </a:r>
            <a:r>
              <a:rPr lang="it-IT" sz="2600" i="1">
                <a:solidFill>
                  <a:srgbClr val="0000FF"/>
                </a:solidFill>
                <a:latin typeface="Times New Roman" pitchFamily="18" charset="0"/>
                <a:cs typeface="Times New Roman" pitchFamily="18" charset="0"/>
              </a:rPr>
              <a:t>Il disagio della civiltà </a:t>
            </a:r>
            <a:r>
              <a:rPr lang="it-IT" sz="2600">
                <a:solidFill>
                  <a:srgbClr val="0000FF"/>
                </a:solidFill>
                <a:latin typeface="Times New Roman" pitchFamily="18" charset="0"/>
                <a:cs typeface="Times New Roman" pitchFamily="18" charset="0"/>
              </a:rPr>
              <a:t>(1920).)</a:t>
            </a:r>
          </a:p>
        </p:txBody>
      </p:sp>
      <p:pic>
        <p:nvPicPr>
          <p:cNvPr id="121859" name="Picture 2"/>
          <p:cNvPicPr>
            <a:picLocks noChangeAspect="1" noChangeArrowheads="1"/>
          </p:cNvPicPr>
          <p:nvPr/>
        </p:nvPicPr>
        <p:blipFill>
          <a:blip r:embed="rId2"/>
          <a:srcRect/>
          <a:stretch>
            <a:fillRect/>
          </a:stretch>
        </p:blipFill>
        <p:spPr bwMode="auto">
          <a:xfrm>
            <a:off x="7812088" y="6381750"/>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asellaDiTesto 1"/>
          <p:cNvSpPr txBox="1">
            <a:spLocks noChangeArrowheads="1"/>
          </p:cNvSpPr>
          <p:nvPr/>
        </p:nvSpPr>
        <p:spPr bwMode="auto">
          <a:xfrm>
            <a:off x="465138" y="1628775"/>
            <a:ext cx="3614737" cy="461963"/>
          </a:xfrm>
          <a:prstGeom prst="rect">
            <a:avLst/>
          </a:prstGeom>
          <a:noFill/>
          <a:ln w="9525">
            <a:noFill/>
            <a:miter lim="800000"/>
            <a:headEnd/>
            <a:tailEnd/>
          </a:ln>
        </p:spPr>
        <p:txBody>
          <a:bodyPr wrap="none">
            <a:spAutoFit/>
          </a:bodyPr>
          <a:lstStyle/>
          <a:p>
            <a:r>
              <a:rPr lang="it-IT" sz="2400">
                <a:latin typeface="Algerian" pitchFamily="82" charset="0"/>
                <a:hlinkClick r:id="rId2" action="ppaction://hlinksldjump"/>
              </a:rPr>
              <a:t>MINUTA G. MELANCONIA</a:t>
            </a:r>
            <a:endParaRPr lang="it-IT" sz="2400">
              <a:latin typeface="Algerian" pitchFamily="82" charset="0"/>
            </a:endParaRPr>
          </a:p>
        </p:txBody>
      </p:sp>
      <p:sp>
        <p:nvSpPr>
          <p:cNvPr id="122882" name="CasellaDiTesto 2"/>
          <p:cNvSpPr txBox="1">
            <a:spLocks noChangeArrowheads="1"/>
          </p:cNvSpPr>
          <p:nvPr/>
        </p:nvSpPr>
        <p:spPr bwMode="auto">
          <a:xfrm>
            <a:off x="473075" y="2997200"/>
            <a:ext cx="3262313" cy="461963"/>
          </a:xfrm>
          <a:prstGeom prst="rect">
            <a:avLst/>
          </a:prstGeom>
          <a:noFill/>
          <a:ln w="9525">
            <a:noFill/>
            <a:miter lim="800000"/>
            <a:headEnd/>
            <a:tailEnd/>
          </a:ln>
        </p:spPr>
        <p:txBody>
          <a:bodyPr wrap="none">
            <a:spAutoFit/>
          </a:bodyPr>
          <a:lstStyle/>
          <a:p>
            <a:r>
              <a:rPr lang="it-IT" sz="2400">
                <a:latin typeface="Algerian" pitchFamily="82" charset="0"/>
                <a:hlinkClick r:id="rId3" action="ppaction://hlinksldjump"/>
              </a:rPr>
              <a:t>MINUTA H. PARANOIA</a:t>
            </a:r>
            <a:endParaRPr lang="it-IT" sz="2400">
              <a:latin typeface="Algerian" pitchFamily="82" charset="0"/>
            </a:endParaRPr>
          </a:p>
        </p:txBody>
      </p:sp>
      <p:sp>
        <p:nvSpPr>
          <p:cNvPr id="122883" name="CasellaDiTesto 3"/>
          <p:cNvSpPr txBox="1">
            <a:spLocks noChangeArrowheads="1"/>
          </p:cNvSpPr>
          <p:nvPr/>
        </p:nvSpPr>
        <p:spPr bwMode="auto">
          <a:xfrm>
            <a:off x="477838" y="4406900"/>
            <a:ext cx="1587500" cy="461963"/>
          </a:xfrm>
          <a:prstGeom prst="rect">
            <a:avLst/>
          </a:prstGeom>
          <a:noFill/>
          <a:ln w="9525">
            <a:noFill/>
            <a:miter lim="800000"/>
            <a:headEnd/>
            <a:tailEnd/>
          </a:ln>
        </p:spPr>
        <p:txBody>
          <a:bodyPr wrap="none">
            <a:spAutoFit/>
          </a:bodyPr>
          <a:lstStyle/>
          <a:p>
            <a:r>
              <a:rPr lang="it-IT" sz="2400">
                <a:latin typeface="Algerian" pitchFamily="82" charset="0"/>
                <a:hlinkClick r:id="rId4" action="ppaction://hlinksldjump"/>
              </a:rPr>
              <a:t>MINUTA M</a:t>
            </a:r>
            <a:endParaRPr lang="it-IT" sz="2400">
              <a:latin typeface="Algerian" pitchFamily="82" charset="0"/>
            </a:endParaRPr>
          </a:p>
        </p:txBody>
      </p:sp>
      <p:sp>
        <p:nvSpPr>
          <p:cNvPr id="122884" name="CasellaDiTesto 4"/>
          <p:cNvSpPr txBox="1">
            <a:spLocks noChangeArrowheads="1"/>
          </p:cNvSpPr>
          <p:nvPr/>
        </p:nvSpPr>
        <p:spPr bwMode="auto">
          <a:xfrm>
            <a:off x="747713" y="692150"/>
            <a:ext cx="5383212" cy="523875"/>
          </a:xfrm>
          <a:prstGeom prst="rect">
            <a:avLst/>
          </a:prstGeom>
          <a:noFill/>
          <a:ln w="9525">
            <a:noFill/>
            <a:miter lim="800000"/>
            <a:headEnd/>
            <a:tailEnd/>
          </a:ln>
        </p:spPr>
        <p:txBody>
          <a:bodyPr wrap="none">
            <a:spAutoFit/>
          </a:bodyPr>
          <a:lstStyle/>
          <a:p>
            <a:r>
              <a:rPr lang="it-IT" sz="2800">
                <a:solidFill>
                  <a:srgbClr val="0000FF"/>
                </a:solidFill>
                <a:latin typeface="Algerian" pitchFamily="82" charset="0"/>
                <a:cs typeface="Times New Roman" pitchFamily="18" charset="0"/>
              </a:rPr>
              <a:t>I CONTENUTI DI ALCUNE MINUTE</a:t>
            </a:r>
          </a:p>
        </p:txBody>
      </p:sp>
      <p:pic>
        <p:nvPicPr>
          <p:cNvPr id="122885" name="Picture 2">
            <a:hlinkClick r:id="rId5" action="ppaction://hlinksldjump"/>
          </p:cNvPr>
          <p:cNvPicPr>
            <a:picLocks noChangeAspect="1" noChangeArrowheads="1"/>
          </p:cNvPicPr>
          <p:nvPr/>
        </p:nvPicPr>
        <p:blipFill>
          <a:blip r:embed="rId6"/>
          <a:srcRect/>
          <a:stretch>
            <a:fillRect/>
          </a:stretch>
        </p:blipFill>
        <p:spPr bwMode="auto">
          <a:xfrm>
            <a:off x="8589963" y="6434138"/>
            <a:ext cx="322262"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C:\Users\Sandro\Pictures\MP Navigator EX\AUGUSTINE_0001.jpg"/>
          <p:cNvPicPr>
            <a:picLocks noChangeAspect="1" noChangeArrowheads="1"/>
          </p:cNvPicPr>
          <p:nvPr/>
        </p:nvPicPr>
        <p:blipFill>
          <a:blip r:embed="rId2"/>
          <a:srcRect/>
          <a:stretch>
            <a:fillRect/>
          </a:stretch>
        </p:blipFill>
        <p:spPr bwMode="auto">
          <a:xfrm>
            <a:off x="250825" y="476250"/>
            <a:ext cx="4608513" cy="6372225"/>
          </a:xfrm>
          <a:prstGeom prst="rect">
            <a:avLst/>
          </a:prstGeom>
          <a:noFill/>
          <a:ln w="9525">
            <a:noFill/>
            <a:miter lim="800000"/>
            <a:headEnd/>
            <a:tailEnd/>
          </a:ln>
        </p:spPr>
      </p:pic>
      <p:pic>
        <p:nvPicPr>
          <p:cNvPr id="1028" name="Picture 4" descr="C:\Users\Sandro\Pictures\MP Navigator EX\AUGUSTINE_0003.jpg"/>
          <p:cNvPicPr>
            <a:picLocks noChangeAspect="1" noChangeArrowheads="1"/>
          </p:cNvPicPr>
          <p:nvPr/>
        </p:nvPicPr>
        <p:blipFill>
          <a:blip r:embed="rId3"/>
          <a:srcRect/>
          <a:stretch>
            <a:fillRect/>
          </a:stretch>
        </p:blipFill>
        <p:spPr bwMode="auto">
          <a:xfrm>
            <a:off x="5614988" y="765175"/>
            <a:ext cx="2462212" cy="2446338"/>
          </a:xfrm>
          <a:prstGeom prst="rect">
            <a:avLst/>
          </a:prstGeom>
          <a:noFill/>
          <a:ln w="9525">
            <a:noFill/>
            <a:miter lim="800000"/>
            <a:headEnd/>
            <a:tailEnd/>
          </a:ln>
        </p:spPr>
      </p:pic>
      <p:pic>
        <p:nvPicPr>
          <p:cNvPr id="1029" name="Picture 5" descr="C:\Users\Sandro\Pictures\MP Navigator EX\AUGUSTINE_0005.jpg"/>
          <p:cNvPicPr>
            <a:picLocks noChangeAspect="1" noChangeArrowheads="1"/>
          </p:cNvPicPr>
          <p:nvPr/>
        </p:nvPicPr>
        <p:blipFill>
          <a:blip r:embed="rId4"/>
          <a:srcRect/>
          <a:stretch>
            <a:fillRect/>
          </a:stretch>
        </p:blipFill>
        <p:spPr bwMode="auto">
          <a:xfrm>
            <a:off x="5651500" y="3933825"/>
            <a:ext cx="2622550" cy="2159000"/>
          </a:xfrm>
          <a:prstGeom prst="rect">
            <a:avLst/>
          </a:prstGeom>
          <a:noFill/>
          <a:ln w="9525">
            <a:noFill/>
            <a:miter lim="800000"/>
            <a:headEnd/>
            <a:tailEnd/>
          </a:ln>
        </p:spPr>
      </p:pic>
      <p:pic>
        <p:nvPicPr>
          <p:cNvPr id="123908" name="Picture 2">
            <a:hlinkClick r:id="rId5" action="ppaction://hlinksldjump"/>
          </p:cNvPr>
          <p:cNvPicPr>
            <a:picLocks noChangeAspect="1" noChangeArrowheads="1"/>
          </p:cNvPicPr>
          <p:nvPr/>
        </p:nvPicPr>
        <p:blipFill>
          <a:blip r:embed="rId6"/>
          <a:srcRect/>
          <a:stretch>
            <a:fillRect/>
          </a:stretch>
        </p:blipFill>
        <p:spPr bwMode="auto">
          <a:xfrm>
            <a:off x="8589963" y="6500813"/>
            <a:ext cx="322262" cy="312737"/>
          </a:xfrm>
          <a:prstGeom prst="rect">
            <a:avLst/>
          </a:prstGeom>
          <a:noFill/>
          <a:ln w="9525">
            <a:noFill/>
            <a:miter lim="800000"/>
            <a:headEnd/>
            <a:tailEnd/>
          </a:ln>
        </p:spPr>
      </p:pic>
      <p:cxnSp>
        <p:nvCxnSpPr>
          <p:cNvPr id="3" name="Connettore 2 2"/>
          <p:cNvCxnSpPr/>
          <p:nvPr/>
        </p:nvCxnSpPr>
        <p:spPr>
          <a:xfrm flipV="1">
            <a:off x="1763713" y="1196975"/>
            <a:ext cx="4895850"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1660525" y="1628775"/>
            <a:ext cx="5299075" cy="2808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outVertical)">
                                      <p:cBhvr>
                                        <p:cTn id="2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C:\Users\Sandro\Pictures\MP Navigator EX\AUGUSTINE_0006.jpg"/>
          <p:cNvPicPr>
            <a:picLocks noChangeAspect="1" noChangeArrowheads="1"/>
          </p:cNvPicPr>
          <p:nvPr/>
        </p:nvPicPr>
        <p:blipFill>
          <a:blip r:embed="rId2"/>
          <a:srcRect/>
          <a:stretch>
            <a:fillRect/>
          </a:stretch>
        </p:blipFill>
        <p:spPr bwMode="auto">
          <a:xfrm>
            <a:off x="6350" y="1196975"/>
            <a:ext cx="8986838" cy="4392613"/>
          </a:xfrm>
          <a:prstGeom prst="rect">
            <a:avLst/>
          </a:prstGeom>
          <a:noFill/>
          <a:ln w="9525">
            <a:noFill/>
            <a:miter lim="800000"/>
            <a:headEnd/>
            <a:tailEnd/>
          </a:ln>
        </p:spPr>
      </p:pic>
      <p:pic>
        <p:nvPicPr>
          <p:cNvPr id="124930" name="Picture 2">
            <a:hlinkClick r:id="rId3" action="ppaction://hlinksldjump"/>
          </p:cNvPr>
          <p:cNvPicPr>
            <a:picLocks noChangeAspect="1" noChangeArrowheads="1"/>
          </p:cNvPicPr>
          <p:nvPr/>
        </p:nvPicPr>
        <p:blipFill>
          <a:blip r:embed="rId4"/>
          <a:srcRect/>
          <a:stretch>
            <a:fillRect/>
          </a:stretch>
        </p:blipFill>
        <p:spPr bwMode="auto">
          <a:xfrm>
            <a:off x="8589963" y="6500813"/>
            <a:ext cx="322262" cy="31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CasellaDiTesto 1"/>
          <p:cNvSpPr txBox="1">
            <a:spLocks noChangeArrowheads="1"/>
          </p:cNvSpPr>
          <p:nvPr/>
        </p:nvSpPr>
        <p:spPr bwMode="auto">
          <a:xfrm>
            <a:off x="250825" y="247650"/>
            <a:ext cx="8642350" cy="3170238"/>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ARCHITATTURA DELL’ISTERIA. «</a:t>
            </a:r>
            <a:r>
              <a:rPr lang="it-IT" sz="2000">
                <a:latin typeface="Times New Roman" pitchFamily="18" charset="0"/>
                <a:cs typeface="Times New Roman" pitchFamily="18" charset="0"/>
              </a:rPr>
              <a:t>Probabilmente è cosi: alcune scene sono accessibili direttamente, altre solo attraverso le fantasie sovrapposte. Le scene sono ordinate secondo l’aumento della resistenza: quelle più leggermente rimosse</a:t>
            </a:r>
          </a:p>
          <a:p>
            <a:pPr algn="just"/>
            <a:r>
              <a:rPr lang="it-IT" sz="2000">
                <a:latin typeface="Times New Roman" pitchFamily="18" charset="0"/>
                <a:cs typeface="Times New Roman" pitchFamily="18" charset="0"/>
              </a:rPr>
              <a:t>vengono alla luce prima, ma solo in modo incompleto a causa della  loro associazione con quelle severamente rimosse. Il cammino seguito dal lavoro [di analisi] scende a spirale dapprima alle scene o alle loro immediate vicinanze; poi, da un sintomo, poi sotto; quindi di nuovo da un sintomo, ancora più in basso. Poiché la maggioranza delle scene converge solamente su pochi sintomi, il nostro cammino segue ripetute spirali attraverso i pensieri di fondo dei medesimi sintomi.»</a:t>
            </a:r>
          </a:p>
        </p:txBody>
      </p:sp>
      <p:pic>
        <p:nvPicPr>
          <p:cNvPr id="2052" name="Picture 4" descr="C:\Users\Sandro\Pictures\MP Navigator EX\AUGUSTINE_0009.jpg"/>
          <p:cNvPicPr>
            <a:picLocks noChangeAspect="1" noChangeArrowheads="1"/>
          </p:cNvPicPr>
          <p:nvPr/>
        </p:nvPicPr>
        <p:blipFill>
          <a:blip r:embed="rId2"/>
          <a:srcRect/>
          <a:stretch>
            <a:fillRect/>
          </a:stretch>
        </p:blipFill>
        <p:spPr bwMode="auto">
          <a:xfrm>
            <a:off x="1331913" y="3290888"/>
            <a:ext cx="6770687" cy="3500437"/>
          </a:xfrm>
          <a:prstGeom prst="rect">
            <a:avLst/>
          </a:prstGeom>
          <a:noFill/>
          <a:ln w="9525">
            <a:noFill/>
            <a:miter lim="800000"/>
            <a:headEnd/>
            <a:tailEnd/>
          </a:ln>
        </p:spPr>
      </p:pic>
      <p:pic>
        <p:nvPicPr>
          <p:cNvPr id="125955" name="Picture 2">
            <a:hlinkClick r:id="rId3" action="ppaction://hlinksldjump"/>
          </p:cNvPr>
          <p:cNvPicPr>
            <a:picLocks noChangeAspect="1" noChangeArrowheads="1"/>
          </p:cNvPicPr>
          <p:nvPr/>
        </p:nvPicPr>
        <p:blipFill>
          <a:blip r:embed="rId4"/>
          <a:srcRect/>
          <a:stretch>
            <a:fillRect/>
          </a:stretch>
        </p:blipFill>
        <p:spPr bwMode="auto">
          <a:xfrm>
            <a:off x="8589963" y="6500813"/>
            <a:ext cx="322262" cy="31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asellaDiTesto 2"/>
          <p:cNvSpPr txBox="1">
            <a:spLocks noChangeArrowheads="1"/>
          </p:cNvSpPr>
          <p:nvPr/>
        </p:nvSpPr>
        <p:spPr bwMode="auto">
          <a:xfrm>
            <a:off x="635000" y="101600"/>
            <a:ext cx="6111875" cy="461963"/>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(PROGETTO DI UNA) PSICOLOGIA </a:t>
            </a:r>
            <a:r>
              <a:rPr lang="it-IT" sz="1400" b="1">
                <a:latin typeface="Times New Roman" pitchFamily="18" charset="0"/>
                <a:cs typeface="Times New Roman" pitchFamily="18" charset="0"/>
              </a:rPr>
              <a:t>(Musatti)</a:t>
            </a:r>
          </a:p>
        </p:txBody>
      </p:sp>
      <p:sp>
        <p:nvSpPr>
          <p:cNvPr id="4" name="CasellaDiTesto 3"/>
          <p:cNvSpPr txBox="1">
            <a:spLocks noChangeArrowheads="1"/>
          </p:cNvSpPr>
          <p:nvPr/>
        </p:nvSpPr>
        <p:spPr bwMode="auto">
          <a:xfrm>
            <a:off x="179388" y="476250"/>
            <a:ext cx="8785225" cy="1785938"/>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 </a:t>
            </a:r>
            <a:r>
              <a:rPr lang="it-IT" sz="2200">
                <a:latin typeface="Times New Roman" pitchFamily="18" charset="0"/>
                <a:cs typeface="Times New Roman" pitchFamily="18" charset="0"/>
              </a:rPr>
              <a:t>Nella primavera del 1895 mentre stanno uscendo gli </a:t>
            </a:r>
            <a:r>
              <a:rPr lang="it-IT" sz="2200" i="1">
                <a:latin typeface="Times New Roman" pitchFamily="18" charset="0"/>
                <a:cs typeface="Times New Roman" pitchFamily="18" charset="0"/>
              </a:rPr>
              <a:t>Studi sull'isteria</a:t>
            </a:r>
            <a:r>
              <a:rPr lang="it-IT" sz="2200">
                <a:latin typeface="Times New Roman" pitchFamily="18" charset="0"/>
                <a:cs typeface="Times New Roman" pitchFamily="18" charset="0"/>
              </a:rPr>
              <a:t>, Freud pensa alla possibilità di tracciate uno schema completo del funzionamento del sistema nervoso, che tenga conto di quei processi psichici che egli aveva individuato studiando l’'isteria e altre manifestazioni psicopatologiche, e anzi che tenda conto di tutta intera la </a:t>
            </a:r>
            <a:r>
              <a:rPr lang="it-IT" sz="2200" b="1">
                <a:latin typeface="Times New Roman" pitchFamily="18" charset="0"/>
                <a:cs typeface="Times New Roman" pitchFamily="18" charset="0"/>
              </a:rPr>
              <a:t>Fenomenologia della vita psichica</a:t>
            </a:r>
            <a:r>
              <a:rPr lang="it-IT" sz="2200">
                <a:latin typeface="Times New Roman" pitchFamily="18" charset="0"/>
                <a:cs typeface="Times New Roman" pitchFamily="18" charset="0"/>
              </a:rPr>
              <a:t>.</a:t>
            </a:r>
          </a:p>
        </p:txBody>
      </p:sp>
      <p:sp>
        <p:nvSpPr>
          <p:cNvPr id="5" name="CasellaDiTesto 4"/>
          <p:cNvSpPr txBox="1">
            <a:spLocks noChangeArrowheads="1"/>
          </p:cNvSpPr>
          <p:nvPr/>
        </p:nvSpPr>
        <p:spPr bwMode="auto">
          <a:xfrm>
            <a:off x="179388" y="2195513"/>
            <a:ext cx="8856662" cy="4524375"/>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L'idea, estremamente ambiziosa</a:t>
            </a:r>
            <a:r>
              <a:rPr lang="it-IT" sz="2400">
                <a:latin typeface="Times New Roman" pitchFamily="18" charset="0"/>
                <a:cs typeface="Times New Roman" pitchFamily="18" charset="0"/>
              </a:rPr>
              <a:t>, traeva origine: dalla radicata impressione di Freud di una insufficienza della psicologia tradizionale, quale si insegnava prevalentemente nelle università,…  dalla necessità che egli, per la sua stessa formazione scientifica, avvertiva di esprimere in termini neurologici i processi di base che dovevano spiegate la terminologia psichica; e infine dalla impressione che le cognizioni negli ultimi tempi acquisite dal pensiero scientifico… </a:t>
            </a:r>
            <a:r>
              <a:rPr lang="it-IT" sz="2400" b="1">
                <a:solidFill>
                  <a:srgbClr val="FF0000"/>
                </a:solidFill>
                <a:latin typeface="Times New Roman" pitchFamily="18" charset="0"/>
                <a:cs typeface="Times New Roman" pitchFamily="18" charset="0"/>
              </a:rPr>
              <a:t>rappresentassero ormai un tale avanzamento sulla via di una completa comprensione del funzionamento del sistema nervoso</a:t>
            </a:r>
            <a:r>
              <a:rPr lang="it-IT" sz="2400">
                <a:latin typeface="Times New Roman" pitchFamily="18" charset="0"/>
                <a:cs typeface="Times New Roman" pitchFamily="18" charset="0"/>
              </a:rPr>
              <a:t>, da consentire effettivamente la formulazione di questa teoria psico neurologica: o, come  egli si esprimeva , di una " psicologia per neurologi".</a:t>
            </a:r>
          </a:p>
        </p:txBody>
      </p:sp>
      <p:pic>
        <p:nvPicPr>
          <p:cNvPr id="126980" name="Picture 2"/>
          <p:cNvPicPr>
            <a:picLocks noChangeAspect="1" noChangeArrowheads="1"/>
          </p:cNvPicPr>
          <p:nvPr/>
        </p:nvPicPr>
        <p:blipFill>
          <a:blip r:embed="rId2"/>
          <a:srcRect/>
          <a:stretch>
            <a:fillRect/>
          </a:stretch>
        </p:blipFill>
        <p:spPr bwMode="auto">
          <a:xfrm>
            <a:off x="7812088" y="6381750"/>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55650" y="4819650"/>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 name="Rettangolo 3"/>
          <p:cNvSpPr/>
          <p:nvPr/>
        </p:nvSpPr>
        <p:spPr>
          <a:xfrm>
            <a:off x="504825" y="5913438"/>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5" name="CasellaDiTesto 9"/>
          <p:cNvSpPr txBox="1">
            <a:spLocks noChangeArrowheads="1"/>
          </p:cNvSpPr>
          <p:nvPr/>
        </p:nvSpPr>
        <p:spPr bwMode="auto">
          <a:xfrm>
            <a:off x="661988" y="188913"/>
            <a:ext cx="7835799" cy="1200329"/>
          </a:xfrm>
          <a:prstGeom prst="rect">
            <a:avLst/>
          </a:prstGeom>
          <a:noFill/>
          <a:ln w="9525">
            <a:noFill/>
            <a:miter lim="800000"/>
            <a:headEnd/>
            <a:tailEnd/>
          </a:ln>
        </p:spPr>
        <p:txBody>
          <a:bodyPr wrap="none">
            <a:spAutoFit/>
          </a:bodyPr>
          <a:lstStyle/>
          <a:p>
            <a:pPr algn="ctr"/>
            <a:r>
              <a:rPr lang="it-IT" sz="3600" dirty="0">
                <a:solidFill>
                  <a:srgbClr val="0000FF"/>
                </a:solidFill>
                <a:latin typeface="Algerian" pitchFamily="82" charset="0"/>
              </a:rPr>
              <a:t>VITA DI SINGMUND  </a:t>
            </a:r>
            <a:r>
              <a:rPr lang="it-IT" sz="3600" dirty="0" err="1">
                <a:solidFill>
                  <a:srgbClr val="0000FF"/>
                </a:solidFill>
                <a:latin typeface="Algerian" pitchFamily="82" charset="0"/>
              </a:rPr>
              <a:t>salomon</a:t>
            </a:r>
            <a:r>
              <a:rPr lang="it-IT" sz="3600" dirty="0">
                <a:solidFill>
                  <a:srgbClr val="0000FF"/>
                </a:solidFill>
                <a:latin typeface="Algerian" pitchFamily="82" charset="0"/>
              </a:rPr>
              <a:t> </a:t>
            </a:r>
            <a:r>
              <a:rPr lang="it-IT" sz="3600" dirty="0" smtClean="0">
                <a:solidFill>
                  <a:srgbClr val="0000FF"/>
                </a:solidFill>
                <a:latin typeface="Algerian" pitchFamily="82" charset="0"/>
              </a:rPr>
              <a:t>FREUD</a:t>
            </a:r>
          </a:p>
          <a:p>
            <a:pPr algn="ctr"/>
            <a:r>
              <a:rPr lang="it-IT" sz="3600" dirty="0" smtClean="0">
                <a:solidFill>
                  <a:srgbClr val="FF0000"/>
                </a:solidFill>
                <a:latin typeface="Algerian" pitchFamily="82" charset="0"/>
              </a:rPr>
              <a:t>CAPITOLO TERZO</a:t>
            </a:r>
            <a:endParaRPr lang="it-IT" sz="3600" dirty="0">
              <a:solidFill>
                <a:srgbClr val="FF0000"/>
              </a:solidFill>
              <a:latin typeface="Algerian" pitchFamily="82" charset="0"/>
            </a:endParaRPr>
          </a:p>
        </p:txBody>
      </p:sp>
      <p:pic>
        <p:nvPicPr>
          <p:cNvPr id="15383" name="Picture 7">
            <a:hlinkClick r:id="rId2" action="ppaction://hlinksldjump"/>
          </p:cNvPr>
          <p:cNvPicPr>
            <a:picLocks noChangeAspect="1" noChangeArrowheads="1"/>
          </p:cNvPicPr>
          <p:nvPr/>
        </p:nvPicPr>
        <p:blipFill>
          <a:blip r:embed="rId3"/>
          <a:srcRect/>
          <a:stretch>
            <a:fillRect/>
          </a:stretch>
        </p:blipFill>
        <p:spPr bwMode="auto">
          <a:xfrm>
            <a:off x="3673475" y="5067300"/>
            <a:ext cx="393700" cy="393700"/>
          </a:xfrm>
          <a:prstGeom prst="rect">
            <a:avLst/>
          </a:prstGeom>
          <a:noFill/>
          <a:ln w="9525">
            <a:noFill/>
            <a:miter lim="800000"/>
            <a:headEnd/>
            <a:tailEnd/>
          </a:ln>
        </p:spPr>
      </p:pic>
      <p:grpSp>
        <p:nvGrpSpPr>
          <p:cNvPr id="15384" name="Gruppo 55"/>
          <p:cNvGrpSpPr>
            <a:grpSpLocks/>
          </p:cNvGrpSpPr>
          <p:nvPr/>
        </p:nvGrpSpPr>
        <p:grpSpPr bwMode="auto">
          <a:xfrm>
            <a:off x="2555875" y="5038725"/>
            <a:ext cx="1044575" cy="622300"/>
            <a:chOff x="323528" y="1165133"/>
            <a:chExt cx="1044352" cy="623353"/>
          </a:xfrm>
        </p:grpSpPr>
        <p:sp>
          <p:nvSpPr>
            <p:cNvPr id="59" name="Fumetto 2 58"/>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5" name="CasellaDiTesto 59"/>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pic>
        <p:nvPicPr>
          <p:cNvPr id="15385" name="Picture 7">
            <a:hlinkClick r:id="rId4" action="ppaction://hlinksldjump"/>
          </p:cNvPr>
          <p:cNvPicPr>
            <a:picLocks noChangeAspect="1" noChangeArrowheads="1"/>
          </p:cNvPicPr>
          <p:nvPr/>
        </p:nvPicPr>
        <p:blipFill>
          <a:blip r:embed="rId3"/>
          <a:srcRect/>
          <a:stretch>
            <a:fillRect/>
          </a:stretch>
        </p:blipFill>
        <p:spPr bwMode="auto">
          <a:xfrm>
            <a:off x="2100263" y="5049838"/>
            <a:ext cx="395287" cy="393700"/>
          </a:xfrm>
          <a:prstGeom prst="rect">
            <a:avLst/>
          </a:prstGeom>
          <a:noFill/>
          <a:ln w="9525">
            <a:noFill/>
            <a:miter lim="800000"/>
            <a:headEnd/>
            <a:tailEnd/>
          </a:ln>
        </p:spPr>
      </p:pic>
      <p:sp>
        <p:nvSpPr>
          <p:cNvPr id="15386" name="CasellaDiTesto 24"/>
          <p:cNvSpPr txBox="1">
            <a:spLocks noChangeArrowheads="1"/>
          </p:cNvSpPr>
          <p:nvPr/>
        </p:nvSpPr>
        <p:spPr bwMode="auto">
          <a:xfrm>
            <a:off x="4143375" y="4976813"/>
            <a:ext cx="985838" cy="738187"/>
          </a:xfrm>
          <a:prstGeom prst="rect">
            <a:avLst/>
          </a:prstGeom>
          <a:noFill/>
          <a:ln w="9525">
            <a:noFill/>
            <a:miter lim="800000"/>
            <a:headEnd/>
            <a:tailEnd/>
          </a:ln>
        </p:spPr>
        <p:txBody>
          <a:bodyPr wrap="none">
            <a:spAutoFit/>
          </a:bodyPr>
          <a:lstStyle/>
          <a:p>
            <a:pPr algn="ctr"/>
            <a:r>
              <a:rPr lang="it-IT" sz="1400">
                <a:latin typeface="Calibri" pitchFamily="34" charset="0"/>
              </a:rPr>
              <a:t>TRE</a:t>
            </a:r>
          </a:p>
          <a:p>
            <a:pPr algn="ctr"/>
            <a:r>
              <a:rPr lang="it-IT" sz="1400">
                <a:latin typeface="Calibri" pitchFamily="34" charset="0"/>
              </a:rPr>
              <a:t> CAPISALDI</a:t>
            </a:r>
          </a:p>
          <a:p>
            <a:pPr algn="ctr"/>
            <a:r>
              <a:rPr lang="it-IT" sz="1400">
                <a:latin typeface="Calibri" pitchFamily="34" charset="0"/>
              </a:rPr>
              <a:t>1992/1997</a:t>
            </a:r>
          </a:p>
        </p:txBody>
      </p:sp>
      <p:grpSp>
        <p:nvGrpSpPr>
          <p:cNvPr id="15387" name="Gruppo 61"/>
          <p:cNvGrpSpPr>
            <a:grpSpLocks/>
          </p:cNvGrpSpPr>
          <p:nvPr/>
        </p:nvGrpSpPr>
        <p:grpSpPr bwMode="auto">
          <a:xfrm>
            <a:off x="4175125" y="5038725"/>
            <a:ext cx="1044575" cy="622300"/>
            <a:chOff x="323528" y="1165133"/>
            <a:chExt cx="1044352" cy="623353"/>
          </a:xfrm>
        </p:grpSpPr>
        <p:sp>
          <p:nvSpPr>
            <p:cNvPr id="63" name="Fumetto 2 62"/>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3" name="CasellaDiTesto 63"/>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8" name="CasellaDiTesto 25"/>
          <p:cNvSpPr txBox="1">
            <a:spLocks noChangeArrowheads="1"/>
          </p:cNvSpPr>
          <p:nvPr/>
        </p:nvSpPr>
        <p:spPr bwMode="auto">
          <a:xfrm>
            <a:off x="2495550" y="4994275"/>
            <a:ext cx="995363" cy="585788"/>
          </a:xfrm>
          <a:prstGeom prst="rect">
            <a:avLst/>
          </a:prstGeom>
          <a:noFill/>
          <a:ln w="9525">
            <a:noFill/>
            <a:miter lim="800000"/>
            <a:headEnd/>
            <a:tailEnd/>
          </a:ln>
        </p:spPr>
        <p:txBody>
          <a:bodyPr wrap="none">
            <a:spAutoFit/>
          </a:bodyPr>
          <a:lstStyle/>
          <a:p>
            <a:pPr algn="ctr"/>
            <a:r>
              <a:rPr lang="it-IT" sz="1600">
                <a:latin typeface="Calibri" pitchFamily="34" charset="0"/>
              </a:rPr>
              <a:t>WILHELM</a:t>
            </a:r>
          </a:p>
          <a:p>
            <a:pPr algn="ctr"/>
            <a:r>
              <a:rPr lang="it-IT" sz="1600">
                <a:latin typeface="Calibri" pitchFamily="34" charset="0"/>
              </a:rPr>
              <a:t>FLIES</a:t>
            </a:r>
          </a:p>
        </p:txBody>
      </p:sp>
      <p:pic>
        <p:nvPicPr>
          <p:cNvPr id="15389" name="Picture 2">
            <a:hlinkClick r:id="rId5" action="ppaction://hlinksldjump"/>
          </p:cNvPr>
          <p:cNvPicPr>
            <a:picLocks noChangeAspect="1" noChangeArrowheads="1"/>
          </p:cNvPicPr>
          <p:nvPr/>
        </p:nvPicPr>
        <p:blipFill>
          <a:blip r:embed="rId6"/>
          <a:srcRect/>
          <a:stretch>
            <a:fillRect/>
          </a:stretch>
        </p:blipFill>
        <p:spPr bwMode="auto">
          <a:xfrm>
            <a:off x="5322888" y="5067300"/>
            <a:ext cx="328612" cy="323850"/>
          </a:xfrm>
          <a:prstGeom prst="rect">
            <a:avLst/>
          </a:prstGeom>
          <a:noFill/>
          <a:ln w="9525">
            <a:noFill/>
            <a:miter lim="800000"/>
            <a:headEnd/>
            <a:tailEnd/>
          </a:ln>
        </p:spPr>
      </p:pic>
      <p:pic>
        <p:nvPicPr>
          <p:cNvPr id="15390" name="Picture 2"/>
          <p:cNvPicPr>
            <a:picLocks noChangeAspect="1" noChangeArrowheads="1"/>
          </p:cNvPicPr>
          <p:nvPr/>
        </p:nvPicPr>
        <p:blipFill>
          <a:blip r:embed="rId7"/>
          <a:srcRect/>
          <a:stretch>
            <a:fillRect/>
          </a:stretch>
        </p:blipFill>
        <p:spPr bwMode="auto">
          <a:xfrm>
            <a:off x="5738813" y="5049838"/>
            <a:ext cx="1073150" cy="884237"/>
          </a:xfrm>
          <a:prstGeom prst="rect">
            <a:avLst/>
          </a:prstGeom>
          <a:noFill/>
          <a:ln w="9525">
            <a:noFill/>
            <a:miter lim="800000"/>
            <a:headEnd/>
            <a:tailEnd/>
          </a:ln>
        </p:spPr>
      </p:pic>
      <p:sp>
        <p:nvSpPr>
          <p:cNvPr id="15391" name="Rettangolo 16"/>
          <p:cNvSpPr>
            <a:spLocks noChangeArrowheads="1"/>
          </p:cNvSpPr>
          <p:nvPr/>
        </p:nvSpPr>
        <p:spPr bwMode="auto">
          <a:xfrm>
            <a:off x="5724525" y="5053013"/>
            <a:ext cx="1285875" cy="646112"/>
          </a:xfrm>
          <a:prstGeom prst="rect">
            <a:avLst/>
          </a:prstGeom>
          <a:noFill/>
          <a:ln w="9525">
            <a:noFill/>
            <a:miter lim="800000"/>
            <a:headEnd/>
            <a:tailEnd/>
          </a:ln>
        </p:spPr>
        <p:txBody>
          <a:bodyPr>
            <a:spAutoFit/>
          </a:bodyPr>
          <a:lstStyle/>
          <a:p>
            <a:r>
              <a:rPr lang="it-IT">
                <a:latin typeface="Calibri" pitchFamily="34" charset="0"/>
              </a:rPr>
              <a:t>LA VITA</a:t>
            </a:r>
          </a:p>
          <a:p>
            <a:r>
              <a:rPr lang="it-IT">
                <a:latin typeface="Calibri" pitchFamily="34" charset="0"/>
              </a:rPr>
              <a:t>1889/ 99</a:t>
            </a:r>
          </a:p>
        </p:txBody>
      </p:sp>
      <p:grpSp>
        <p:nvGrpSpPr>
          <p:cNvPr id="15392" name="Gruppo 68"/>
          <p:cNvGrpSpPr>
            <a:grpSpLocks/>
          </p:cNvGrpSpPr>
          <p:nvPr/>
        </p:nvGrpSpPr>
        <p:grpSpPr bwMode="auto">
          <a:xfrm>
            <a:off x="7351713" y="5030788"/>
            <a:ext cx="1042987" cy="623887"/>
            <a:chOff x="323528" y="1165133"/>
            <a:chExt cx="1044352" cy="623353"/>
          </a:xfrm>
        </p:grpSpPr>
        <p:sp>
          <p:nvSpPr>
            <p:cNvPr id="71" name="Fumetto 2 70"/>
            <p:cNvSpPr/>
            <p:nvPr/>
          </p:nvSpPr>
          <p:spPr>
            <a:xfrm>
              <a:off x="323528" y="1176235"/>
              <a:ext cx="1044352" cy="61225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1" name="CasellaDiTesto 71"/>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pic>
        <p:nvPicPr>
          <p:cNvPr id="15393" name="Picture 7"/>
          <p:cNvPicPr>
            <a:picLocks noChangeAspect="1" noChangeArrowheads="1"/>
          </p:cNvPicPr>
          <p:nvPr/>
        </p:nvPicPr>
        <p:blipFill>
          <a:blip r:embed="rId3"/>
          <a:srcRect/>
          <a:stretch>
            <a:fillRect/>
          </a:stretch>
        </p:blipFill>
        <p:spPr bwMode="auto">
          <a:xfrm>
            <a:off x="6899275" y="5041900"/>
            <a:ext cx="393700" cy="395288"/>
          </a:xfrm>
          <a:prstGeom prst="rect">
            <a:avLst/>
          </a:prstGeom>
          <a:noFill/>
          <a:ln w="9525">
            <a:noFill/>
            <a:miter lim="800000"/>
            <a:headEnd/>
            <a:tailEnd/>
          </a:ln>
        </p:spPr>
      </p:pic>
      <p:sp>
        <p:nvSpPr>
          <p:cNvPr id="15394" name="CasellaDiTesto 18"/>
          <p:cNvSpPr txBox="1">
            <a:spLocks noChangeArrowheads="1"/>
          </p:cNvSpPr>
          <p:nvPr/>
        </p:nvSpPr>
        <p:spPr bwMode="auto">
          <a:xfrm>
            <a:off x="7329488" y="4997450"/>
            <a:ext cx="1130300" cy="646113"/>
          </a:xfrm>
          <a:prstGeom prst="rect">
            <a:avLst/>
          </a:prstGeom>
          <a:noFill/>
          <a:ln w="9525">
            <a:noFill/>
            <a:miter lim="800000"/>
            <a:headEnd/>
            <a:tailEnd/>
          </a:ln>
        </p:spPr>
        <p:txBody>
          <a:bodyPr wrap="none">
            <a:spAutoFit/>
          </a:bodyPr>
          <a:lstStyle/>
          <a:p>
            <a:r>
              <a:rPr lang="it-IT">
                <a:latin typeface="Calibri" pitchFamily="34" charset="0"/>
              </a:rPr>
              <a:t>1900</a:t>
            </a:r>
          </a:p>
          <a:p>
            <a:r>
              <a:rPr lang="it-IT" sz="900">
                <a:latin typeface="Calibri" pitchFamily="34" charset="0"/>
              </a:rPr>
              <a:t>L’INTERPRETAZIONE</a:t>
            </a:r>
          </a:p>
          <a:p>
            <a:r>
              <a:rPr lang="it-IT" sz="900">
                <a:latin typeface="Calibri" pitchFamily="34" charset="0"/>
              </a:rPr>
              <a:t>DI SOGNI</a:t>
            </a:r>
          </a:p>
        </p:txBody>
      </p:sp>
      <p:sp>
        <p:nvSpPr>
          <p:cNvPr id="27" name="CasellaDiTesto 26"/>
          <p:cNvSpPr txBox="1"/>
          <p:nvPr/>
        </p:nvSpPr>
        <p:spPr>
          <a:xfrm>
            <a:off x="3260498" y="1475556"/>
            <a:ext cx="1900585"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1856 - NASCITA</a:t>
            </a:r>
          </a:p>
        </p:txBody>
      </p:sp>
      <p:sp>
        <p:nvSpPr>
          <p:cNvPr id="28" name="CasellaDiTesto 27"/>
          <p:cNvSpPr txBox="1"/>
          <p:nvPr/>
        </p:nvSpPr>
        <p:spPr>
          <a:xfrm>
            <a:off x="315634" y="1931357"/>
            <a:ext cx="3554691"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1885  TERMINA L’UNIVERSITA</a:t>
            </a:r>
            <a:r>
              <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p:txBody>
      </p:sp>
      <p:sp>
        <p:nvSpPr>
          <p:cNvPr id="29" name="CasellaDiTesto 28"/>
          <p:cNvSpPr txBox="1"/>
          <p:nvPr/>
        </p:nvSpPr>
        <p:spPr>
          <a:xfrm>
            <a:off x="4355459" y="1907540"/>
            <a:ext cx="4393254"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1900 – LINTERPRETAZIONE DEI SOGNI</a:t>
            </a:r>
          </a:p>
        </p:txBody>
      </p:sp>
      <p:sp>
        <p:nvSpPr>
          <p:cNvPr id="2049" name="Rettangolo 2048"/>
          <p:cNvSpPr/>
          <p:nvPr/>
        </p:nvSpPr>
        <p:spPr>
          <a:xfrm>
            <a:off x="395288" y="2565400"/>
            <a:ext cx="8353425" cy="3959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nvGrpSpPr>
          <p:cNvPr id="15399" name="Gruppo 73"/>
          <p:cNvGrpSpPr>
            <a:grpSpLocks/>
          </p:cNvGrpSpPr>
          <p:nvPr/>
        </p:nvGrpSpPr>
        <p:grpSpPr bwMode="auto">
          <a:xfrm>
            <a:off x="992188" y="4994275"/>
            <a:ext cx="1044575" cy="623888"/>
            <a:chOff x="323528" y="1165133"/>
            <a:chExt cx="1044352" cy="623353"/>
          </a:xfrm>
        </p:grpSpPr>
        <p:sp>
          <p:nvSpPr>
            <p:cNvPr id="75" name="Fumetto 2 74"/>
            <p:cNvSpPr/>
            <p:nvPr/>
          </p:nvSpPr>
          <p:spPr>
            <a:xfrm>
              <a:off x="323528" y="1176236"/>
              <a:ext cx="1044352" cy="612250"/>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09" name="CasellaDiTesto 75"/>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400" name="CasellaDiTesto 76"/>
          <p:cNvSpPr txBox="1">
            <a:spLocks noChangeArrowheads="1"/>
          </p:cNvSpPr>
          <p:nvPr/>
        </p:nvSpPr>
        <p:spPr bwMode="auto">
          <a:xfrm>
            <a:off x="1014413" y="5041900"/>
            <a:ext cx="1022350" cy="769938"/>
          </a:xfrm>
          <a:prstGeom prst="rect">
            <a:avLst/>
          </a:prstGeom>
          <a:noFill/>
          <a:ln w="9525">
            <a:noFill/>
            <a:miter lim="800000"/>
            <a:headEnd/>
            <a:tailEnd/>
          </a:ln>
        </p:spPr>
        <p:txBody>
          <a:bodyPr wrap="none">
            <a:spAutoFit/>
          </a:bodyPr>
          <a:lstStyle/>
          <a:p>
            <a:pPr algn="ctr"/>
            <a:r>
              <a:rPr lang="it-IT" sz="1400">
                <a:latin typeface="Calibri" pitchFamily="34" charset="0"/>
              </a:rPr>
              <a:t>IL METODO</a:t>
            </a:r>
          </a:p>
          <a:p>
            <a:pPr algn="ctr"/>
            <a:r>
              <a:rPr lang="it-IT" sz="1400">
                <a:latin typeface="Calibri" pitchFamily="34" charset="0"/>
              </a:rPr>
              <a:t>DI CURA</a:t>
            </a:r>
          </a:p>
          <a:p>
            <a:pPr algn="ctr"/>
            <a:endParaRPr lang="it-IT" sz="1600">
              <a:latin typeface="Calibri" pitchFamily="34" charset="0"/>
            </a:endParaRPr>
          </a:p>
        </p:txBody>
      </p:sp>
      <p:pic>
        <p:nvPicPr>
          <p:cNvPr id="15401" name="Picture 7">
            <a:hlinkClick r:id="rId8" action="ppaction://hlinksldjump"/>
          </p:cNvPr>
          <p:cNvPicPr>
            <a:picLocks noChangeAspect="1" noChangeArrowheads="1"/>
          </p:cNvPicPr>
          <p:nvPr/>
        </p:nvPicPr>
        <p:blipFill>
          <a:blip r:embed="rId3"/>
          <a:srcRect/>
          <a:stretch>
            <a:fillRect/>
          </a:stretch>
        </p:blipFill>
        <p:spPr bwMode="auto">
          <a:xfrm>
            <a:off x="560388" y="5067300"/>
            <a:ext cx="395287" cy="393700"/>
          </a:xfrm>
          <a:prstGeom prst="rect">
            <a:avLst/>
          </a:prstGeom>
          <a:noFill/>
          <a:ln w="9525">
            <a:noFill/>
            <a:miter lim="800000"/>
            <a:headEnd/>
            <a:tailEnd/>
          </a:ln>
        </p:spPr>
      </p:pic>
      <p:sp>
        <p:nvSpPr>
          <p:cNvPr id="5" name="Freccia in giù 4"/>
          <p:cNvSpPr/>
          <p:nvPr/>
        </p:nvSpPr>
        <p:spPr>
          <a:xfrm rot="1571065">
            <a:off x="760837" y="3852733"/>
            <a:ext cx="30049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261778" y="3583435"/>
            <a:ext cx="2105173" cy="400110"/>
          </a:xfrm>
          <a:prstGeom prst="rect">
            <a:avLst/>
          </a:prstGeom>
          <a:noFill/>
          <a:ln>
            <a:solidFill>
              <a:schemeClr val="tx1"/>
            </a:solidFill>
          </a:ln>
        </p:spPr>
        <p:txBody>
          <a:bodyPr wrap="square" rtlCol="0">
            <a:spAutoFit/>
          </a:bodyPr>
          <a:lstStyle/>
          <a:p>
            <a:r>
              <a:rPr lang="it-IT" sz="2000" b="1" dirty="0" smtClean="0">
                <a:solidFill>
                  <a:srgbClr val="FF0000"/>
                </a:solidFill>
                <a:latin typeface="+mj-lt"/>
              </a:rPr>
              <a:t>PARTIRE DA QUI</a:t>
            </a:r>
            <a:endParaRPr lang="it-IT" sz="2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79388" y="404813"/>
            <a:ext cx="8785225" cy="2462212"/>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Nell'autunno scrive </a:t>
            </a:r>
            <a:r>
              <a:rPr lang="it-IT" sz="2200">
                <a:latin typeface="Times New Roman" pitchFamily="18" charset="0"/>
                <a:cs typeface="Times New Roman" pitchFamily="18" charset="0"/>
              </a:rPr>
              <a:t>tre dei quattro capitoli che avrebbero dovuto costituire l'opera intera. Ma già nel novembre ha l’ impressione di essersi imbarcato in un'impresa che non può essere portata a termine. II primo gennaio 1896 si occupa per l'ultima volta del Progetto, inserendo in una lettera a Fliess qualche pagina che avrebbe dovuto modificare punti di vista già precedentemente elaborati. Poi abbandona definitivamente tutto, e non parlerà più di questo tentativo mancato.</a:t>
            </a:r>
          </a:p>
        </p:txBody>
      </p:sp>
      <p:sp>
        <p:nvSpPr>
          <p:cNvPr id="128002" name="CasellaDiTesto 2"/>
          <p:cNvSpPr txBox="1">
            <a:spLocks noChangeArrowheads="1"/>
          </p:cNvSpPr>
          <p:nvPr/>
        </p:nvSpPr>
        <p:spPr bwMode="auto">
          <a:xfrm>
            <a:off x="323850" y="103188"/>
            <a:ext cx="524351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(PROGETTO DI UNA) PSICOLOGIA </a:t>
            </a:r>
            <a:r>
              <a:rPr lang="it-IT" sz="1400" b="1">
                <a:latin typeface="Times New Roman" pitchFamily="18" charset="0"/>
                <a:cs typeface="Times New Roman" pitchFamily="18" charset="0"/>
              </a:rPr>
              <a:t>(Musatti)</a:t>
            </a:r>
          </a:p>
        </p:txBody>
      </p:sp>
      <p:sp>
        <p:nvSpPr>
          <p:cNvPr id="4" name="CasellaDiTesto 3"/>
          <p:cNvSpPr txBox="1">
            <a:spLocks noChangeArrowheads="1"/>
          </p:cNvSpPr>
          <p:nvPr/>
        </p:nvSpPr>
        <p:spPr bwMode="auto">
          <a:xfrm>
            <a:off x="179388" y="2720975"/>
            <a:ext cx="8785225" cy="4156075"/>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  </a:t>
            </a:r>
            <a:r>
              <a:rPr lang="it-IT" sz="2400" b="1">
                <a:solidFill>
                  <a:srgbClr val="0000FF"/>
                </a:solidFill>
                <a:latin typeface="Times New Roman" pitchFamily="18" charset="0"/>
                <a:cs typeface="Times New Roman" pitchFamily="18" charset="0"/>
              </a:rPr>
              <a:t>Ma sarebbe del tutto erroneo </a:t>
            </a:r>
            <a:r>
              <a:rPr lang="it-IT" sz="2400">
                <a:latin typeface="Times New Roman" pitchFamily="18" charset="0"/>
                <a:cs typeface="Times New Roman" pitchFamily="18" charset="0"/>
              </a:rPr>
              <a:t>pensare che effettivamente, di quel brogliaccio, decifrabile con difficoltà e dai concetti spesso oscuri, in cui il manoscritto incompiuto della Psicologia consiste, nulla di valido sia rimasto. Non solo molte osservazioni particolari la contenute si trovano in opere successive di Freud, </a:t>
            </a:r>
            <a:r>
              <a:rPr lang="it-IT" sz="2400" b="1">
                <a:solidFill>
                  <a:srgbClr val="FF0000"/>
                </a:solidFill>
                <a:latin typeface="Times New Roman" pitchFamily="18" charset="0"/>
                <a:cs typeface="Times New Roman" pitchFamily="18" charset="0"/>
              </a:rPr>
              <a:t>ma l’idea stessa di una psicologia dinamica,</a:t>
            </a:r>
            <a:r>
              <a:rPr lang="it-IT" sz="2400">
                <a:latin typeface="Times New Roman" pitchFamily="18" charset="0"/>
                <a:cs typeface="Times New Roman" pitchFamily="18" charset="0"/>
              </a:rPr>
              <a:t> che è l’idea base del Progetto, è rimasta fondamentale in tutta l'opera successiva di Freud; anche se è scomparso (o è rimasto appena accennato sotto forma di semplice linguaggio metaforico) il rinvio a concetti neurologici e in genere a immagini riguardanti la natura corporea del sistema che sottende la vita psichica</a:t>
            </a:r>
          </a:p>
        </p:txBody>
      </p:sp>
      <p:pic>
        <p:nvPicPr>
          <p:cNvPr id="128004" name="Picture 2"/>
          <p:cNvPicPr>
            <a:picLocks noChangeAspect="1" noChangeArrowheads="1"/>
          </p:cNvPicPr>
          <p:nvPr/>
        </p:nvPicPr>
        <p:blipFill>
          <a:blip r:embed="rId2"/>
          <a:srcRect/>
          <a:stretch>
            <a:fillRect/>
          </a:stretch>
        </p:blipFill>
        <p:spPr bwMode="auto">
          <a:xfrm>
            <a:off x="7812088" y="6492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asellaDiTesto 2"/>
          <p:cNvSpPr txBox="1">
            <a:spLocks noChangeArrowheads="1"/>
          </p:cNvSpPr>
          <p:nvPr/>
        </p:nvSpPr>
        <p:spPr bwMode="auto">
          <a:xfrm>
            <a:off x="323850" y="103188"/>
            <a:ext cx="524351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(PROGETTO DI UNA) PSICOLOGIA </a:t>
            </a:r>
            <a:r>
              <a:rPr lang="it-IT" sz="1400" b="1">
                <a:latin typeface="Times New Roman" pitchFamily="18" charset="0"/>
                <a:cs typeface="Times New Roman" pitchFamily="18" charset="0"/>
              </a:rPr>
              <a:t>(Musatti)</a:t>
            </a:r>
          </a:p>
        </p:txBody>
      </p:sp>
      <p:sp>
        <p:nvSpPr>
          <p:cNvPr id="5" name="CasellaDiTesto 4"/>
          <p:cNvSpPr txBox="1">
            <a:spLocks noChangeArrowheads="1"/>
          </p:cNvSpPr>
          <p:nvPr/>
        </p:nvSpPr>
        <p:spPr bwMode="auto">
          <a:xfrm>
            <a:off x="338138" y="1268413"/>
            <a:ext cx="8359775" cy="3540125"/>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In questo senso la </a:t>
            </a:r>
            <a:r>
              <a:rPr lang="it-IT" sz="2800" b="1" i="1">
                <a:solidFill>
                  <a:srgbClr val="FF0000"/>
                </a:solidFill>
                <a:latin typeface="Times New Roman" pitchFamily="18" charset="0"/>
                <a:cs typeface="Times New Roman" pitchFamily="18" charset="0"/>
              </a:rPr>
              <a:t>Psicologia</a:t>
            </a:r>
            <a:r>
              <a:rPr lang="it-IT" sz="2800">
                <a:latin typeface="Times New Roman" pitchFamily="18" charset="0"/>
                <a:cs typeface="Times New Roman" pitchFamily="18" charset="0"/>
              </a:rPr>
              <a:t> appare nel capitolo settimo del </a:t>
            </a:r>
            <a:r>
              <a:rPr lang="it-IT" sz="2800" b="1" i="1">
                <a:latin typeface="Times New Roman" pitchFamily="18" charset="0"/>
                <a:cs typeface="Times New Roman" pitchFamily="18" charset="0"/>
              </a:rPr>
              <a:t>L’interpretazione dei sogni</a:t>
            </a:r>
            <a:r>
              <a:rPr lang="it-IT" sz="2800">
                <a:latin typeface="Times New Roman" pitchFamily="18" charset="0"/>
                <a:cs typeface="Times New Roman" pitchFamily="18" charset="0"/>
              </a:rPr>
              <a:t>, in tutte le opere successive di </a:t>
            </a:r>
            <a:r>
              <a:rPr lang="it-IT" sz="2800" b="1">
                <a:solidFill>
                  <a:srgbClr val="C00000"/>
                </a:solidFill>
                <a:latin typeface="Times New Roman" pitchFamily="18" charset="0"/>
                <a:cs typeface="Times New Roman" pitchFamily="18" charset="0"/>
              </a:rPr>
              <a:t>metapsicologia</a:t>
            </a:r>
            <a:r>
              <a:rPr lang="it-IT" sz="2800">
                <a:latin typeface="Times New Roman" pitchFamily="18" charset="0"/>
                <a:cs typeface="Times New Roman" pitchFamily="18" charset="0"/>
              </a:rPr>
              <a:t>, e ancora in quel gruppo di scritti redatti tra il 1920 e il 1922 (</a:t>
            </a:r>
            <a:r>
              <a:rPr lang="it-IT" sz="2800" i="1">
                <a:latin typeface="Times New Roman" pitchFamily="18" charset="0"/>
                <a:cs typeface="Times New Roman" pitchFamily="18" charset="0"/>
              </a:rPr>
              <a:t>Al di là del principio di piacere, Psicologia delle masse e analisi dell'Io, e L'Io e L'Es</a:t>
            </a:r>
            <a:r>
              <a:rPr lang="it-IT" sz="2800">
                <a:latin typeface="Times New Roman" pitchFamily="18" charset="0"/>
                <a:cs typeface="Times New Roman" pitchFamily="18" charset="0"/>
              </a:rPr>
              <a:t>) in cui è ripreso il problema della costituzione e della organizzazione dell'apparato psichico, con riferimento anche alla formazione della memoria.</a:t>
            </a:r>
          </a:p>
        </p:txBody>
      </p:sp>
      <p:pic>
        <p:nvPicPr>
          <p:cNvPr id="129027" name="Picture 2"/>
          <p:cNvPicPr>
            <a:picLocks noChangeAspect="1" noChangeArrowheads="1"/>
          </p:cNvPicPr>
          <p:nvPr/>
        </p:nvPicPr>
        <p:blipFill>
          <a:blip r:embed="rId2"/>
          <a:srcRect/>
          <a:stretch>
            <a:fillRect/>
          </a:stretch>
        </p:blipFill>
        <p:spPr bwMode="auto">
          <a:xfrm>
            <a:off x="7812088" y="6492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asellaDiTesto 1"/>
          <p:cNvSpPr txBox="1">
            <a:spLocks noChangeArrowheads="1"/>
          </p:cNvSpPr>
          <p:nvPr/>
        </p:nvSpPr>
        <p:spPr bwMode="auto">
          <a:xfrm>
            <a:off x="323850" y="103188"/>
            <a:ext cx="5613400"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(PROGETTO DI UNA) PSICOLOGIA </a:t>
            </a:r>
            <a:r>
              <a:rPr lang="it-IT" sz="2000" b="1">
                <a:latin typeface="Times New Roman" pitchFamily="18" charset="0"/>
                <a:cs typeface="Times New Roman" pitchFamily="18" charset="0"/>
              </a:rPr>
              <a:t>(Musatti)</a:t>
            </a:r>
            <a:r>
              <a:rPr lang="it-IT" sz="2000" b="1">
                <a:solidFill>
                  <a:srgbClr val="0000FF"/>
                </a:solidFill>
                <a:latin typeface="Times New Roman" pitchFamily="18" charset="0"/>
                <a:cs typeface="Times New Roman" pitchFamily="18" charset="0"/>
              </a:rPr>
              <a:t> </a:t>
            </a:r>
            <a:endParaRPr lang="it-IT" sz="1400" b="1">
              <a:latin typeface="Times New Roman" pitchFamily="18" charset="0"/>
              <a:cs typeface="Times New Roman" pitchFamily="18" charset="0"/>
            </a:endParaRPr>
          </a:p>
        </p:txBody>
      </p:sp>
      <p:sp>
        <p:nvSpPr>
          <p:cNvPr id="3" name="CasellaDiTesto 2"/>
          <p:cNvSpPr txBox="1">
            <a:spLocks noChangeArrowheads="1"/>
          </p:cNvSpPr>
          <p:nvPr/>
        </p:nvSpPr>
        <p:spPr bwMode="auto">
          <a:xfrm>
            <a:off x="179388" y="519113"/>
            <a:ext cx="8713787" cy="2462212"/>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(NOTE SULLA SCRITTURA DEL TESTO) Sono invece stati conservati (nella riscrittura) </a:t>
            </a:r>
            <a:r>
              <a:rPr lang="it-IT" sz="2200">
                <a:latin typeface="Times New Roman" pitchFamily="18" charset="0"/>
                <a:cs typeface="Times New Roman" pitchFamily="18" charset="0"/>
              </a:rPr>
              <a:t>alcuni simboli che nell'impiego fattone qui da Freud sono venuti assumendo un significato particolare, legato alle concezioni che Freud sviluppa nel Progetto, e che d'altronde Freud non sempre adopera in modo univoco, per cui la loro trascrizione in linguaggio corrente rischia talora di divenire arbitraria. Alcuni di questi simboli sono semplicemente iniziali di parole tedesche e latine. </a:t>
            </a:r>
          </a:p>
        </p:txBody>
      </p:sp>
      <p:sp>
        <p:nvSpPr>
          <p:cNvPr id="4" name="CasellaDiTesto 3"/>
          <p:cNvSpPr txBox="1">
            <a:spLocks noChangeArrowheads="1"/>
          </p:cNvSpPr>
          <p:nvPr/>
        </p:nvSpPr>
        <p:spPr bwMode="auto">
          <a:xfrm>
            <a:off x="257175" y="2924175"/>
            <a:ext cx="8612188" cy="3817938"/>
          </a:xfrm>
          <a:prstGeom prst="rect">
            <a:avLst/>
          </a:prstGeom>
          <a:noFill/>
          <a:ln w="9525">
            <a:noFill/>
            <a:miter lim="800000"/>
            <a:headEnd/>
            <a:tailEnd/>
          </a:ln>
        </p:spPr>
        <p:txBody>
          <a:bodyPr>
            <a:spAutoFit/>
          </a:bodyPr>
          <a:lstStyle/>
          <a:p>
            <a:pPr algn="just"/>
            <a:r>
              <a:rPr lang="it-IT" sz="2200" b="1">
                <a:solidFill>
                  <a:srgbClr val="FF0000"/>
                </a:solidFill>
                <a:latin typeface="Times New Roman" pitchFamily="18" charset="0"/>
                <a:cs typeface="Times New Roman" pitchFamily="18" charset="0"/>
              </a:rPr>
              <a:t>Cosi N per neurone</a:t>
            </a:r>
            <a:r>
              <a:rPr lang="it-IT" sz="2200">
                <a:latin typeface="Times New Roman" pitchFamily="18" charset="0"/>
                <a:cs typeface="Times New Roman" pitchFamily="18" charset="0"/>
              </a:rPr>
              <a:t>, </a:t>
            </a:r>
            <a:r>
              <a:rPr lang="it-IT" sz="2200" b="1">
                <a:solidFill>
                  <a:srgbClr val="FF0000"/>
                </a:solidFill>
                <a:latin typeface="Times New Roman" pitchFamily="18" charset="0"/>
                <a:cs typeface="Times New Roman" pitchFamily="18" charset="0"/>
              </a:rPr>
              <a:t>M per immagine motoria</a:t>
            </a:r>
            <a:r>
              <a:rPr lang="it-IT" sz="2200">
                <a:latin typeface="Times New Roman" pitchFamily="18" charset="0"/>
                <a:cs typeface="Times New Roman" pitchFamily="18" charset="0"/>
              </a:rPr>
              <a:t> ecc. Altri simboli  sono lettere greche</a:t>
            </a:r>
            <a:r>
              <a:rPr lang="it-IT" sz="2200" b="1">
                <a:solidFill>
                  <a:srgbClr val="FF0000"/>
                </a:solidFill>
                <a:latin typeface="Times New Roman" pitchFamily="18" charset="0"/>
                <a:cs typeface="Times New Roman" pitchFamily="18" charset="0"/>
              </a:rPr>
              <a:t>: </a:t>
            </a:r>
            <a:r>
              <a:rPr lang="el-GR" sz="2200" b="1">
                <a:solidFill>
                  <a:srgbClr val="FF0000"/>
                </a:solidFill>
                <a:latin typeface="Times New Roman" pitchFamily="18" charset="0"/>
                <a:cs typeface="Times New Roman" pitchFamily="18" charset="0"/>
              </a:rPr>
              <a:t>φ</a:t>
            </a:r>
            <a:r>
              <a:rPr lang="it-IT" sz="2200" b="1">
                <a:solidFill>
                  <a:srgbClr val="FF0000"/>
                </a:solidFill>
                <a:latin typeface="Times New Roman" pitchFamily="18" charset="0"/>
                <a:cs typeface="Times New Roman" pitchFamily="18" charset="0"/>
              </a:rPr>
              <a:t> è usata per il sistema dei neuroni permeabil</a:t>
            </a:r>
            <a:r>
              <a:rPr lang="it-IT" sz="2200">
                <a:latin typeface="Times New Roman" pitchFamily="18" charset="0"/>
                <a:cs typeface="Times New Roman" pitchFamily="18" charset="0"/>
              </a:rPr>
              <a:t>i, che cioè non trattengono le quantità di energia che ricevono e non sono quindi permanentemente modificati, come Freud suppone siano i neuroni che presiedono alla funzione percettiva, </a:t>
            </a:r>
            <a:r>
              <a:rPr lang="el-GR" sz="2200" b="1">
                <a:solidFill>
                  <a:srgbClr val="FF0000"/>
                </a:solidFill>
                <a:latin typeface="Times New Roman" pitchFamily="18" charset="0"/>
                <a:cs typeface="Times New Roman" pitchFamily="18" charset="0"/>
              </a:rPr>
              <a:t>ψ</a:t>
            </a:r>
            <a:r>
              <a:rPr lang="it-IT" sz="2200" b="1">
                <a:solidFill>
                  <a:srgbClr val="FF0000"/>
                </a:solidFill>
                <a:latin typeface="Times New Roman" pitchFamily="18" charset="0"/>
                <a:cs typeface="Times New Roman" pitchFamily="18" charset="0"/>
              </a:rPr>
              <a:t> è usata invece per i neuroni impermeabili</a:t>
            </a:r>
            <a:r>
              <a:rPr lang="it-IT" sz="2200">
                <a:latin typeface="Times New Roman" pitchFamily="18" charset="0"/>
                <a:cs typeface="Times New Roman" pitchFamily="18" charset="0"/>
              </a:rPr>
              <a:t> (che cioè trattengono le cariche che ricevono) considerati da Freud i veicoli della memoria; </a:t>
            </a:r>
            <a:r>
              <a:rPr lang="el-GR" sz="2200" b="1">
                <a:solidFill>
                  <a:srgbClr val="FF0000"/>
                </a:solidFill>
                <a:latin typeface="Times New Roman" pitchFamily="18" charset="0"/>
                <a:cs typeface="Times New Roman" pitchFamily="18" charset="0"/>
              </a:rPr>
              <a:t>ω</a:t>
            </a:r>
            <a:r>
              <a:rPr lang="it-IT" sz="2200" b="1">
                <a:solidFill>
                  <a:srgbClr val="FF0000"/>
                </a:solidFill>
                <a:latin typeface="Times New Roman" pitchFamily="18" charset="0"/>
                <a:cs typeface="Times New Roman" pitchFamily="18" charset="0"/>
              </a:rPr>
              <a:t> è usata per una terza categoria di neuroni</a:t>
            </a:r>
            <a:r>
              <a:rPr lang="it-IT" sz="2200">
                <a:latin typeface="Times New Roman" pitchFamily="18" charset="0"/>
                <a:cs typeface="Times New Roman" pitchFamily="18" charset="0"/>
              </a:rPr>
              <a:t>, i quali verrebbero eccitati contemporaneamente agli altri durante la percezione, ma non durante la riproduzione: per cui determinerebbero quel carattere che è proprio delle immagini percettive in quanto si distinguono dalle immagini mnestiche fornendo il segno di realtà .</a:t>
            </a:r>
          </a:p>
        </p:txBody>
      </p:sp>
      <p:pic>
        <p:nvPicPr>
          <p:cNvPr id="130052" name="Picture 2"/>
          <p:cNvPicPr>
            <a:picLocks noChangeAspect="1" noChangeArrowheads="1"/>
          </p:cNvPicPr>
          <p:nvPr/>
        </p:nvPicPr>
        <p:blipFill>
          <a:blip r:embed="rId2"/>
          <a:srcRect/>
          <a:stretch>
            <a:fillRect/>
          </a:stretch>
        </p:blipFill>
        <p:spPr bwMode="auto">
          <a:xfrm>
            <a:off x="8026400" y="639762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asellaDiTesto 1"/>
          <p:cNvSpPr txBox="1">
            <a:spLocks noChangeArrowheads="1"/>
          </p:cNvSpPr>
          <p:nvPr/>
        </p:nvSpPr>
        <p:spPr bwMode="auto">
          <a:xfrm>
            <a:off x="473075" y="503238"/>
            <a:ext cx="8264525" cy="3416300"/>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Altri due simboli </a:t>
            </a:r>
            <a:r>
              <a:rPr lang="it-IT" sz="2400">
                <a:latin typeface="Times New Roman" pitchFamily="18" charset="0"/>
                <a:cs typeface="Times New Roman" pitchFamily="18" charset="0"/>
              </a:rPr>
              <a:t>riguardano la quantità: </a:t>
            </a:r>
            <a:r>
              <a:rPr lang="it-IT" sz="2400" b="1">
                <a:solidFill>
                  <a:srgbClr val="FF0000"/>
                </a:solidFill>
                <a:latin typeface="Times New Roman" pitchFamily="18" charset="0"/>
                <a:cs typeface="Times New Roman" pitchFamily="18" charset="0"/>
              </a:rPr>
              <a:t>Q indica la quantità in generale</a:t>
            </a:r>
            <a:r>
              <a:rPr lang="it-IT" sz="2400">
                <a:latin typeface="Times New Roman" pitchFamily="18" charset="0"/>
                <a:cs typeface="Times New Roman" pitchFamily="18" charset="0"/>
              </a:rPr>
              <a:t>, oppure anche la quantità in relazione alle energie fisiche che dall'esterno agiscono sull'organismo corporeo e sugli organi recettori del sistema nervoso</a:t>
            </a:r>
            <a:r>
              <a:rPr lang="it-IT" sz="2400" b="1">
                <a:solidFill>
                  <a:srgbClr val="FF0000"/>
                </a:solidFill>
                <a:latin typeface="Times New Roman" pitchFamily="18" charset="0"/>
                <a:cs typeface="Times New Roman" pitchFamily="18" charset="0"/>
              </a:rPr>
              <a:t>; Q</a:t>
            </a:r>
            <a:r>
              <a:rPr lang="el-GR" sz="2400" b="1">
                <a:solidFill>
                  <a:srgbClr val="FF0000"/>
                </a:solidFill>
                <a:latin typeface="Times New Roman" pitchFamily="18" charset="0"/>
                <a:cs typeface="Times New Roman" pitchFamily="18" charset="0"/>
              </a:rPr>
              <a:t>ή</a:t>
            </a:r>
            <a:r>
              <a:rPr lang="it-IT" sz="2400" b="1">
                <a:solidFill>
                  <a:srgbClr val="FF0000"/>
                </a:solidFill>
                <a:latin typeface="Times New Roman" pitchFamily="18" charset="0"/>
                <a:cs typeface="Times New Roman" pitchFamily="18" charset="0"/>
              </a:rPr>
              <a:t> (questo ibrido simbolo, di cui si ignora perché Freud lo abbia scelto) </a:t>
            </a:r>
            <a:r>
              <a:rPr lang="it-IT" sz="2400">
                <a:latin typeface="Times New Roman" pitchFamily="18" charset="0"/>
                <a:cs typeface="Times New Roman" pitchFamily="18" charset="0"/>
              </a:rPr>
              <a:t>sta invece a indicare la quantità dell'energia interneuronica, che cioè  passa da un neurone a un altro per andare a caricarlo, oppure che  costituisce senz'altro una tale carica: energia nervosa in movimento dunque, ed energia statica di carica.</a:t>
            </a:r>
          </a:p>
        </p:txBody>
      </p:sp>
      <p:sp>
        <p:nvSpPr>
          <p:cNvPr id="131074" name="CasellaDiTesto 3"/>
          <p:cNvSpPr txBox="1">
            <a:spLocks noChangeArrowheads="1"/>
          </p:cNvSpPr>
          <p:nvPr/>
        </p:nvSpPr>
        <p:spPr bwMode="auto">
          <a:xfrm>
            <a:off x="323850" y="103188"/>
            <a:ext cx="5613400"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(PROGETTO DI UNA) PSICOLOGIA </a:t>
            </a:r>
            <a:r>
              <a:rPr lang="it-IT" sz="2000" b="1">
                <a:latin typeface="Times New Roman" pitchFamily="18" charset="0"/>
                <a:cs typeface="Times New Roman" pitchFamily="18" charset="0"/>
              </a:rPr>
              <a:t>(Musatti)</a:t>
            </a:r>
            <a:r>
              <a:rPr lang="it-IT" sz="2000" b="1">
                <a:solidFill>
                  <a:srgbClr val="0000FF"/>
                </a:solidFill>
                <a:latin typeface="Times New Roman" pitchFamily="18" charset="0"/>
                <a:cs typeface="Times New Roman" pitchFamily="18" charset="0"/>
              </a:rPr>
              <a:t> </a:t>
            </a:r>
            <a:endParaRPr lang="it-IT" sz="1400" b="1">
              <a:latin typeface="Times New Roman" pitchFamily="18" charset="0"/>
              <a:cs typeface="Times New Roman" pitchFamily="18" charset="0"/>
            </a:endParaRPr>
          </a:p>
        </p:txBody>
      </p:sp>
      <p:sp>
        <p:nvSpPr>
          <p:cNvPr id="7" name="Rettangolo 6"/>
          <p:cNvSpPr>
            <a:spLocks noChangeArrowheads="1"/>
          </p:cNvSpPr>
          <p:nvPr/>
        </p:nvSpPr>
        <p:spPr bwMode="auto">
          <a:xfrm>
            <a:off x="1331913" y="4221163"/>
            <a:ext cx="7110412" cy="954087"/>
          </a:xfrm>
          <a:prstGeom prst="rect">
            <a:avLst/>
          </a:prstGeom>
          <a:noFill/>
          <a:ln w="9525">
            <a:noFill/>
            <a:miter lim="800000"/>
            <a:headEnd/>
            <a:tailEnd/>
          </a:ln>
        </p:spPr>
        <p:txBody>
          <a:bodyPr>
            <a:spAutoFit/>
          </a:bodyPr>
          <a:lstStyle/>
          <a:p>
            <a:r>
              <a:rPr lang="it-IT" sz="2800" b="1" u="sng">
                <a:solidFill>
                  <a:srgbClr val="0000FF"/>
                </a:solidFill>
                <a:latin typeface="Times New Roman" pitchFamily="18" charset="0"/>
                <a:cs typeface="Times New Roman" pitchFamily="18" charset="0"/>
              </a:rPr>
              <a:t>I TEMI AFFRONTATI NEL «PROGETTO»</a:t>
            </a:r>
          </a:p>
          <a:p>
            <a:endParaRPr lang="it-IT" sz="2800" b="1" u="sng">
              <a:solidFill>
                <a:srgbClr val="0000FF"/>
              </a:solidFill>
              <a:latin typeface="Times New Roman" pitchFamily="18" charset="0"/>
              <a:cs typeface="Times New Roman" pitchFamily="18" charset="0"/>
            </a:endParaRPr>
          </a:p>
        </p:txBody>
      </p:sp>
      <p:sp>
        <p:nvSpPr>
          <p:cNvPr id="8" name="Freccia in giù 7"/>
          <p:cNvSpPr/>
          <p:nvPr/>
        </p:nvSpPr>
        <p:spPr>
          <a:xfrm>
            <a:off x="4329113" y="5229225"/>
            <a:ext cx="485775" cy="977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ttangolo 2"/>
          <p:cNvSpPr>
            <a:spLocks noChangeArrowheads="1"/>
          </p:cNvSpPr>
          <p:nvPr/>
        </p:nvSpPr>
        <p:spPr bwMode="auto">
          <a:xfrm>
            <a:off x="684213" y="620713"/>
            <a:ext cx="6983412" cy="3170237"/>
          </a:xfrm>
          <a:prstGeom prst="rect">
            <a:avLst/>
          </a:prstGeom>
          <a:noFill/>
          <a:ln w="9525">
            <a:noFill/>
            <a:miter lim="800000"/>
            <a:headEnd/>
            <a:tailEnd/>
          </a:ln>
        </p:spPr>
        <p:txBody>
          <a:bodyPr>
            <a:spAutoFit/>
          </a:bodyPr>
          <a:lstStyle/>
          <a:p>
            <a:r>
              <a:rPr lang="it-IT" sz="2000" b="1" u="sng">
                <a:solidFill>
                  <a:srgbClr val="0000FF"/>
                </a:solidFill>
                <a:latin typeface="Times New Roman" pitchFamily="18" charset="0"/>
                <a:cs typeface="Times New Roman" pitchFamily="18" charset="0"/>
              </a:rPr>
              <a:t>I TEMI AFFRONTATI NEL «PROGETTO»</a:t>
            </a:r>
          </a:p>
          <a:p>
            <a:endParaRPr lang="it-IT" sz="2000" b="1" u="sng">
              <a:solidFill>
                <a:srgbClr val="0000FF"/>
              </a:solidFill>
              <a:latin typeface="Times New Roman" pitchFamily="18" charset="0"/>
              <a:cs typeface="Times New Roman" pitchFamily="18" charset="0"/>
            </a:endParaRPr>
          </a:p>
          <a:p>
            <a:r>
              <a:rPr lang="it-IT" sz="2000" b="1">
                <a:solidFill>
                  <a:srgbClr val="0000FF"/>
                </a:solidFill>
                <a:latin typeface="Times New Roman" pitchFamily="18" charset="0"/>
                <a:cs typeface="Times New Roman" pitchFamily="18" charset="0"/>
              </a:rPr>
              <a:t>LA PSICOLOGIA</a:t>
            </a:r>
          </a:p>
          <a:p>
            <a:r>
              <a:rPr lang="it-IT" sz="2000" b="1">
                <a:solidFill>
                  <a:srgbClr val="0000FF"/>
                </a:solidFill>
                <a:latin typeface="Times New Roman" pitchFamily="18" charset="0"/>
                <a:cs typeface="Times New Roman" pitchFamily="18" charset="0"/>
              </a:rPr>
              <a:t>IL PROBLEMA QUANTITATIVO (Prima tesi)</a:t>
            </a:r>
          </a:p>
          <a:p>
            <a:r>
              <a:rPr lang="it-IT" sz="2000" b="1">
                <a:solidFill>
                  <a:srgbClr val="0000FF"/>
                </a:solidFill>
                <a:latin typeface="Times New Roman" pitchFamily="18" charset="0"/>
                <a:cs typeface="Times New Roman" pitchFamily="18" charset="0"/>
              </a:rPr>
              <a:t>LA TEORIA DEI NEURONI (seconda tesi)</a:t>
            </a:r>
          </a:p>
          <a:p>
            <a:r>
              <a:rPr lang="it-IT" sz="2000" b="1">
                <a:solidFill>
                  <a:srgbClr val="0000FF"/>
                </a:solidFill>
                <a:latin typeface="Times New Roman" pitchFamily="18" charset="0"/>
                <a:cs typeface="Times New Roman" pitchFamily="18" charset="0"/>
              </a:rPr>
              <a:t>LE BARRIERE DI CONTATTO (La memoria)</a:t>
            </a:r>
          </a:p>
          <a:p>
            <a:r>
              <a:rPr lang="it-IT" sz="2000" b="1">
                <a:solidFill>
                  <a:srgbClr val="0000FF"/>
                </a:solidFill>
                <a:latin typeface="Times New Roman" pitchFamily="18" charset="0"/>
                <a:cs typeface="Times New Roman" pitchFamily="18" charset="0"/>
              </a:rPr>
              <a:t>IL PUNTO DI VISTA BIOLOGICO</a:t>
            </a:r>
          </a:p>
          <a:p>
            <a:r>
              <a:rPr lang="it-IT" sz="2000" b="1">
                <a:solidFill>
                  <a:srgbClr val="0000FF"/>
                </a:solidFill>
                <a:latin typeface="Times New Roman" pitchFamily="18" charset="0"/>
                <a:cs typeface="Times New Roman" pitchFamily="18" charset="0"/>
              </a:rPr>
              <a:t>IL PUNTO DI VISTA DELLA QUANTITA’</a:t>
            </a:r>
          </a:p>
          <a:p>
            <a:r>
              <a:rPr lang="it-IT" sz="2000" b="1">
                <a:solidFill>
                  <a:srgbClr val="0000FF"/>
                </a:solidFill>
                <a:latin typeface="Times New Roman" pitchFamily="18" charset="0"/>
                <a:cs typeface="Times New Roman" pitchFamily="18" charset="0"/>
              </a:rPr>
              <a:t>IL DOLORE</a:t>
            </a:r>
          </a:p>
          <a:p>
            <a:r>
              <a:rPr lang="it-IT" sz="2000" b="1">
                <a:solidFill>
                  <a:srgbClr val="0000FF"/>
                </a:solidFill>
                <a:latin typeface="Times New Roman" pitchFamily="18" charset="0"/>
                <a:cs typeface="Times New Roman" pitchFamily="18" charset="0"/>
              </a:rPr>
              <a:t>LA QUALITA’ E LA COSCIENZA</a:t>
            </a:r>
          </a:p>
        </p:txBody>
      </p:sp>
      <p:pic>
        <p:nvPicPr>
          <p:cNvPr id="132098" name="Picture 2">
            <a:hlinkClick r:id="rId2" action="ppaction://hlinksldjump"/>
          </p:cNvPr>
          <p:cNvPicPr>
            <a:picLocks noChangeAspect="1" noChangeArrowheads="1"/>
          </p:cNvPicPr>
          <p:nvPr/>
        </p:nvPicPr>
        <p:blipFill>
          <a:blip r:embed="rId3"/>
          <a:srcRect/>
          <a:stretch>
            <a:fillRect/>
          </a:stretch>
        </p:blipFill>
        <p:spPr bwMode="auto">
          <a:xfrm>
            <a:off x="2806700" y="1268413"/>
            <a:ext cx="323850" cy="317500"/>
          </a:xfrm>
          <a:prstGeom prst="rect">
            <a:avLst/>
          </a:prstGeom>
          <a:noFill/>
          <a:ln w="9525">
            <a:noFill/>
            <a:miter lim="800000"/>
            <a:headEnd/>
            <a:tailEnd/>
          </a:ln>
        </p:spPr>
      </p:pic>
      <p:pic>
        <p:nvPicPr>
          <p:cNvPr id="132099" name="Picture 3">
            <a:hlinkClick r:id="rId4" action="ppaction://hlinksldjump"/>
          </p:cNvPr>
          <p:cNvPicPr>
            <a:picLocks noChangeAspect="1" noChangeArrowheads="1"/>
          </p:cNvPicPr>
          <p:nvPr/>
        </p:nvPicPr>
        <p:blipFill>
          <a:blip r:embed="rId5"/>
          <a:srcRect/>
          <a:stretch>
            <a:fillRect/>
          </a:stretch>
        </p:blipFill>
        <p:spPr bwMode="auto">
          <a:xfrm>
            <a:off x="6011863" y="1557338"/>
            <a:ext cx="328612" cy="317500"/>
          </a:xfrm>
          <a:prstGeom prst="rect">
            <a:avLst/>
          </a:prstGeom>
          <a:noFill/>
          <a:ln w="9525">
            <a:noFill/>
            <a:miter lim="800000"/>
            <a:headEnd/>
            <a:tailEnd/>
          </a:ln>
        </p:spPr>
      </p:pic>
      <p:pic>
        <p:nvPicPr>
          <p:cNvPr id="132100" name="Picture 2">
            <a:hlinkClick r:id="rId6" action="ppaction://hlinksldjump"/>
          </p:cNvPr>
          <p:cNvPicPr>
            <a:picLocks noChangeAspect="1" noChangeArrowheads="1"/>
          </p:cNvPicPr>
          <p:nvPr/>
        </p:nvPicPr>
        <p:blipFill>
          <a:blip r:embed="rId5"/>
          <a:srcRect/>
          <a:stretch>
            <a:fillRect/>
          </a:stretch>
        </p:blipFill>
        <p:spPr bwMode="auto">
          <a:xfrm>
            <a:off x="5508625" y="1916113"/>
            <a:ext cx="328613" cy="317500"/>
          </a:xfrm>
          <a:prstGeom prst="rect">
            <a:avLst/>
          </a:prstGeom>
          <a:noFill/>
          <a:ln w="9525">
            <a:noFill/>
            <a:miter lim="800000"/>
            <a:headEnd/>
            <a:tailEnd/>
          </a:ln>
        </p:spPr>
      </p:pic>
      <p:pic>
        <p:nvPicPr>
          <p:cNvPr id="132101" name="Picture 3">
            <a:hlinkClick r:id="rId7" action="ppaction://hlinksldjump"/>
          </p:cNvPr>
          <p:cNvPicPr>
            <a:picLocks noChangeAspect="1" noChangeArrowheads="1"/>
          </p:cNvPicPr>
          <p:nvPr/>
        </p:nvPicPr>
        <p:blipFill>
          <a:blip r:embed="rId5"/>
          <a:srcRect/>
          <a:stretch>
            <a:fillRect/>
          </a:stretch>
        </p:blipFill>
        <p:spPr bwMode="auto">
          <a:xfrm>
            <a:off x="5940425" y="2205038"/>
            <a:ext cx="328613" cy="317500"/>
          </a:xfrm>
          <a:prstGeom prst="rect">
            <a:avLst/>
          </a:prstGeom>
          <a:noFill/>
          <a:ln w="9525">
            <a:noFill/>
            <a:miter lim="800000"/>
            <a:headEnd/>
            <a:tailEnd/>
          </a:ln>
        </p:spPr>
      </p:pic>
      <p:pic>
        <p:nvPicPr>
          <p:cNvPr id="132102" name="Picture 2">
            <a:hlinkClick r:id="rId8" action="ppaction://hlinksldjump"/>
          </p:cNvPr>
          <p:cNvPicPr>
            <a:picLocks noChangeAspect="1" noChangeArrowheads="1"/>
          </p:cNvPicPr>
          <p:nvPr/>
        </p:nvPicPr>
        <p:blipFill>
          <a:blip r:embed="rId5"/>
          <a:srcRect/>
          <a:stretch>
            <a:fillRect/>
          </a:stretch>
        </p:blipFill>
        <p:spPr bwMode="auto">
          <a:xfrm>
            <a:off x="4716463" y="2492375"/>
            <a:ext cx="328612" cy="317500"/>
          </a:xfrm>
          <a:prstGeom prst="rect">
            <a:avLst/>
          </a:prstGeom>
          <a:noFill/>
          <a:ln w="9525">
            <a:noFill/>
            <a:miter lim="800000"/>
            <a:headEnd/>
            <a:tailEnd/>
          </a:ln>
        </p:spPr>
      </p:pic>
      <p:pic>
        <p:nvPicPr>
          <p:cNvPr id="132103" name="Picture 2">
            <a:hlinkClick r:id="rId9" action="ppaction://hlinksldjump"/>
          </p:cNvPr>
          <p:cNvPicPr>
            <a:picLocks noChangeAspect="1" noChangeArrowheads="1"/>
          </p:cNvPicPr>
          <p:nvPr/>
        </p:nvPicPr>
        <p:blipFill>
          <a:blip r:embed="rId5"/>
          <a:srcRect/>
          <a:stretch>
            <a:fillRect/>
          </a:stretch>
        </p:blipFill>
        <p:spPr bwMode="auto">
          <a:xfrm>
            <a:off x="5580063" y="2781300"/>
            <a:ext cx="328612" cy="317500"/>
          </a:xfrm>
          <a:prstGeom prst="rect">
            <a:avLst/>
          </a:prstGeom>
          <a:noFill/>
          <a:ln w="9525">
            <a:noFill/>
            <a:miter lim="800000"/>
            <a:headEnd/>
            <a:tailEnd/>
          </a:ln>
        </p:spPr>
      </p:pic>
      <p:pic>
        <p:nvPicPr>
          <p:cNvPr id="132104" name="Picture 3">
            <a:hlinkClick r:id="rId10" action="ppaction://hlinksldjump"/>
          </p:cNvPr>
          <p:cNvPicPr>
            <a:picLocks noChangeAspect="1" noChangeArrowheads="1"/>
          </p:cNvPicPr>
          <p:nvPr/>
        </p:nvPicPr>
        <p:blipFill>
          <a:blip r:embed="rId5"/>
          <a:srcRect/>
          <a:stretch>
            <a:fillRect/>
          </a:stretch>
        </p:blipFill>
        <p:spPr bwMode="auto">
          <a:xfrm>
            <a:off x="2227263" y="3068638"/>
            <a:ext cx="328612" cy="317500"/>
          </a:xfrm>
          <a:prstGeom prst="rect">
            <a:avLst/>
          </a:prstGeom>
          <a:noFill/>
          <a:ln w="9525">
            <a:noFill/>
            <a:miter lim="800000"/>
            <a:headEnd/>
            <a:tailEnd/>
          </a:ln>
        </p:spPr>
      </p:pic>
      <p:pic>
        <p:nvPicPr>
          <p:cNvPr id="132105" name="Picture 2">
            <a:hlinkClick r:id="rId11" action="ppaction://hlinksldjump"/>
          </p:cNvPr>
          <p:cNvPicPr>
            <a:picLocks noChangeAspect="1" noChangeArrowheads="1"/>
          </p:cNvPicPr>
          <p:nvPr/>
        </p:nvPicPr>
        <p:blipFill>
          <a:blip r:embed="rId12"/>
          <a:srcRect/>
          <a:stretch>
            <a:fillRect/>
          </a:stretch>
        </p:blipFill>
        <p:spPr bwMode="auto">
          <a:xfrm>
            <a:off x="4687888" y="3429000"/>
            <a:ext cx="328612" cy="323850"/>
          </a:xfrm>
          <a:prstGeom prst="rect">
            <a:avLst/>
          </a:prstGeom>
          <a:noFill/>
          <a:ln w="9525">
            <a:noFill/>
            <a:miter lim="800000"/>
            <a:headEnd/>
            <a:tailEnd/>
          </a:ln>
        </p:spPr>
      </p:pic>
      <p:sp>
        <p:nvSpPr>
          <p:cNvPr id="132106" name="CasellaDiTesto 8"/>
          <p:cNvSpPr txBox="1">
            <a:spLocks noChangeArrowheads="1"/>
          </p:cNvSpPr>
          <p:nvPr/>
        </p:nvSpPr>
        <p:spPr bwMode="auto">
          <a:xfrm>
            <a:off x="712788" y="4149725"/>
            <a:ext cx="2043112"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IL LIGUAGGIO</a:t>
            </a:r>
          </a:p>
        </p:txBody>
      </p:sp>
      <p:pic>
        <p:nvPicPr>
          <p:cNvPr id="132107" name="Picture 2">
            <a:hlinkClick r:id="rId13" action="ppaction://hlinksldjump"/>
          </p:cNvPr>
          <p:cNvPicPr>
            <a:picLocks noChangeAspect="1" noChangeArrowheads="1"/>
          </p:cNvPicPr>
          <p:nvPr/>
        </p:nvPicPr>
        <p:blipFill>
          <a:blip r:embed="rId12"/>
          <a:srcRect/>
          <a:stretch>
            <a:fillRect/>
          </a:stretch>
        </p:blipFill>
        <p:spPr bwMode="auto">
          <a:xfrm>
            <a:off x="2735263" y="4187825"/>
            <a:ext cx="328612" cy="323850"/>
          </a:xfrm>
          <a:prstGeom prst="rect">
            <a:avLst/>
          </a:prstGeom>
          <a:noFill/>
          <a:ln w="9525">
            <a:noFill/>
            <a:miter lim="800000"/>
            <a:headEnd/>
            <a:tailEnd/>
          </a:ln>
        </p:spPr>
      </p:pic>
      <p:sp>
        <p:nvSpPr>
          <p:cNvPr id="132108" name="CasellaDiTesto 10"/>
          <p:cNvSpPr txBox="1">
            <a:spLocks noChangeArrowheads="1"/>
          </p:cNvSpPr>
          <p:nvPr/>
        </p:nvSpPr>
        <p:spPr bwMode="auto">
          <a:xfrm>
            <a:off x="468313" y="5300663"/>
            <a:ext cx="8280400" cy="1016000"/>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ALTRI TITOLI DI CAPITOLI</a:t>
            </a:r>
            <a:r>
              <a:rPr lang="it-IT" sz="2000">
                <a:latin typeface="Times New Roman" pitchFamily="18" charset="0"/>
                <a:cs typeface="Times New Roman" pitchFamily="18" charset="0"/>
              </a:rPr>
              <a:t>: L’IO, IL PROCESSO PRIMARIO E SECONDARIO, </a:t>
            </a:r>
            <a:r>
              <a:rPr lang="it-IT" sz="2000" b="1">
                <a:solidFill>
                  <a:srgbClr val="FF0000"/>
                </a:solidFill>
                <a:latin typeface="Times New Roman" pitchFamily="18" charset="0"/>
                <a:cs typeface="Times New Roman" pitchFamily="18" charset="0"/>
              </a:rPr>
              <a:t>IL SOGNO, IL PROCESSO PRIMARIO NEL SOGNO</a:t>
            </a:r>
            <a:r>
              <a:rPr lang="it-IT" sz="2000">
                <a:latin typeface="Times New Roman" pitchFamily="18" charset="0"/>
                <a:cs typeface="Times New Roman" pitchFamily="18" charset="0"/>
              </a:rPr>
              <a:t>,</a:t>
            </a:r>
          </a:p>
          <a:p>
            <a:r>
              <a:rPr lang="it-IT" sz="2000">
                <a:latin typeface="Times New Roman" pitchFamily="18" charset="0"/>
                <a:cs typeface="Times New Roman" pitchFamily="18" charset="0"/>
              </a:rPr>
              <a:t>PSICOPATOLOGIA.</a:t>
            </a:r>
          </a:p>
        </p:txBody>
      </p:sp>
      <p:pic>
        <p:nvPicPr>
          <p:cNvPr id="132109" name="Picture 2">
            <a:hlinkClick r:id="rId14" action="ppaction://hlinksldjump"/>
          </p:cNvPr>
          <p:cNvPicPr>
            <a:picLocks noChangeAspect="1" noChangeArrowheads="1"/>
          </p:cNvPicPr>
          <p:nvPr/>
        </p:nvPicPr>
        <p:blipFill>
          <a:blip r:embed="rId12"/>
          <a:srcRect/>
          <a:stretch>
            <a:fillRect/>
          </a:stretch>
        </p:blipFill>
        <p:spPr bwMode="auto">
          <a:xfrm>
            <a:off x="8583613" y="6321425"/>
            <a:ext cx="328612"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ttangolo 2"/>
          <p:cNvSpPr>
            <a:spLocks noChangeArrowheads="1"/>
          </p:cNvSpPr>
          <p:nvPr/>
        </p:nvSpPr>
        <p:spPr bwMode="auto">
          <a:xfrm>
            <a:off x="323850" y="188913"/>
            <a:ext cx="4090988" cy="368300"/>
          </a:xfrm>
          <a:prstGeom prst="rect">
            <a:avLst/>
          </a:prstGeom>
          <a:noFill/>
          <a:ln w="9525">
            <a:noFill/>
            <a:miter lim="800000"/>
            <a:headEnd/>
            <a:tailEnd/>
          </a:ln>
        </p:spPr>
        <p:txBody>
          <a:bodyPr wrap="none">
            <a:spAutoFit/>
          </a:bodyPr>
          <a:lstStyle/>
          <a:p>
            <a:r>
              <a:rPr lang="it-IT" b="1">
                <a:solidFill>
                  <a:srgbClr val="0000FF"/>
                </a:solidFill>
                <a:latin typeface="Times New Roman" pitchFamily="18" charset="0"/>
                <a:cs typeface="Times New Roman" pitchFamily="18" charset="0"/>
              </a:rPr>
              <a:t>(PROGETTO DI UNA) PSICOLOGIA </a:t>
            </a:r>
            <a:endParaRPr lang="it-IT">
              <a:latin typeface="Calibri" pitchFamily="34" charset="0"/>
            </a:endParaRPr>
          </a:p>
        </p:txBody>
      </p:sp>
      <p:sp>
        <p:nvSpPr>
          <p:cNvPr id="133122" name="CasellaDiTesto 3"/>
          <p:cNvSpPr txBox="1">
            <a:spLocks noChangeArrowheads="1"/>
          </p:cNvSpPr>
          <p:nvPr/>
        </p:nvSpPr>
        <p:spPr bwMode="auto">
          <a:xfrm>
            <a:off x="323850" y="981075"/>
            <a:ext cx="8496300" cy="4154488"/>
          </a:xfrm>
          <a:prstGeom prst="rect">
            <a:avLst/>
          </a:prstGeom>
          <a:noFill/>
          <a:ln w="9525">
            <a:noFill/>
            <a:miter lim="800000"/>
            <a:headEnd/>
            <a:tailEnd/>
          </a:ln>
        </p:spPr>
        <p:txBody>
          <a:bodyPr>
            <a:spAutoFit/>
          </a:bodyPr>
          <a:lstStyle/>
          <a:p>
            <a:r>
              <a:rPr lang="it-IT" sz="2400">
                <a:solidFill>
                  <a:srgbClr val="0000FF"/>
                </a:solidFill>
                <a:latin typeface="Times New Roman" pitchFamily="18" charset="0"/>
                <a:cs typeface="Times New Roman" pitchFamily="18" charset="0"/>
              </a:rPr>
              <a:t>«INTRODUZIONE»</a:t>
            </a:r>
          </a:p>
          <a:p>
            <a:endParaRPr lang="it-IT" sz="2400">
              <a:latin typeface="Times New Roman" pitchFamily="18" charset="0"/>
              <a:cs typeface="Times New Roman" pitchFamily="18" charset="0"/>
            </a:endParaRPr>
          </a:p>
          <a:p>
            <a:pPr algn="just"/>
            <a:r>
              <a:rPr lang="it-IT" sz="2400">
                <a:latin typeface="Times New Roman" pitchFamily="18" charset="0"/>
                <a:cs typeface="Times New Roman" pitchFamily="18" charset="0"/>
              </a:rPr>
              <a:t>«L'intenzione di questo progetto è di dare </a:t>
            </a:r>
            <a:r>
              <a:rPr lang="it-IT" sz="2400" b="1">
                <a:solidFill>
                  <a:srgbClr val="FF0000"/>
                </a:solidFill>
                <a:latin typeface="Times New Roman" pitchFamily="18" charset="0"/>
                <a:cs typeface="Times New Roman" pitchFamily="18" charset="0"/>
              </a:rPr>
              <a:t>una psicologia che sia una scienza naturale,</a:t>
            </a:r>
            <a:r>
              <a:rPr lang="it-IT" sz="2400">
                <a:latin typeface="Times New Roman" pitchFamily="18" charset="0"/>
                <a:cs typeface="Times New Roman" pitchFamily="18" charset="0"/>
              </a:rPr>
              <a:t> ossia di rappresentare i processi psichici come stati quantitativamente determinati di particelle materiali identificabili, al fine di renderli chiari e incontestabili. Due, le idee principali: </a:t>
            </a:r>
          </a:p>
          <a:p>
            <a:pPr algn="just"/>
            <a:r>
              <a:rPr lang="it-IT" sz="2400">
                <a:latin typeface="Times New Roman" pitchFamily="18" charset="0"/>
                <a:cs typeface="Times New Roman" pitchFamily="18" charset="0"/>
              </a:rPr>
              <a:t>1) di considerare come ciò che distingue l'attività dalla quiete una quantità (Q), soggetta alle leggi generali del movimento;</a:t>
            </a:r>
          </a:p>
          <a:p>
            <a:pPr algn="just"/>
            <a:r>
              <a:rPr lang="it-IT" sz="2400">
                <a:latin typeface="Times New Roman" pitchFamily="18" charset="0"/>
                <a:cs typeface="Times New Roman" pitchFamily="18" charset="0"/>
              </a:rPr>
              <a:t>2) di considerare i neuroni come le particelle materiali. </a:t>
            </a:r>
          </a:p>
          <a:p>
            <a:pPr algn="just"/>
            <a:r>
              <a:rPr lang="it-IT" sz="2400">
                <a:latin typeface="Times New Roman" pitchFamily="18" charset="0"/>
                <a:cs typeface="Times New Roman" pitchFamily="18" charset="0"/>
              </a:rPr>
              <a:t>     N e Q</a:t>
            </a:r>
            <a:r>
              <a:rPr lang="el-GR" sz="2400">
                <a:latin typeface="Times New Roman" pitchFamily="18" charset="0"/>
                <a:cs typeface="Times New Roman" pitchFamily="18" charset="0"/>
              </a:rPr>
              <a:t>ή</a:t>
            </a:r>
            <a:r>
              <a:rPr lang="it-IT" sz="2400">
                <a:latin typeface="Times New Roman" pitchFamily="18" charset="0"/>
                <a:cs typeface="Times New Roman" pitchFamily="18" charset="0"/>
              </a:rPr>
              <a:t>. - Tentativi simili sono ora frequenti.»</a:t>
            </a:r>
          </a:p>
        </p:txBody>
      </p:sp>
      <p:pic>
        <p:nvPicPr>
          <p:cNvPr id="133123" name="Picture 2">
            <a:hlinkClick r:id="rId2" action="ppaction://hlinksldjump"/>
          </p:cNvPr>
          <p:cNvPicPr>
            <a:picLocks noChangeAspect="1" noChangeArrowheads="1"/>
          </p:cNvPicPr>
          <p:nvPr/>
        </p:nvPicPr>
        <p:blipFill>
          <a:blip r:embed="rId3"/>
          <a:srcRect/>
          <a:stretch>
            <a:fillRect/>
          </a:stretch>
        </p:blipFill>
        <p:spPr bwMode="auto">
          <a:xfrm>
            <a:off x="7812360" y="5661248"/>
            <a:ext cx="519408"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107950" y="549275"/>
            <a:ext cx="8859838" cy="3554413"/>
          </a:xfrm>
          <a:prstGeom prst="rect">
            <a:avLst/>
          </a:prstGeom>
          <a:noFill/>
          <a:ln w="9525">
            <a:noFill/>
            <a:miter lim="800000"/>
            <a:headEnd/>
            <a:tailEnd/>
          </a:ln>
        </p:spPr>
        <p:txBody>
          <a:bodyPr>
            <a:spAutoFit/>
          </a:bodyPr>
          <a:lstStyle/>
          <a:p>
            <a:pPr algn="just"/>
            <a:r>
              <a:rPr lang="it-IT" sz="2500">
                <a:latin typeface="Times New Roman" pitchFamily="18" charset="0"/>
                <a:cs typeface="Times New Roman" pitchFamily="18" charset="0"/>
              </a:rPr>
              <a:t>«</a:t>
            </a:r>
            <a:r>
              <a:rPr lang="it-IT" sz="2500">
                <a:solidFill>
                  <a:srgbClr val="0000FF"/>
                </a:solidFill>
                <a:latin typeface="Times New Roman" pitchFamily="18" charset="0"/>
                <a:cs typeface="Times New Roman" pitchFamily="18" charset="0"/>
              </a:rPr>
              <a:t>Questa concezione </a:t>
            </a:r>
            <a:r>
              <a:rPr lang="it-IT" sz="2500">
                <a:latin typeface="Times New Roman" pitchFamily="18" charset="0"/>
                <a:cs typeface="Times New Roman" pitchFamily="18" charset="0"/>
              </a:rPr>
              <a:t>è ripresa direttamente dalle osservazioni di patologia clinica, in modo particolare là dove si tratta di rappresentazioni sovraintense come nell'isteria e nella nevrosi ossessiva, in cui, come vedremo il carattere quantitativo emerge più chiaramente che nel normale. Processi come </a:t>
            </a:r>
            <a:r>
              <a:rPr lang="it-IT" sz="2500">
                <a:solidFill>
                  <a:srgbClr val="FF0000"/>
                </a:solidFill>
                <a:latin typeface="Times New Roman" pitchFamily="18" charset="0"/>
                <a:cs typeface="Times New Roman" pitchFamily="18" charset="0"/>
              </a:rPr>
              <a:t>lo stimolo, la sostituzione, la conversione e la scarica,</a:t>
            </a:r>
            <a:r>
              <a:rPr lang="it-IT" sz="2500">
                <a:latin typeface="Times New Roman" pitchFamily="18" charset="0"/>
                <a:cs typeface="Times New Roman" pitchFamily="18" charset="0"/>
              </a:rPr>
              <a:t> che si devono là ravvisare, ci hanno direttamente suggerito la considerazione </a:t>
            </a:r>
            <a:r>
              <a:rPr lang="it-IT" sz="2500">
                <a:solidFill>
                  <a:srgbClr val="C00000"/>
                </a:solidFill>
                <a:latin typeface="Times New Roman" pitchFamily="18" charset="0"/>
                <a:cs typeface="Times New Roman" pitchFamily="18" charset="0"/>
              </a:rPr>
              <a:t>dell'eccitamento neuronico come quantità in movimento</a:t>
            </a:r>
            <a:r>
              <a:rPr lang="it-IT" sz="2500">
                <a:latin typeface="Times New Roman" pitchFamily="18" charset="0"/>
                <a:cs typeface="Times New Roman" pitchFamily="18" charset="0"/>
              </a:rPr>
              <a:t>. </a:t>
            </a:r>
            <a:r>
              <a:rPr lang="it-IT" sz="2500">
                <a:solidFill>
                  <a:srgbClr val="C00000"/>
                </a:solidFill>
                <a:latin typeface="Times New Roman" pitchFamily="18" charset="0"/>
                <a:cs typeface="Times New Roman" pitchFamily="18" charset="0"/>
              </a:rPr>
              <a:t>Cercare di generalizzare quanto là riconosciuto, non ci pare illegittimo</a:t>
            </a:r>
            <a:r>
              <a:rPr lang="it-IT" sz="2500">
                <a:latin typeface="Times New Roman" pitchFamily="18" charset="0"/>
                <a:cs typeface="Times New Roman" pitchFamily="18" charset="0"/>
              </a:rPr>
              <a:t>. </a:t>
            </a:r>
          </a:p>
        </p:txBody>
      </p:sp>
      <p:sp>
        <p:nvSpPr>
          <p:cNvPr id="134146" name="Rettangolo 4"/>
          <p:cNvSpPr>
            <a:spLocks noChangeArrowheads="1"/>
          </p:cNvSpPr>
          <p:nvPr/>
        </p:nvSpPr>
        <p:spPr bwMode="auto">
          <a:xfrm>
            <a:off x="244475" y="187325"/>
            <a:ext cx="7783513" cy="461963"/>
          </a:xfrm>
          <a:prstGeom prst="rect">
            <a:avLst/>
          </a:prstGeom>
          <a:noFill/>
          <a:ln w="9525">
            <a:noFill/>
            <a:miter lim="800000"/>
            <a:headEnd/>
            <a:tailEnd/>
          </a:ln>
        </p:spPr>
        <p:txBody>
          <a:bodyPr>
            <a:spAutoFit/>
          </a:bodyPr>
          <a:lstStyle/>
          <a:p>
            <a:r>
              <a:rPr lang="it-IT" sz="2400" b="1">
                <a:solidFill>
                  <a:srgbClr val="0000FF"/>
                </a:solidFill>
                <a:latin typeface="Times New Roman" pitchFamily="18" charset="0"/>
                <a:cs typeface="Times New Roman" pitchFamily="18" charset="0"/>
              </a:rPr>
              <a:t>Prima tesi principale: la concezione quantitativa</a:t>
            </a:r>
            <a:endParaRPr lang="it-IT" sz="2400">
              <a:latin typeface="Calibri" pitchFamily="34" charset="0"/>
            </a:endParaRPr>
          </a:p>
        </p:txBody>
      </p:sp>
      <p:pic>
        <p:nvPicPr>
          <p:cNvPr id="134147"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
        <p:nvSpPr>
          <p:cNvPr id="2" name="CasellaDiTesto 1"/>
          <p:cNvSpPr txBox="1">
            <a:spLocks noChangeArrowheads="1"/>
          </p:cNvSpPr>
          <p:nvPr/>
        </p:nvSpPr>
        <p:spPr bwMode="auto">
          <a:xfrm>
            <a:off x="176213" y="3946525"/>
            <a:ext cx="8791575" cy="2784475"/>
          </a:xfrm>
          <a:prstGeom prst="rect">
            <a:avLst/>
          </a:prstGeom>
          <a:noFill/>
          <a:ln w="9525">
            <a:noFill/>
            <a:miter lim="800000"/>
            <a:headEnd/>
            <a:tailEnd/>
          </a:ln>
        </p:spPr>
        <p:txBody>
          <a:bodyPr>
            <a:spAutoFit/>
          </a:bodyPr>
          <a:lstStyle/>
          <a:p>
            <a:pPr algn="just"/>
            <a:r>
              <a:rPr lang="it-IT" sz="2500">
                <a:solidFill>
                  <a:srgbClr val="000000"/>
                </a:solidFill>
                <a:latin typeface="Times New Roman" pitchFamily="18" charset="0"/>
                <a:cs typeface="Times New Roman" pitchFamily="18" charset="0"/>
              </a:rPr>
              <a:t>Partendo da questa considerazione, è stato possibile formulare un principio fondamentale dell'attività neuronica in rapporto alla Q, principio che prometteva di essere altamente chiarificatore poiché sembrava comprendere l’intera funzione. È questo il principio dell'inerzia neuronica, secondo il quale i neuroni tendono a liberarsi di Q. La struttura, lo sviluppo e le funzioni dei neuroni diventano cosi comprensibili…»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250825" y="649288"/>
            <a:ext cx="8642350" cy="1570037"/>
          </a:xfrm>
          <a:prstGeom prst="rect">
            <a:avLst/>
          </a:prstGeom>
          <a:noFill/>
          <a:ln w="9525">
            <a:noFill/>
            <a:miter lim="800000"/>
            <a:headEnd/>
            <a:tailEnd/>
          </a:ln>
        </p:spPr>
        <p:txBody>
          <a:bodyPr>
            <a:spAutoFit/>
          </a:bodyPr>
          <a:lstStyle/>
          <a:p>
            <a:r>
              <a:rPr lang="it-IT" sz="2400">
                <a:solidFill>
                  <a:srgbClr val="0000FF"/>
                </a:solidFill>
                <a:latin typeface="Times New Roman" pitchFamily="18" charset="0"/>
                <a:cs typeface="Times New Roman" pitchFamily="18" charset="0"/>
              </a:rPr>
              <a:t>«… A questo punto </a:t>
            </a:r>
            <a:r>
              <a:rPr lang="it-IT" sz="2400">
                <a:latin typeface="Times New Roman" pitchFamily="18" charset="0"/>
                <a:cs typeface="Times New Roman" pitchFamily="18" charset="0"/>
              </a:rPr>
              <a:t>diventa possibile lo sviluppo di una funzione secondaria, in quanto, tra le varie vie di scarica, sono preferite e mantenute quelle che comportano cessazione dello stimolo: </a:t>
            </a:r>
            <a:r>
              <a:rPr lang="it-IT" sz="2400">
                <a:solidFill>
                  <a:srgbClr val="FF0000"/>
                </a:solidFill>
                <a:latin typeface="Times New Roman" pitchFamily="18" charset="0"/>
                <a:cs typeface="Times New Roman" pitchFamily="18" charset="0"/>
              </a:rPr>
              <a:t>fuga</a:t>
            </a:r>
            <a:r>
              <a:rPr lang="it-IT" sz="2400">
                <a:solidFill>
                  <a:srgbClr val="C00000"/>
                </a:solidFill>
                <a:latin typeface="Times New Roman" pitchFamily="18" charset="0"/>
                <a:cs typeface="Times New Roman" pitchFamily="18" charset="0"/>
              </a:rPr>
              <a:t> dallo stimolo</a:t>
            </a:r>
            <a:r>
              <a:rPr lang="it-IT" sz="2400">
                <a:latin typeface="Times New Roman" pitchFamily="18" charset="0"/>
                <a:cs typeface="Times New Roman" pitchFamily="18" charset="0"/>
              </a:rPr>
              <a:t>.»</a:t>
            </a:r>
          </a:p>
        </p:txBody>
      </p:sp>
      <p:sp>
        <p:nvSpPr>
          <p:cNvPr id="135170" name="Rettangolo 4"/>
          <p:cNvSpPr>
            <a:spLocks noChangeArrowheads="1"/>
          </p:cNvSpPr>
          <p:nvPr/>
        </p:nvSpPr>
        <p:spPr bwMode="auto">
          <a:xfrm>
            <a:off x="244475" y="187325"/>
            <a:ext cx="7783513" cy="461963"/>
          </a:xfrm>
          <a:prstGeom prst="rect">
            <a:avLst/>
          </a:prstGeom>
          <a:noFill/>
          <a:ln w="9525">
            <a:noFill/>
            <a:miter lim="800000"/>
            <a:headEnd/>
            <a:tailEnd/>
          </a:ln>
        </p:spPr>
        <p:txBody>
          <a:bodyPr>
            <a:spAutoFit/>
          </a:bodyPr>
          <a:lstStyle/>
          <a:p>
            <a:r>
              <a:rPr lang="it-IT" sz="2400" b="1">
                <a:solidFill>
                  <a:srgbClr val="0000FF"/>
                </a:solidFill>
                <a:latin typeface="Times New Roman" pitchFamily="18" charset="0"/>
                <a:cs typeface="Times New Roman" pitchFamily="18" charset="0"/>
              </a:rPr>
              <a:t>Prima tesi principale: la concezione quantitativa</a:t>
            </a:r>
            <a:endParaRPr lang="it-IT" sz="2400">
              <a:latin typeface="Calibri" pitchFamily="34" charset="0"/>
            </a:endParaRPr>
          </a:p>
        </p:txBody>
      </p:sp>
      <p:sp>
        <p:nvSpPr>
          <p:cNvPr id="7" name="CasellaDiTesto 6"/>
          <p:cNvSpPr txBox="1">
            <a:spLocks noChangeArrowheads="1"/>
          </p:cNvSpPr>
          <p:nvPr/>
        </p:nvSpPr>
        <p:spPr bwMode="auto">
          <a:xfrm>
            <a:off x="250825" y="2100263"/>
            <a:ext cx="8280400" cy="3416300"/>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 </a:t>
            </a:r>
            <a:r>
              <a:rPr lang="it-IT" sz="2400">
                <a:solidFill>
                  <a:srgbClr val="0000FF"/>
                </a:solidFill>
                <a:latin typeface="Times New Roman" pitchFamily="18" charset="0"/>
                <a:cs typeface="Times New Roman" pitchFamily="18" charset="0"/>
              </a:rPr>
              <a:t>Con la [crescente] </a:t>
            </a:r>
            <a:r>
              <a:rPr lang="it-IT" sz="2400">
                <a:latin typeface="Times New Roman" pitchFamily="18" charset="0"/>
                <a:cs typeface="Times New Roman" pitchFamily="18" charset="0"/>
              </a:rPr>
              <a:t>complessità dell'interno [dell'organismo], il sistema nervoso riceve stimoli dall'elemento somatico stesso - stimoli endogeni, - che devono essere anch'essi scaricati. Questi hanno origine nelle cellule del corpo e determinano i bisogni fondamentali: </a:t>
            </a:r>
            <a:r>
              <a:rPr lang="it-IT" sz="2400" b="1">
                <a:solidFill>
                  <a:srgbClr val="FF0000"/>
                </a:solidFill>
                <a:latin typeface="Times New Roman" pitchFamily="18" charset="0"/>
                <a:cs typeface="Times New Roman" pitchFamily="18" charset="0"/>
              </a:rPr>
              <a:t>fame, respirazione, sessualità</a:t>
            </a:r>
            <a:r>
              <a:rPr lang="it-IT" sz="2400">
                <a:latin typeface="Times New Roman" pitchFamily="18" charset="0"/>
                <a:cs typeface="Times New Roman" pitchFamily="18" charset="0"/>
              </a:rPr>
              <a:t>. L'organismo non può sfuggirli come fa invece con gli stimoli esterni; non può impiegare la loro Q per sfuggire allo stimolo. Essi cessano soltanto in particolari condizioni, che devono realizzarsi nel mondo esterno, per esempio il bisogno di nutrimento.» </a:t>
            </a:r>
          </a:p>
        </p:txBody>
      </p:sp>
      <p:sp>
        <p:nvSpPr>
          <p:cNvPr id="8" name="CasellaDiTesto 7"/>
          <p:cNvSpPr txBox="1">
            <a:spLocks noChangeArrowheads="1"/>
          </p:cNvSpPr>
          <p:nvPr/>
        </p:nvSpPr>
        <p:spPr bwMode="auto">
          <a:xfrm>
            <a:off x="214313" y="5346700"/>
            <a:ext cx="8353425" cy="1384300"/>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Nota di Musatti al testo</a:t>
            </a:r>
            <a:r>
              <a:rPr lang="it-IT" sz="2800">
                <a:latin typeface="Times New Roman" pitchFamily="18" charset="0"/>
                <a:cs typeface="Times New Roman" pitchFamily="18" charset="0"/>
              </a:rPr>
              <a:t>: Questi stimoli  endogeni; possono essere considerati come prime precisazioni del concetto di </a:t>
            </a:r>
            <a:r>
              <a:rPr lang="it-IT" sz="2800" b="1">
                <a:solidFill>
                  <a:srgbClr val="FF0000"/>
                </a:solidFill>
                <a:latin typeface="Times New Roman" pitchFamily="18" charset="0"/>
                <a:cs typeface="Times New Roman" pitchFamily="18" charset="0"/>
              </a:rPr>
              <a:t>pulsione.</a:t>
            </a:r>
            <a:r>
              <a:rPr lang="it-IT" sz="2800">
                <a:latin typeface="Times New Roman" pitchFamily="18" charset="0"/>
                <a:cs typeface="Times New Roman" pitchFamily="18" charset="0"/>
              </a:rPr>
              <a:t>»</a:t>
            </a:r>
          </a:p>
        </p:txBody>
      </p:sp>
      <p:pic>
        <p:nvPicPr>
          <p:cNvPr id="135173" name="Picture 2">
            <a:hlinkClick r:id="rId2" action="ppaction://hlinksldjump"/>
          </p:cNvPr>
          <p:cNvPicPr>
            <a:picLocks noChangeAspect="1" noChangeArrowheads="1"/>
          </p:cNvPicPr>
          <p:nvPr/>
        </p:nvPicPr>
        <p:blipFill>
          <a:blip r:embed="rId3"/>
          <a:srcRect/>
          <a:stretch>
            <a:fillRect/>
          </a:stretch>
        </p:blipFill>
        <p:spPr bwMode="auto">
          <a:xfrm>
            <a:off x="8589963" y="6500813"/>
            <a:ext cx="322262" cy="31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07950" y="549275"/>
            <a:ext cx="8856663" cy="3416300"/>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 </a:t>
            </a:r>
            <a:r>
              <a:rPr lang="it-IT" sz="2400">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Secondo pilastro di questa dottrina </a:t>
            </a:r>
            <a:r>
              <a:rPr lang="it-IT" sz="2400">
                <a:latin typeface="Times New Roman" pitchFamily="18" charset="0"/>
                <a:cs typeface="Times New Roman" pitchFamily="18" charset="0"/>
              </a:rPr>
              <a:t>è l’idea di combinare con questa teoria Q</a:t>
            </a:r>
            <a:r>
              <a:rPr lang="el-GR" sz="2400">
                <a:latin typeface="Times New Roman" pitchFamily="18" charset="0"/>
                <a:cs typeface="Times New Roman" pitchFamily="18" charset="0"/>
              </a:rPr>
              <a:t>ή</a:t>
            </a:r>
            <a:r>
              <a:rPr lang="it-IT" sz="2400">
                <a:latin typeface="Times New Roman" pitchFamily="18" charset="0"/>
                <a:cs typeface="Times New Roman" pitchFamily="18" charset="0"/>
              </a:rPr>
              <a:t> la conoscenza dei neuroni che ci viene dalla </a:t>
            </a:r>
            <a:r>
              <a:rPr lang="it-IT" sz="2400" b="1">
                <a:solidFill>
                  <a:srgbClr val="C00000"/>
                </a:solidFill>
                <a:latin typeface="Times New Roman" pitchFamily="18" charset="0"/>
                <a:cs typeface="Times New Roman" pitchFamily="18" charset="0"/>
              </a:rPr>
              <a:t>moderna istologia</a:t>
            </a:r>
            <a:r>
              <a:rPr lang="it-IT" sz="2400">
                <a:latin typeface="Times New Roman" pitchFamily="18" charset="0"/>
                <a:cs typeface="Times New Roman" pitchFamily="18" charset="0"/>
              </a:rPr>
              <a:t>. Elemento essenziale di questa </a:t>
            </a:r>
            <a:r>
              <a:rPr lang="it-IT" sz="2400" b="1">
                <a:solidFill>
                  <a:srgbClr val="C00000"/>
                </a:solidFill>
                <a:latin typeface="Times New Roman" pitchFamily="18" charset="0"/>
                <a:cs typeface="Times New Roman" pitchFamily="18" charset="0"/>
              </a:rPr>
              <a:t>nuova conoscenza </a:t>
            </a:r>
            <a:r>
              <a:rPr lang="it-IT" sz="2400">
                <a:latin typeface="Times New Roman" pitchFamily="18" charset="0"/>
                <a:cs typeface="Times New Roman" pitchFamily="18" charset="0"/>
              </a:rPr>
              <a:t>è che il sistema nervoso consiste di </a:t>
            </a:r>
            <a:r>
              <a:rPr lang="it-IT" sz="2400" b="1">
                <a:solidFill>
                  <a:srgbClr val="C00000"/>
                </a:solidFill>
                <a:latin typeface="Times New Roman" pitchFamily="18" charset="0"/>
                <a:cs typeface="Times New Roman" pitchFamily="18" charset="0"/>
              </a:rPr>
              <a:t>neuroni distinti</a:t>
            </a:r>
            <a:r>
              <a:rPr lang="it-IT" sz="2400">
                <a:latin typeface="Times New Roman" pitchFamily="18" charset="0"/>
                <a:cs typeface="Times New Roman" pitchFamily="18" charset="0"/>
              </a:rPr>
              <a:t>, ma di struttura analoga, i quali </a:t>
            </a:r>
            <a:r>
              <a:rPr lang="it-IT" sz="2400">
                <a:solidFill>
                  <a:srgbClr val="FF0000"/>
                </a:solidFill>
                <a:latin typeface="Times New Roman" pitchFamily="18" charset="0"/>
                <a:cs typeface="Times New Roman" pitchFamily="18" charset="0"/>
              </a:rPr>
              <a:t>sono in contatto tra di loro </a:t>
            </a:r>
            <a:r>
              <a:rPr lang="it-IT" sz="2400">
                <a:latin typeface="Times New Roman" pitchFamily="18" charset="0"/>
                <a:cs typeface="Times New Roman" pitchFamily="18" charset="0"/>
              </a:rPr>
              <a:t>attraverso una sostanza estranea interposta e terminano l'uno nell'altro come in parti di tessuto estraneo, e nei quali sono precostituite certe linee di conduzione, in quanto ricevono [l'eccitamento] attraverso prosecuzioni delle cellule [o dendriti] e [lo] rimettono attraverso il cilindrasse. </a:t>
            </a:r>
          </a:p>
        </p:txBody>
      </p:sp>
      <p:sp>
        <p:nvSpPr>
          <p:cNvPr id="136194" name="CasellaDiTesto 2"/>
          <p:cNvSpPr txBox="1">
            <a:spLocks noChangeArrowheads="1"/>
          </p:cNvSpPr>
          <p:nvPr/>
        </p:nvSpPr>
        <p:spPr bwMode="auto">
          <a:xfrm>
            <a:off x="323850" y="115888"/>
            <a:ext cx="5129213" cy="401637"/>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Seconda tesi principale: la teoria dei neuroni</a:t>
            </a:r>
          </a:p>
        </p:txBody>
      </p:sp>
      <p:pic>
        <p:nvPicPr>
          <p:cNvPr id="136195"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
        <p:nvSpPr>
          <p:cNvPr id="4" name="CasellaDiTesto 3"/>
          <p:cNvSpPr txBox="1">
            <a:spLocks noChangeArrowheads="1"/>
          </p:cNvSpPr>
          <p:nvPr/>
        </p:nvSpPr>
        <p:spPr bwMode="auto">
          <a:xfrm>
            <a:off x="107950" y="3919538"/>
            <a:ext cx="8856663" cy="2678112"/>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Si aggiungono numerose ramificazioni di dimensioni variabili. Se noi combiniamo questo modo di concepire i neuroni con la concezione della teoria Q</a:t>
            </a:r>
            <a:r>
              <a:rPr lang="el-GR" sz="2400">
                <a:solidFill>
                  <a:srgbClr val="000000"/>
                </a:solidFill>
                <a:latin typeface="Times New Roman" pitchFamily="18" charset="0"/>
                <a:cs typeface="Times New Roman" pitchFamily="18" charset="0"/>
              </a:rPr>
              <a:t>ή</a:t>
            </a:r>
            <a:r>
              <a:rPr lang="it-IT" sz="2400">
                <a:solidFill>
                  <a:srgbClr val="000000"/>
                </a:solidFill>
                <a:latin typeface="Times New Roman" pitchFamily="18" charset="0"/>
                <a:cs typeface="Times New Roman" pitchFamily="18" charset="0"/>
              </a:rPr>
              <a:t> perveniamo a rappresentarci un neurone "investito [di carica quantitativa]", ripieno di una certa Q</a:t>
            </a:r>
            <a:r>
              <a:rPr lang="el-GR" sz="2400">
                <a:solidFill>
                  <a:srgbClr val="000000"/>
                </a:solidFill>
                <a:latin typeface="Times New Roman" pitchFamily="18" charset="0"/>
                <a:cs typeface="Times New Roman" pitchFamily="18" charset="0"/>
              </a:rPr>
              <a:t>ή</a:t>
            </a:r>
            <a:r>
              <a:rPr lang="it-IT" sz="2400">
                <a:solidFill>
                  <a:srgbClr val="000000"/>
                </a:solidFill>
                <a:latin typeface="Times New Roman" pitchFamily="18" charset="0"/>
                <a:cs typeface="Times New Roman" pitchFamily="18" charset="0"/>
              </a:rPr>
              <a:t>, mentre altre volte può essere vuoto. Il principio d'inerzia trova la sua espressione nell'ipotesi di una corrente, che si diriga dalle ramificazioni cellulari o prolungamenti [dendriti] verso il cilindrasse.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23850" y="1120775"/>
            <a:ext cx="8588375" cy="4402138"/>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 </a:t>
            </a:r>
            <a:r>
              <a:rPr lang="it-IT" sz="2800">
                <a:latin typeface="Times New Roman" pitchFamily="18" charset="0"/>
                <a:cs typeface="Times New Roman" pitchFamily="18" charset="0"/>
              </a:rPr>
              <a:t>«</a:t>
            </a:r>
            <a:r>
              <a:rPr lang="it-IT" sz="2800">
                <a:solidFill>
                  <a:srgbClr val="FF0000"/>
                </a:solidFill>
                <a:latin typeface="Times New Roman" pitchFamily="18" charset="0"/>
                <a:cs typeface="Times New Roman" pitchFamily="18" charset="0"/>
              </a:rPr>
              <a:t>Ogni singolo neurone costituisce cosi un modello del sistema nervoso nel suo insieme, con la sua dicotomia strutturale, essendo il cilindrasse l'organo di scarica.</a:t>
            </a:r>
            <a:r>
              <a:rPr lang="it-IT" sz="2800">
                <a:latin typeface="Times New Roman" pitchFamily="18" charset="0"/>
                <a:cs typeface="Times New Roman" pitchFamily="18" charset="0"/>
              </a:rPr>
              <a:t> La funzione secondaria, che richiede un'accumulazione di Q</a:t>
            </a:r>
            <a:r>
              <a:rPr lang="el-GR" sz="2800">
                <a:latin typeface="Times New Roman" pitchFamily="18" charset="0"/>
                <a:cs typeface="Times New Roman" pitchFamily="18" charset="0"/>
              </a:rPr>
              <a:t>ή</a:t>
            </a:r>
            <a:r>
              <a:rPr lang="it-IT" sz="2800">
                <a:latin typeface="Times New Roman" pitchFamily="18" charset="0"/>
                <a:cs typeface="Times New Roman" pitchFamily="18" charset="0"/>
              </a:rPr>
              <a:t>, è resa possibile supponendo che vi siano</a:t>
            </a:r>
            <a:r>
              <a:rPr lang="it-IT" sz="2800" b="1">
                <a:latin typeface="Times New Roman" pitchFamily="18" charset="0"/>
                <a:cs typeface="Times New Roman" pitchFamily="18" charset="0"/>
              </a:rPr>
              <a:t> </a:t>
            </a:r>
            <a:r>
              <a:rPr lang="it-IT" sz="2800" b="1">
                <a:solidFill>
                  <a:srgbClr val="FF0000"/>
                </a:solidFill>
                <a:latin typeface="Times New Roman" pitchFamily="18" charset="0"/>
                <a:cs typeface="Times New Roman" pitchFamily="18" charset="0"/>
              </a:rPr>
              <a:t>resistenze</a:t>
            </a:r>
            <a:r>
              <a:rPr lang="it-IT" sz="2800" b="1">
                <a:latin typeface="Times New Roman" pitchFamily="18" charset="0"/>
                <a:cs typeface="Times New Roman" pitchFamily="18" charset="0"/>
              </a:rPr>
              <a:t> </a:t>
            </a:r>
            <a:r>
              <a:rPr lang="it-IT" sz="2800">
                <a:latin typeface="Times New Roman" pitchFamily="18" charset="0"/>
                <a:cs typeface="Times New Roman" pitchFamily="18" charset="0"/>
              </a:rPr>
              <a:t>che si oppongano alla scarica; la struttura del neurone lascia credere che queste resistenze debbano essere tutte ricercate nei punti di contatto [tra i neuroni] i quali, in tal caso, funzionano da barriere. L'ipotesi delle barriere di contatto si dimostra proficua sotto molti punti di vista.»</a:t>
            </a:r>
          </a:p>
        </p:txBody>
      </p:sp>
      <p:sp>
        <p:nvSpPr>
          <p:cNvPr id="137218" name="CasellaDiTesto 2"/>
          <p:cNvSpPr txBox="1">
            <a:spLocks noChangeArrowheads="1"/>
          </p:cNvSpPr>
          <p:nvPr/>
        </p:nvSpPr>
        <p:spPr bwMode="auto">
          <a:xfrm>
            <a:off x="323850" y="115888"/>
            <a:ext cx="5129213" cy="401637"/>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Seconda tesi principale: la teoria dei neuroni</a:t>
            </a:r>
          </a:p>
        </p:txBody>
      </p:sp>
      <p:pic>
        <p:nvPicPr>
          <p:cNvPr id="137219" name="Picture 2">
            <a:hlinkClick r:id="rId2" action="ppaction://hlinksldjump"/>
          </p:cNvPr>
          <p:cNvPicPr>
            <a:picLocks noChangeAspect="1" noChangeArrowheads="1"/>
          </p:cNvPicPr>
          <p:nvPr/>
        </p:nvPicPr>
        <p:blipFill>
          <a:blip r:embed="rId3"/>
          <a:srcRect/>
          <a:stretch>
            <a:fillRect/>
          </a:stretch>
        </p:blipFill>
        <p:spPr bwMode="auto">
          <a:xfrm>
            <a:off x="8028384" y="5805264"/>
            <a:ext cx="322262" cy="31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asellaDiTesto 1"/>
          <p:cNvSpPr txBox="1">
            <a:spLocks noChangeArrowheads="1"/>
          </p:cNvSpPr>
          <p:nvPr/>
        </p:nvSpPr>
        <p:spPr bwMode="auto">
          <a:xfrm>
            <a:off x="411163" y="869950"/>
            <a:ext cx="4344987" cy="460375"/>
          </a:xfrm>
          <a:prstGeom prst="rect">
            <a:avLst/>
          </a:prstGeom>
          <a:noFill/>
          <a:ln w="9525">
            <a:noFill/>
            <a:miter lim="800000"/>
            <a:headEnd/>
            <a:tailEnd/>
          </a:ln>
        </p:spPr>
        <p:txBody>
          <a:bodyPr wrap="none">
            <a:spAutoFit/>
          </a:bodyPr>
          <a:lstStyle/>
          <a:p>
            <a:r>
              <a:rPr lang="it-IT" sz="2400">
                <a:latin typeface="Algerian" pitchFamily="82" charset="0"/>
                <a:hlinkClick r:id="rId2" action="ppaction://hlinksldjump"/>
              </a:rPr>
              <a:t>L’EVOLVERSI DELLA TECNICA</a:t>
            </a:r>
            <a:endParaRPr lang="it-IT" sz="2400">
              <a:latin typeface="Algerian" pitchFamily="82" charset="0"/>
            </a:endParaRPr>
          </a:p>
        </p:txBody>
      </p:sp>
      <p:pic>
        <p:nvPicPr>
          <p:cNvPr id="79874" name="Picture 2">
            <a:hlinkClick r:id="rId3" action="ppaction://hlinksldjump"/>
          </p:cNvPr>
          <p:cNvPicPr>
            <a:picLocks noChangeAspect="1" noChangeArrowheads="1"/>
          </p:cNvPicPr>
          <p:nvPr/>
        </p:nvPicPr>
        <p:blipFill>
          <a:blip r:embed="rId4"/>
          <a:srcRect/>
          <a:stretch>
            <a:fillRect/>
          </a:stretch>
        </p:blipFill>
        <p:spPr bwMode="auto">
          <a:xfrm>
            <a:off x="8748713" y="6524625"/>
            <a:ext cx="201612" cy="195263"/>
          </a:xfrm>
          <a:prstGeom prst="rect">
            <a:avLst/>
          </a:prstGeom>
          <a:noFill/>
          <a:ln w="9525">
            <a:noFill/>
            <a:miter lim="800000"/>
            <a:headEnd/>
            <a:tailEnd/>
          </a:ln>
        </p:spPr>
      </p:pic>
      <p:sp>
        <p:nvSpPr>
          <p:cNvPr id="79875" name="CasellaDiTesto 2"/>
          <p:cNvSpPr txBox="1">
            <a:spLocks noChangeArrowheads="1"/>
          </p:cNvSpPr>
          <p:nvPr/>
        </p:nvSpPr>
        <p:spPr bwMode="auto">
          <a:xfrm>
            <a:off x="446088" y="1797050"/>
            <a:ext cx="2225675" cy="461963"/>
          </a:xfrm>
          <a:prstGeom prst="rect">
            <a:avLst/>
          </a:prstGeom>
          <a:noFill/>
          <a:ln w="9525">
            <a:noFill/>
            <a:miter lim="800000"/>
            <a:headEnd/>
            <a:tailEnd/>
          </a:ln>
        </p:spPr>
        <p:txBody>
          <a:bodyPr wrap="none">
            <a:spAutoFit/>
          </a:bodyPr>
          <a:lstStyle/>
          <a:p>
            <a:r>
              <a:rPr lang="it-IT" sz="2400">
                <a:latin typeface="Algerian" pitchFamily="82" charset="0"/>
                <a:cs typeface="Times New Roman" pitchFamily="18" charset="0"/>
                <a:hlinkClick r:id="rId5" action="ppaction://hlinksldjump"/>
              </a:rPr>
              <a:t>PSICONEVROSI</a:t>
            </a:r>
            <a:endParaRPr lang="it-IT" sz="2400">
              <a:latin typeface="Times New Roman" pitchFamily="18" charset="0"/>
              <a:cs typeface="Times New Roman" pitchFamily="18" charset="0"/>
            </a:endParaRPr>
          </a:p>
        </p:txBody>
      </p:sp>
      <p:sp>
        <p:nvSpPr>
          <p:cNvPr id="79876" name="CasellaDiTesto 10"/>
          <p:cNvSpPr txBox="1">
            <a:spLocks noChangeArrowheads="1"/>
          </p:cNvSpPr>
          <p:nvPr/>
        </p:nvSpPr>
        <p:spPr bwMode="auto">
          <a:xfrm>
            <a:off x="468313" y="2640013"/>
            <a:ext cx="4029075" cy="460375"/>
          </a:xfrm>
          <a:prstGeom prst="rect">
            <a:avLst/>
          </a:prstGeom>
          <a:noFill/>
          <a:ln w="9525">
            <a:noFill/>
            <a:miter lim="800000"/>
            <a:headEnd/>
            <a:tailEnd/>
          </a:ln>
        </p:spPr>
        <p:txBody>
          <a:bodyPr wrap="none">
            <a:spAutoFit/>
          </a:bodyPr>
          <a:lstStyle/>
          <a:p>
            <a:r>
              <a:rPr lang="it-IT" sz="2400">
                <a:solidFill>
                  <a:srgbClr val="0000FF"/>
                </a:solidFill>
                <a:latin typeface="Algerian" pitchFamily="82" charset="0"/>
                <a:hlinkClick r:id="rId6" action="ppaction://hlinksldjump"/>
              </a:rPr>
              <a:t>PSICOPATOLOGIA TEORICA</a:t>
            </a:r>
            <a:endParaRPr lang="it-IT" sz="2400">
              <a:solidFill>
                <a:srgbClr val="0000FF"/>
              </a:solidFill>
              <a:latin typeface="Algerian" pitchFamily="82" charset="0"/>
            </a:endParaRPr>
          </a:p>
        </p:txBody>
      </p:sp>
      <p:sp>
        <p:nvSpPr>
          <p:cNvPr id="79877" name="CasellaDiTesto 3"/>
          <p:cNvSpPr txBox="1">
            <a:spLocks noChangeArrowheads="1"/>
          </p:cNvSpPr>
          <p:nvPr/>
        </p:nvSpPr>
        <p:spPr bwMode="auto">
          <a:xfrm>
            <a:off x="3048000" y="3100388"/>
            <a:ext cx="3259138" cy="1323975"/>
          </a:xfrm>
          <a:prstGeom prst="rect">
            <a:avLst/>
          </a:prstGeom>
          <a:noFill/>
          <a:ln w="9525">
            <a:noFill/>
            <a:miter lim="800000"/>
            <a:headEnd/>
            <a:tailEnd/>
          </a:ln>
        </p:spPr>
        <p:txBody>
          <a:bodyPr wrap="none">
            <a:spAutoFit/>
          </a:bodyPr>
          <a:lstStyle/>
          <a:p>
            <a:r>
              <a:rPr lang="it-IT" sz="2000" b="1">
                <a:latin typeface="Times New Roman" pitchFamily="18" charset="0"/>
                <a:cs typeface="Times New Roman" pitchFamily="18" charset="0"/>
              </a:rPr>
              <a:t>RESISTENZA</a:t>
            </a:r>
          </a:p>
          <a:p>
            <a:r>
              <a:rPr lang="it-IT" sz="2000" b="1">
                <a:latin typeface="Times New Roman" pitchFamily="18" charset="0"/>
                <a:cs typeface="Times New Roman" pitchFamily="18" charset="0"/>
              </a:rPr>
              <a:t>DIFESA</a:t>
            </a:r>
          </a:p>
          <a:p>
            <a:r>
              <a:rPr lang="it-IT" sz="2000" b="1">
                <a:latin typeface="Times New Roman" pitchFamily="18" charset="0"/>
                <a:cs typeface="Times New Roman" pitchFamily="18" charset="0"/>
              </a:rPr>
              <a:t>RIMOZIONE</a:t>
            </a:r>
          </a:p>
          <a:p>
            <a:r>
              <a:rPr lang="it-IT" sz="2000" b="1">
                <a:latin typeface="Times New Roman" pitchFamily="18" charset="0"/>
                <a:cs typeface="Times New Roman" pitchFamily="18" charset="0"/>
              </a:rPr>
              <a:t>RITORNO DEL RIMOSSO</a:t>
            </a:r>
            <a:endParaRPr lang="it-IT">
              <a:latin typeface="Calibri" pitchFamily="34" charset="0"/>
            </a:endParaRPr>
          </a:p>
        </p:txBody>
      </p:sp>
      <p:sp>
        <p:nvSpPr>
          <p:cNvPr id="79878" name="CasellaDiTesto 4"/>
          <p:cNvSpPr txBox="1">
            <a:spLocks noChangeArrowheads="1"/>
          </p:cNvSpPr>
          <p:nvPr/>
        </p:nvSpPr>
        <p:spPr bwMode="auto">
          <a:xfrm>
            <a:off x="446088" y="4725144"/>
            <a:ext cx="2955925" cy="461963"/>
          </a:xfrm>
          <a:prstGeom prst="rect">
            <a:avLst/>
          </a:prstGeom>
          <a:noFill/>
          <a:ln w="9525">
            <a:noFill/>
            <a:miter lim="800000"/>
            <a:headEnd/>
            <a:tailEnd/>
          </a:ln>
        </p:spPr>
        <p:txBody>
          <a:bodyPr wrap="none">
            <a:spAutoFit/>
          </a:bodyPr>
          <a:lstStyle/>
          <a:p>
            <a:r>
              <a:rPr lang="it-IT" sz="2400" dirty="0">
                <a:latin typeface="Algerian" pitchFamily="82" charset="0"/>
                <a:hlinkClick r:id="rId7" action="ppaction://hlinksldjump"/>
              </a:rPr>
              <a:t>LA «TALKING CURE»</a:t>
            </a:r>
            <a:endParaRPr lang="it-IT" sz="2400" dirty="0">
              <a:latin typeface="Algerian" pitchFamily="82" charset="0"/>
            </a:endParaRPr>
          </a:p>
        </p:txBody>
      </p:sp>
      <p:pic>
        <p:nvPicPr>
          <p:cNvPr id="79879" name="Picture 2"/>
          <p:cNvPicPr>
            <a:picLocks noChangeAspect="1" noChangeArrowheads="1"/>
          </p:cNvPicPr>
          <p:nvPr/>
        </p:nvPicPr>
        <p:blipFill>
          <a:blip r:embed="rId8"/>
          <a:srcRect/>
          <a:stretch>
            <a:fillRect/>
          </a:stretch>
        </p:blipFill>
        <p:spPr bwMode="auto">
          <a:xfrm>
            <a:off x="5432425" y="238125"/>
            <a:ext cx="3316288" cy="2493963"/>
          </a:xfrm>
          <a:prstGeom prst="rect">
            <a:avLst/>
          </a:prstGeom>
          <a:noFill/>
          <a:ln w="9525">
            <a:noFill/>
            <a:miter lim="800000"/>
            <a:headEnd/>
            <a:tailEnd/>
          </a:ln>
        </p:spPr>
      </p:pic>
      <p:sp>
        <p:nvSpPr>
          <p:cNvPr id="79880" name="CasellaDiTesto 6"/>
          <p:cNvSpPr txBox="1">
            <a:spLocks noChangeArrowheads="1"/>
          </p:cNvSpPr>
          <p:nvPr/>
        </p:nvSpPr>
        <p:spPr bwMode="auto">
          <a:xfrm>
            <a:off x="474663" y="5732463"/>
            <a:ext cx="1762125" cy="461962"/>
          </a:xfrm>
          <a:prstGeom prst="rect">
            <a:avLst/>
          </a:prstGeom>
          <a:noFill/>
          <a:ln w="9525">
            <a:noFill/>
            <a:miter lim="800000"/>
            <a:headEnd/>
            <a:tailEnd/>
          </a:ln>
        </p:spPr>
        <p:txBody>
          <a:bodyPr wrap="none">
            <a:spAutoFit/>
          </a:bodyPr>
          <a:lstStyle/>
          <a:p>
            <a:r>
              <a:rPr lang="it-IT" sz="2400">
                <a:latin typeface="Algerian" pitchFamily="82" charset="0"/>
                <a:hlinkClick r:id="rId9" action="ppaction://hlinksldjump"/>
              </a:rPr>
              <a:t>IL SINTOMO</a:t>
            </a:r>
            <a:endParaRPr lang="it-IT" sz="2400">
              <a:latin typeface="Algerian" pitchFamily="82" charset="0"/>
            </a:endParaRPr>
          </a:p>
        </p:txBody>
      </p:sp>
      <p:pic>
        <p:nvPicPr>
          <p:cNvPr id="79881" name="Picture 3"/>
          <p:cNvPicPr>
            <a:picLocks noChangeAspect="1" noChangeArrowheads="1"/>
          </p:cNvPicPr>
          <p:nvPr/>
        </p:nvPicPr>
        <p:blipFill>
          <a:blip r:embed="rId10"/>
          <a:srcRect/>
          <a:stretch>
            <a:fillRect/>
          </a:stretch>
        </p:blipFill>
        <p:spPr bwMode="auto">
          <a:xfrm>
            <a:off x="4678363" y="5038725"/>
            <a:ext cx="1847850" cy="1389063"/>
          </a:xfrm>
          <a:prstGeom prst="rect">
            <a:avLst/>
          </a:prstGeom>
          <a:noFill/>
          <a:ln w="9525">
            <a:noFill/>
            <a:miter lim="800000"/>
            <a:headEnd/>
            <a:tailEnd/>
          </a:ln>
        </p:spPr>
      </p:pic>
      <p:pic>
        <p:nvPicPr>
          <p:cNvPr id="79882" name="Picture 4"/>
          <p:cNvPicPr>
            <a:picLocks noChangeAspect="1" noChangeArrowheads="1"/>
          </p:cNvPicPr>
          <p:nvPr/>
        </p:nvPicPr>
        <p:blipFill>
          <a:blip r:embed="rId11"/>
          <a:srcRect/>
          <a:stretch>
            <a:fillRect/>
          </a:stretch>
        </p:blipFill>
        <p:spPr bwMode="auto">
          <a:xfrm>
            <a:off x="7235825" y="3762375"/>
            <a:ext cx="92710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50825" y="1196975"/>
            <a:ext cx="8642350" cy="4832350"/>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a:t>
            </a:r>
            <a:r>
              <a:rPr lang="it-IT" sz="2800" b="1">
                <a:solidFill>
                  <a:srgbClr val="0000FF"/>
                </a:solidFill>
                <a:latin typeface="Times New Roman" pitchFamily="18" charset="0"/>
                <a:cs typeface="Times New Roman" pitchFamily="18" charset="0"/>
              </a:rPr>
              <a:t>La prima giustificazione </a:t>
            </a:r>
            <a:r>
              <a:rPr lang="it-IT" sz="2800">
                <a:latin typeface="Times New Roman" pitchFamily="18" charset="0"/>
                <a:cs typeface="Times New Roman" pitchFamily="18" charset="0"/>
              </a:rPr>
              <a:t>di questa ipotesi deriva dalla considerazione che in questo punto la conduzione passa attraverso un protoplasma indifferenziato, e non, come avviene all'interno del neurone, attraverso un protoplasma differenziato, il quale è probabilmente è più adatto alla conduzione. Ciò fa supporre che debba esservi un rapporto tra differenziazione e capacità di conduzione, per modo che potremo aspettarci di scoprire che lo stesso processo di conduzione possa creare una differenziazione nel protoplasma e quindi una maggiore capacità di ulteriore conduzione.»</a:t>
            </a:r>
          </a:p>
        </p:txBody>
      </p:sp>
      <p:sp>
        <p:nvSpPr>
          <p:cNvPr id="138242" name="CasellaDiTesto 2"/>
          <p:cNvSpPr txBox="1">
            <a:spLocks noChangeArrowheads="1"/>
          </p:cNvSpPr>
          <p:nvPr/>
        </p:nvSpPr>
        <p:spPr bwMode="auto">
          <a:xfrm>
            <a:off x="179388" y="188913"/>
            <a:ext cx="4256087"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Le barriere di contatto (La memoria)</a:t>
            </a:r>
          </a:p>
        </p:txBody>
      </p:sp>
      <p:pic>
        <p:nvPicPr>
          <p:cNvPr id="138243" name="Picture 2"/>
          <p:cNvPicPr>
            <a:picLocks noChangeAspect="1" noChangeArrowheads="1"/>
          </p:cNvPicPr>
          <p:nvPr/>
        </p:nvPicPr>
        <p:blipFill>
          <a:blip r:embed="rId3"/>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CasellaDiTesto 2"/>
          <p:cNvSpPr txBox="1">
            <a:spLocks noChangeArrowheads="1"/>
          </p:cNvSpPr>
          <p:nvPr/>
        </p:nvSpPr>
        <p:spPr bwMode="auto">
          <a:xfrm>
            <a:off x="179388" y="188913"/>
            <a:ext cx="4256087"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Le barriere di contatto (La memoria)</a:t>
            </a:r>
          </a:p>
        </p:txBody>
      </p:sp>
      <p:sp>
        <p:nvSpPr>
          <p:cNvPr id="4" name="CasellaDiTesto 3"/>
          <p:cNvSpPr txBox="1">
            <a:spLocks noChangeArrowheads="1"/>
          </p:cNvSpPr>
          <p:nvPr/>
        </p:nvSpPr>
        <p:spPr bwMode="auto">
          <a:xfrm>
            <a:off x="179388" y="836613"/>
            <a:ext cx="8785225" cy="3046412"/>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 </a:t>
            </a:r>
            <a:r>
              <a:rPr lang="it-IT" sz="2400">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La teoria delle barriere </a:t>
            </a:r>
            <a:r>
              <a:rPr lang="it-IT" sz="2400">
                <a:latin typeface="Times New Roman" pitchFamily="18" charset="0"/>
                <a:cs typeface="Times New Roman" pitchFamily="18" charset="0"/>
              </a:rPr>
              <a:t>di contatto presenta inoltre i seguenti vantaggi: una delle principali caratteristiche del tessuto nervoso è </a:t>
            </a:r>
            <a:r>
              <a:rPr lang="it-IT" sz="2400" b="1">
                <a:solidFill>
                  <a:srgbClr val="FF0000"/>
                </a:solidFill>
                <a:latin typeface="Times New Roman" pitchFamily="18" charset="0"/>
                <a:cs typeface="Times New Roman" pitchFamily="18" charset="0"/>
              </a:rPr>
              <a:t>la memoria</a:t>
            </a:r>
            <a:r>
              <a:rPr lang="it-IT" sz="2400">
                <a:latin typeface="Times New Roman" pitchFamily="18" charset="0"/>
                <a:cs typeface="Times New Roman" pitchFamily="18" charset="0"/>
              </a:rPr>
              <a:t>, cioè, generalmente parlando, la facoltà di subire un'alterazione permanente in seguito a un evento, ciò che rappresenta un notevole contrapposto al comportamento di una materia che permetta invece il passaggio di un movimento di onde per ritornare poi alla condizione di partenza. </a:t>
            </a:r>
            <a:r>
              <a:rPr lang="it-IT" sz="2400" b="1">
                <a:solidFill>
                  <a:srgbClr val="FF0000"/>
                </a:solidFill>
                <a:latin typeface="Times New Roman" pitchFamily="18" charset="0"/>
                <a:cs typeface="Times New Roman" pitchFamily="18" charset="0"/>
              </a:rPr>
              <a:t>Qualsiasi psicologia meritevole di considerazione deve fornire una spiegazione della ‘memoria’</a:t>
            </a:r>
            <a:r>
              <a:rPr lang="it-IT" sz="2400">
                <a:latin typeface="Times New Roman" pitchFamily="18" charset="0"/>
                <a:cs typeface="Times New Roman" pitchFamily="18" charset="0"/>
              </a:rPr>
              <a:t>. </a:t>
            </a:r>
          </a:p>
        </p:txBody>
      </p:sp>
      <p:pic>
        <p:nvPicPr>
          <p:cNvPr id="140291" name="Picture 2"/>
          <p:cNvPicPr>
            <a:picLocks noChangeAspect="1" noChangeArrowheads="1"/>
          </p:cNvPicPr>
          <p:nvPr/>
        </p:nvPicPr>
        <p:blipFill>
          <a:blip r:embed="rId3"/>
          <a:srcRect/>
          <a:stretch>
            <a:fillRect/>
          </a:stretch>
        </p:blipFill>
        <p:spPr bwMode="auto">
          <a:xfrm>
            <a:off x="8027988" y="6365875"/>
            <a:ext cx="682625" cy="365125"/>
          </a:xfrm>
          <a:prstGeom prst="rect">
            <a:avLst/>
          </a:prstGeom>
          <a:noFill/>
          <a:ln w="9525">
            <a:noFill/>
            <a:miter lim="800000"/>
            <a:headEnd/>
            <a:tailEnd/>
          </a:ln>
        </p:spPr>
      </p:pic>
      <p:sp>
        <p:nvSpPr>
          <p:cNvPr id="2" name="CasellaDiTesto 1"/>
          <p:cNvSpPr txBox="1">
            <a:spLocks noChangeArrowheads="1"/>
          </p:cNvSpPr>
          <p:nvPr/>
        </p:nvSpPr>
        <p:spPr bwMode="auto">
          <a:xfrm>
            <a:off x="179388" y="3919538"/>
            <a:ext cx="8785225" cy="2676525"/>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Ora, qualsiasi spiegazione si scontra con la difficoltà, da un lato, di dover postulare che i neuroni, dopo l'eccitamento, restino permanentemente mutati rispetto alle condizioni iniziali, mentre, dall'altro lato, non si può negare che in generale i nuovi eccitamenti incontrano le stesse condizioni di ricettività dei precedenti. I neuroni quindi dovrebbero essere contemporaneamente influenzati e inalterati, non prevenuti.»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74625" y="836613"/>
            <a:ext cx="8767763" cy="4832350"/>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«La teoria delle barriere </a:t>
            </a:r>
            <a:r>
              <a:rPr lang="it-IT" sz="2800">
                <a:latin typeface="Times New Roman" pitchFamily="18" charset="0"/>
                <a:cs typeface="Times New Roman" pitchFamily="18" charset="0"/>
              </a:rPr>
              <a:t>di contatto può servirsi di questa scappatoia, qualora la si formuli nei seguenti termini: vi sono due classi di neuroni, quelli che permettono il passaggio di Q</a:t>
            </a:r>
            <a:r>
              <a:rPr lang="el-GR" sz="2800">
                <a:latin typeface="Times New Roman" pitchFamily="18" charset="0"/>
                <a:cs typeface="Times New Roman" pitchFamily="18" charset="0"/>
              </a:rPr>
              <a:t>ή </a:t>
            </a:r>
            <a:r>
              <a:rPr lang="it-IT" sz="2800">
                <a:latin typeface="Times New Roman" pitchFamily="18" charset="0"/>
                <a:cs typeface="Times New Roman" pitchFamily="18" charset="0"/>
              </a:rPr>
              <a:t> come se non avessero barriere di contatto e che si ritrovano, quindi, nelle condizioni di partenza anche dopo il passaggio di un eccitamento, e quelli le cui barriere di contatto agiscono in modo tare da permettere solo un passaggio difficile o parziale della Q</a:t>
            </a:r>
            <a:r>
              <a:rPr lang="el-GR" sz="2800">
                <a:latin typeface="Times New Roman" pitchFamily="18" charset="0"/>
                <a:cs typeface="Times New Roman" pitchFamily="18" charset="0"/>
              </a:rPr>
              <a:t>ή</a:t>
            </a:r>
            <a:r>
              <a:rPr lang="it-IT" sz="2800">
                <a:latin typeface="Times New Roman" pitchFamily="18" charset="0"/>
                <a:cs typeface="Times New Roman" pitchFamily="18" charset="0"/>
              </a:rPr>
              <a:t>. </a:t>
            </a:r>
            <a:r>
              <a:rPr lang="it-IT" sz="2800">
                <a:solidFill>
                  <a:srgbClr val="FF0000"/>
                </a:solidFill>
                <a:latin typeface="Times New Roman" pitchFamily="18" charset="0"/>
                <a:cs typeface="Times New Roman" pitchFamily="18" charset="0"/>
              </a:rPr>
              <a:t>La seconda classe di neuroni può trovarsi in condizioni modificate dopo ogni eccitamento, e offrire quindi la possibilità di rappresentare la memoria.</a:t>
            </a:r>
          </a:p>
        </p:txBody>
      </p:sp>
      <p:sp>
        <p:nvSpPr>
          <p:cNvPr id="142338" name="CasellaDiTesto 2"/>
          <p:cNvSpPr txBox="1">
            <a:spLocks noChangeArrowheads="1"/>
          </p:cNvSpPr>
          <p:nvPr/>
        </p:nvSpPr>
        <p:spPr bwMode="auto">
          <a:xfrm>
            <a:off x="179388" y="44450"/>
            <a:ext cx="4256087"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Le barriere di contatto (La memoria)</a:t>
            </a:r>
          </a:p>
        </p:txBody>
      </p:sp>
      <p:pic>
        <p:nvPicPr>
          <p:cNvPr id="142339"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asellaDiTesto 2"/>
          <p:cNvSpPr txBox="1">
            <a:spLocks noChangeArrowheads="1"/>
          </p:cNvSpPr>
          <p:nvPr/>
        </p:nvSpPr>
        <p:spPr bwMode="auto">
          <a:xfrm>
            <a:off x="179388" y="44450"/>
            <a:ext cx="4256087"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Le barriere di contatto (La memoria)</a:t>
            </a:r>
          </a:p>
        </p:txBody>
      </p:sp>
      <p:sp>
        <p:nvSpPr>
          <p:cNvPr id="4" name="CasellaDiTesto 3"/>
          <p:cNvSpPr txBox="1">
            <a:spLocks noChangeArrowheads="1"/>
          </p:cNvSpPr>
          <p:nvPr/>
        </p:nvSpPr>
        <p:spPr bwMode="auto">
          <a:xfrm>
            <a:off x="73025" y="482600"/>
            <a:ext cx="8932863" cy="3786188"/>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Cosi vi sono neuroni permeabili (cioè che non offrono resistenza e che non trattengono nulla), i quali soddisfano alla funzione della percezione, e neuroni impermeabili (che offrono resistenza e trattengono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 i quali sono </a:t>
            </a:r>
            <a:r>
              <a:rPr lang="it-IT" sz="2400" b="1">
                <a:solidFill>
                  <a:srgbClr val="FF0000"/>
                </a:solidFill>
                <a:latin typeface="Times New Roman" pitchFamily="18" charset="0"/>
                <a:cs typeface="Times New Roman" pitchFamily="18" charset="0"/>
              </a:rPr>
              <a:t>i veicoli della memoria e presumibilmente anche dei processi psichici in genere</a:t>
            </a:r>
            <a:r>
              <a:rPr lang="it-IT" sz="2400">
                <a:latin typeface="Times New Roman" pitchFamily="18" charset="0"/>
                <a:cs typeface="Times New Roman" pitchFamily="18" charset="0"/>
              </a:rPr>
              <a:t>. D’ora innanzi, quindi, io chiamerò il primo sistema di neuroni </a:t>
            </a:r>
            <a:r>
              <a:rPr lang="el-GR" sz="2400">
                <a:latin typeface="Times New Roman" pitchFamily="18" charset="0"/>
                <a:cs typeface="Times New Roman" pitchFamily="18" charset="0"/>
              </a:rPr>
              <a:t>φ</a:t>
            </a:r>
            <a:r>
              <a:rPr lang="it-IT" sz="2400">
                <a:latin typeface="Times New Roman" pitchFamily="18" charset="0"/>
                <a:cs typeface="Times New Roman" pitchFamily="18" charset="0"/>
              </a:rPr>
              <a:t> e </a:t>
            </a:r>
            <a:r>
              <a:rPr lang="el-GR" sz="2400">
                <a:latin typeface="Times New Roman" pitchFamily="18" charset="0"/>
                <a:cs typeface="Times New Roman" pitchFamily="18" charset="0"/>
              </a:rPr>
              <a:t>ψ </a:t>
            </a:r>
            <a:r>
              <a:rPr lang="it-IT" sz="2400">
                <a:latin typeface="Times New Roman" pitchFamily="18" charset="0"/>
                <a:cs typeface="Times New Roman" pitchFamily="18" charset="0"/>
              </a:rPr>
              <a:t> il secondo…. Possiamo quindi asserire che la memoria è rappresentata dalle facilitazioni che esistono tra i neuroni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 Perciò si può dire in modo ancora più corretto che la memoria è rappresentata dalle  differenze delle facilitazioni esistenti tra i neuroni </a:t>
            </a:r>
            <a:r>
              <a:rPr lang="el-GR" sz="2400">
                <a:latin typeface="Times New Roman" pitchFamily="18" charset="0"/>
                <a:cs typeface="Times New Roman" pitchFamily="18" charset="0"/>
              </a:rPr>
              <a:t>ψ </a:t>
            </a:r>
            <a:r>
              <a:rPr lang="it-IT" sz="2400">
                <a:latin typeface="Times New Roman" pitchFamily="18" charset="0"/>
                <a:cs typeface="Times New Roman" pitchFamily="18" charset="0"/>
              </a:rPr>
              <a:t>. </a:t>
            </a:r>
          </a:p>
        </p:txBody>
      </p:sp>
      <p:sp>
        <p:nvSpPr>
          <p:cNvPr id="2" name="CasellaDiTesto 1"/>
          <p:cNvSpPr txBox="1">
            <a:spLocks noChangeArrowheads="1"/>
          </p:cNvSpPr>
          <p:nvPr/>
        </p:nvSpPr>
        <p:spPr bwMode="auto">
          <a:xfrm>
            <a:off x="73025" y="4156075"/>
            <a:ext cx="8932863" cy="2678113"/>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Ora, da che cosa dipende la facilitazione dei neuroni </a:t>
            </a:r>
            <a:r>
              <a:rPr lang="el-GR" sz="2400">
                <a:solidFill>
                  <a:srgbClr val="000000"/>
                </a:solidFill>
                <a:latin typeface="Times New Roman" pitchFamily="18" charset="0"/>
                <a:cs typeface="Times New Roman" pitchFamily="18" charset="0"/>
              </a:rPr>
              <a:t>ψ</a:t>
            </a:r>
            <a:r>
              <a:rPr lang="it-IT" sz="2400">
                <a:solidFill>
                  <a:srgbClr val="000000"/>
                </a:solidFill>
                <a:latin typeface="Times New Roman" pitchFamily="18" charset="0"/>
                <a:cs typeface="Times New Roman" pitchFamily="18" charset="0"/>
              </a:rPr>
              <a:t>. La conoscenza psicologica ci insegna che la memoria (cioè la forza continuamente  attiva di un'esperienza) dipende da un fattore chiamato ‘entità dell’impressione’, e dalla frequenza con cui una stessa impressione si ripete. Tradotto nella nostra teoria: la facilitazione dipende dalla Q</a:t>
            </a:r>
            <a:r>
              <a:rPr lang="el-GR" sz="2400">
                <a:solidFill>
                  <a:srgbClr val="000000"/>
                </a:solidFill>
                <a:latin typeface="Times New Roman" pitchFamily="18" charset="0"/>
                <a:cs typeface="Times New Roman" pitchFamily="18" charset="0"/>
              </a:rPr>
              <a:t>ή</a:t>
            </a:r>
            <a:r>
              <a:rPr lang="it-IT" sz="2400">
                <a:solidFill>
                  <a:srgbClr val="000000"/>
                </a:solidFill>
                <a:latin typeface="Times New Roman" pitchFamily="18" charset="0"/>
                <a:cs typeface="Times New Roman" pitchFamily="18" charset="0"/>
              </a:rPr>
              <a:t> che passa attraverso il neurone durante il processo di eccitamento, e dai numero di ripetizioni del processo». </a:t>
            </a:r>
          </a:p>
        </p:txBody>
      </p:sp>
      <p:pic>
        <p:nvPicPr>
          <p:cNvPr id="143364" name="Picture 2">
            <a:hlinkClick r:id="rId2" action="ppaction://hlinksldjump"/>
          </p:cNvPr>
          <p:cNvPicPr>
            <a:picLocks noChangeAspect="1" noChangeArrowheads="1"/>
          </p:cNvPicPr>
          <p:nvPr/>
        </p:nvPicPr>
        <p:blipFill>
          <a:blip r:embed="rId3"/>
          <a:srcRect/>
          <a:stretch>
            <a:fillRect/>
          </a:stretch>
        </p:blipFill>
        <p:spPr bwMode="auto">
          <a:xfrm>
            <a:off x="8786813" y="6500813"/>
            <a:ext cx="322262" cy="31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asellaDiTesto 1"/>
          <p:cNvSpPr txBox="1">
            <a:spLocks noChangeArrowheads="1"/>
          </p:cNvSpPr>
          <p:nvPr/>
        </p:nvSpPr>
        <p:spPr bwMode="auto">
          <a:xfrm>
            <a:off x="242888" y="80963"/>
            <a:ext cx="4076700" cy="522287"/>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Il punto di vista biologico</a:t>
            </a:r>
          </a:p>
        </p:txBody>
      </p:sp>
      <p:sp>
        <p:nvSpPr>
          <p:cNvPr id="3" name="CasellaDiTesto 2"/>
          <p:cNvSpPr txBox="1">
            <a:spLocks noChangeArrowheads="1"/>
          </p:cNvSpPr>
          <p:nvPr/>
        </p:nvSpPr>
        <p:spPr bwMode="auto">
          <a:xfrm>
            <a:off x="214313" y="652463"/>
            <a:ext cx="8497887" cy="5262562"/>
          </a:xfrm>
          <a:prstGeom prst="rect">
            <a:avLst/>
          </a:prstGeom>
          <a:noFill/>
          <a:ln w="9525">
            <a:noFill/>
            <a:miter lim="800000"/>
            <a:headEnd/>
            <a:tailEnd/>
          </a:ln>
        </p:spPr>
        <p:txBody>
          <a:bodyPr>
            <a:spAutoFit/>
          </a:bodyPr>
          <a:lstStyle/>
          <a:p>
            <a:pPr algn="just"/>
            <a:r>
              <a:rPr lang="it-IT" sz="2100">
                <a:latin typeface="Times New Roman" pitchFamily="18" charset="0"/>
                <a:cs typeface="Times New Roman" pitchFamily="18" charset="0"/>
              </a:rPr>
              <a:t>«</a:t>
            </a:r>
            <a:r>
              <a:rPr lang="it-IT" sz="2800" b="1">
                <a:solidFill>
                  <a:srgbClr val="0000FF"/>
                </a:solidFill>
                <a:latin typeface="Times New Roman" pitchFamily="18" charset="0"/>
                <a:cs typeface="Times New Roman" pitchFamily="18" charset="0"/>
              </a:rPr>
              <a:t>L’ipotesi di due sistemi neuronici </a:t>
            </a:r>
            <a:r>
              <a:rPr lang="el-GR" sz="2800">
                <a:latin typeface="Times New Roman" pitchFamily="18" charset="0"/>
                <a:cs typeface="Times New Roman" pitchFamily="18" charset="0"/>
              </a:rPr>
              <a:t>φ </a:t>
            </a:r>
            <a:r>
              <a:rPr lang="it-IT" sz="2800">
                <a:latin typeface="Times New Roman" pitchFamily="18" charset="0"/>
                <a:cs typeface="Times New Roman" pitchFamily="18" charset="0"/>
              </a:rPr>
              <a:t>e </a:t>
            </a:r>
            <a:r>
              <a:rPr lang="el-GR" sz="2800">
                <a:latin typeface="Times New Roman" pitchFamily="18" charset="0"/>
                <a:cs typeface="Times New Roman" pitchFamily="18" charset="0"/>
              </a:rPr>
              <a:t>ψ</a:t>
            </a:r>
            <a:r>
              <a:rPr lang="it-IT" sz="2800">
                <a:latin typeface="Times New Roman" pitchFamily="18" charset="0"/>
                <a:cs typeface="Times New Roman" pitchFamily="18" charset="0"/>
              </a:rPr>
              <a:t>, il primo costituito da elementi permeabili e il secondo di elementi impermeabili, ci sembra dunque poter spiegare una delle caratteristiche del sistema nervoso: la capacità di ritenere restando allo stesso tempo recettivo. Ogni acquisizione psichica sarebbe quindi costituita dall'organizzazione del sistema </a:t>
            </a:r>
            <a:r>
              <a:rPr lang="el-GR" sz="2800">
                <a:latin typeface="Times New Roman" pitchFamily="18" charset="0"/>
                <a:cs typeface="Times New Roman" pitchFamily="18" charset="0"/>
              </a:rPr>
              <a:t>ψ</a:t>
            </a:r>
            <a:r>
              <a:rPr lang="it-IT" sz="2800">
                <a:latin typeface="Times New Roman" pitchFamily="18" charset="0"/>
                <a:cs typeface="Times New Roman" pitchFamily="18" charset="0"/>
              </a:rPr>
              <a:t>, mediante sospensioni parziali e topicamente [cioè: quanto a luogo] determinate dalla resistenza nelle barriere di contatto, che differenzia </a:t>
            </a:r>
            <a:r>
              <a:rPr lang="el-GR" sz="2800">
                <a:latin typeface="Times New Roman" pitchFamily="18" charset="0"/>
                <a:cs typeface="Times New Roman" pitchFamily="18" charset="0"/>
              </a:rPr>
              <a:t>ψ</a:t>
            </a:r>
            <a:r>
              <a:rPr lang="it-IT" sz="2800">
                <a:latin typeface="Times New Roman" pitchFamily="18" charset="0"/>
                <a:cs typeface="Times New Roman" pitchFamily="18" charset="0"/>
              </a:rPr>
              <a:t> da </a:t>
            </a:r>
            <a:r>
              <a:rPr lang="el-GR" sz="2800">
                <a:latin typeface="Times New Roman" pitchFamily="18" charset="0"/>
                <a:cs typeface="Times New Roman" pitchFamily="18" charset="0"/>
              </a:rPr>
              <a:t>φ</a:t>
            </a:r>
            <a:r>
              <a:rPr lang="it-IT" sz="2800">
                <a:latin typeface="Times New Roman" pitchFamily="18" charset="0"/>
                <a:cs typeface="Times New Roman" pitchFamily="18" charset="0"/>
              </a:rPr>
              <a:t>… Ricordiamo che, sin dall'inizio, il sistema nervoso ebbe due funzioni: quella di ricevere stimoli dall'esterno, e quella di scaricare eccitamenti di origine endogena…</a:t>
            </a:r>
          </a:p>
        </p:txBody>
      </p:sp>
      <p:sp>
        <p:nvSpPr>
          <p:cNvPr id="6" name="Freccia a destra 5"/>
          <p:cNvSpPr/>
          <p:nvPr/>
        </p:nvSpPr>
        <p:spPr>
          <a:xfrm>
            <a:off x="7908925" y="6356350"/>
            <a:ext cx="762000" cy="2428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CasellaDiTesto 1"/>
          <p:cNvSpPr txBox="1">
            <a:spLocks noChangeArrowheads="1"/>
          </p:cNvSpPr>
          <p:nvPr/>
        </p:nvSpPr>
        <p:spPr bwMode="auto">
          <a:xfrm>
            <a:off x="242888" y="80963"/>
            <a:ext cx="4076700" cy="522287"/>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Il punto di vista biologico</a:t>
            </a:r>
          </a:p>
        </p:txBody>
      </p:sp>
      <p:pic>
        <p:nvPicPr>
          <p:cNvPr id="145410" name="Picture 2">
            <a:hlinkClick r:id="rId2" action="ppaction://hlinksldjump"/>
          </p:cNvPr>
          <p:cNvPicPr>
            <a:picLocks noChangeAspect="1" noChangeArrowheads="1"/>
          </p:cNvPicPr>
          <p:nvPr/>
        </p:nvPicPr>
        <p:blipFill>
          <a:blip r:embed="rId3"/>
          <a:srcRect/>
          <a:stretch>
            <a:fillRect/>
          </a:stretch>
        </p:blipFill>
        <p:spPr bwMode="auto">
          <a:xfrm>
            <a:off x="8786813" y="6500813"/>
            <a:ext cx="322262" cy="312737"/>
          </a:xfrm>
          <a:prstGeom prst="rect">
            <a:avLst/>
          </a:prstGeom>
          <a:noFill/>
          <a:ln w="9525">
            <a:noFill/>
            <a:miter lim="800000"/>
            <a:headEnd/>
            <a:tailEnd/>
          </a:ln>
        </p:spPr>
      </p:pic>
      <p:sp>
        <p:nvSpPr>
          <p:cNvPr id="5" name="CasellaDiTesto 4"/>
          <p:cNvSpPr txBox="1">
            <a:spLocks noChangeArrowheads="1"/>
          </p:cNvSpPr>
          <p:nvPr/>
        </p:nvSpPr>
        <p:spPr bwMode="auto">
          <a:xfrm>
            <a:off x="203200" y="620713"/>
            <a:ext cx="8551863" cy="5694362"/>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Si potrebbe quindi supporre </a:t>
            </a:r>
            <a:r>
              <a:rPr lang="it-IT" sz="2800">
                <a:latin typeface="Times New Roman" pitchFamily="18" charset="0"/>
                <a:cs typeface="Times New Roman" pitchFamily="18" charset="0"/>
              </a:rPr>
              <a:t>che proprio i nostri due sistemi si siano arrogati ciascuno una delle due funzioni primarie. Il sistema φ sarebbe il gruppo di neuroni raggiunto dagli stimoli esterni, mentre il sistema ψ conterrebbe i neuroni che ricevono gli eccitamenti endogeni.. In realtà sappiamo dall'anatomia che vi è un sistema di neuroni (</a:t>
            </a:r>
            <a:r>
              <a:rPr lang="it-IT" sz="2800">
                <a:solidFill>
                  <a:srgbClr val="FF0000"/>
                </a:solidFill>
                <a:latin typeface="Times New Roman" pitchFamily="18" charset="0"/>
                <a:cs typeface="Times New Roman" pitchFamily="18" charset="0"/>
              </a:rPr>
              <a:t>la sostanza grigia del midollo spinale</a:t>
            </a:r>
            <a:r>
              <a:rPr lang="it-IT" sz="2800">
                <a:latin typeface="Times New Roman" pitchFamily="18" charset="0"/>
                <a:cs typeface="Times New Roman" pitchFamily="18" charset="0"/>
              </a:rPr>
              <a:t>) il quale è il solo che si in contatto con il mondo esterno, e un sistema (</a:t>
            </a:r>
            <a:r>
              <a:rPr lang="it-IT" sz="2800">
                <a:solidFill>
                  <a:srgbClr val="FF0000"/>
                </a:solidFill>
                <a:latin typeface="Times New Roman" pitchFamily="18" charset="0"/>
                <a:cs typeface="Times New Roman" pitchFamily="18" charset="0"/>
              </a:rPr>
              <a:t>la sostanza grigia del cervello</a:t>
            </a:r>
            <a:r>
              <a:rPr lang="it-IT" sz="2800">
                <a:latin typeface="Times New Roman" pitchFamily="18" charset="0"/>
                <a:cs typeface="Times New Roman" pitchFamily="18" charset="0"/>
              </a:rPr>
              <a:t>) che non ha collegamenti periferici diretti, ma da cui dipendono lo sviluppo del sistema nervoso e le funzioni psichiche... Pensiamo per il momento che il sistema ψ identifichi la sostanza grigia del cervello»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a:hlinkClick r:id="rId2" action="ppaction://hlinksldjump"/>
          </p:cNvPr>
          <p:cNvPicPr>
            <a:picLocks noChangeAspect="1" noChangeArrowheads="1"/>
          </p:cNvPicPr>
          <p:nvPr/>
        </p:nvPicPr>
        <p:blipFill>
          <a:blip r:embed="rId3"/>
          <a:srcRect/>
          <a:stretch>
            <a:fillRect/>
          </a:stretch>
        </p:blipFill>
        <p:spPr bwMode="auto">
          <a:xfrm>
            <a:off x="7524328" y="4797152"/>
            <a:ext cx="519408" cy="504056"/>
          </a:xfrm>
          <a:prstGeom prst="rect">
            <a:avLst/>
          </a:prstGeom>
          <a:noFill/>
          <a:ln w="9525">
            <a:noFill/>
            <a:miter lim="800000"/>
            <a:headEnd/>
            <a:tailEnd/>
          </a:ln>
        </p:spPr>
      </p:pic>
      <p:sp>
        <p:nvSpPr>
          <p:cNvPr id="146434" name="CasellaDiTesto 2"/>
          <p:cNvSpPr txBox="1">
            <a:spLocks noChangeArrowheads="1"/>
          </p:cNvSpPr>
          <p:nvPr/>
        </p:nvSpPr>
        <p:spPr bwMode="auto">
          <a:xfrm>
            <a:off x="468313" y="1773238"/>
            <a:ext cx="8478837" cy="2308225"/>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«Non so nulla della grandezza assoluta degli stimoli intercellulari,</a:t>
            </a:r>
          </a:p>
          <a:p>
            <a:pPr algn="just"/>
            <a:r>
              <a:rPr lang="it-IT" sz="2400">
                <a:latin typeface="Times New Roman" pitchFamily="18" charset="0"/>
                <a:cs typeface="Times New Roman" pitchFamily="18" charset="0"/>
              </a:rPr>
              <a:t>ma oso immaginare che sia di un ordine relativamente piccolo e</a:t>
            </a:r>
          </a:p>
          <a:p>
            <a:pPr algn="just"/>
            <a:r>
              <a:rPr lang="it-IT" sz="2400">
                <a:latin typeface="Times New Roman" pitchFamily="18" charset="0"/>
                <a:cs typeface="Times New Roman" pitchFamily="18" charset="0"/>
              </a:rPr>
              <a:t>dello stesso ordine delle resistenze della barriera di contattò, come è facile supporre. Con questa ipotesi si salva l’'uguaglianza essenziale dei neuroni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 e </a:t>
            </a:r>
            <a:r>
              <a:rPr lang="el-GR" sz="2400">
                <a:latin typeface="Times New Roman" pitchFamily="18" charset="0"/>
                <a:cs typeface="Times New Roman" pitchFamily="18" charset="0"/>
              </a:rPr>
              <a:t>φ</a:t>
            </a:r>
            <a:r>
              <a:rPr lang="it-IT" sz="2400">
                <a:latin typeface="Times New Roman" pitchFamily="18" charset="0"/>
                <a:cs typeface="Times New Roman" pitchFamily="18" charset="0"/>
              </a:rPr>
              <a:t>, mentre la loro differenza di permeabilità viene spiegata su base biologica e meccanica.»</a:t>
            </a:r>
          </a:p>
        </p:txBody>
      </p:sp>
      <p:sp>
        <p:nvSpPr>
          <p:cNvPr id="146435" name="Rettangolo 3"/>
          <p:cNvSpPr>
            <a:spLocks noChangeArrowheads="1"/>
          </p:cNvSpPr>
          <p:nvPr/>
        </p:nvSpPr>
        <p:spPr bwMode="auto">
          <a:xfrm>
            <a:off x="482600" y="404813"/>
            <a:ext cx="5872163" cy="461962"/>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cs typeface="Times New Roman" pitchFamily="18" charset="0"/>
              </a:rPr>
              <a:t>IL PUNTO DI VISTA DELLA QUANTITA</a:t>
            </a:r>
            <a:endParaRPr lang="it-IT" sz="2400">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a:hlinkClick r:id="rId2" action="ppaction://hlinksldjump"/>
          </p:cNvPr>
          <p:cNvPicPr>
            <a:picLocks noChangeAspect="1" noChangeArrowheads="1"/>
          </p:cNvPicPr>
          <p:nvPr/>
        </p:nvPicPr>
        <p:blipFill>
          <a:blip r:embed="rId3"/>
          <a:srcRect/>
          <a:stretch>
            <a:fillRect/>
          </a:stretch>
        </p:blipFill>
        <p:spPr bwMode="auto">
          <a:xfrm>
            <a:off x="8786813" y="6500813"/>
            <a:ext cx="322262" cy="312737"/>
          </a:xfrm>
          <a:prstGeom prst="rect">
            <a:avLst/>
          </a:prstGeom>
          <a:noFill/>
          <a:ln w="9525">
            <a:noFill/>
            <a:miter lim="800000"/>
            <a:headEnd/>
            <a:tailEnd/>
          </a:ln>
        </p:spPr>
      </p:pic>
      <p:sp>
        <p:nvSpPr>
          <p:cNvPr id="147458" name="Rettangolo 2"/>
          <p:cNvSpPr>
            <a:spLocks noChangeArrowheads="1"/>
          </p:cNvSpPr>
          <p:nvPr/>
        </p:nvSpPr>
        <p:spPr bwMode="auto">
          <a:xfrm>
            <a:off x="501650" y="103188"/>
            <a:ext cx="1617663"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IL DOLORE</a:t>
            </a:r>
          </a:p>
        </p:txBody>
      </p:sp>
      <p:sp>
        <p:nvSpPr>
          <p:cNvPr id="4" name="CasellaDiTesto 3"/>
          <p:cNvSpPr txBox="1">
            <a:spLocks noChangeArrowheads="1"/>
          </p:cNvSpPr>
          <p:nvPr/>
        </p:nvSpPr>
        <p:spPr bwMode="auto">
          <a:xfrm>
            <a:off x="327025" y="503238"/>
            <a:ext cx="8620125" cy="2801937"/>
          </a:xfrm>
          <a:prstGeom prst="rect">
            <a:avLst/>
          </a:prstGeom>
          <a:noFill/>
          <a:ln w="9525">
            <a:noFill/>
            <a:miter lim="800000"/>
            <a:headEnd/>
            <a:tailEnd/>
          </a:ln>
        </p:spPr>
        <p:txBody>
          <a:bodyPr>
            <a:spAutoFit/>
          </a:bodyPr>
          <a:lstStyle/>
          <a:p>
            <a:pPr algn="just"/>
            <a:r>
              <a:rPr lang="it-IT" sz="2200">
                <a:latin typeface="Times New Roman" pitchFamily="18" charset="0"/>
                <a:cs typeface="Times New Roman" pitchFamily="18" charset="0"/>
              </a:rPr>
              <a:t>«</a:t>
            </a:r>
            <a:r>
              <a:rPr lang="it-IT" sz="2200" b="1">
                <a:solidFill>
                  <a:srgbClr val="0000FF"/>
                </a:solidFill>
                <a:latin typeface="Times New Roman" pitchFamily="18" charset="0"/>
                <a:cs typeface="Times New Roman" pitchFamily="18" charset="0"/>
              </a:rPr>
              <a:t>Tutti i dispositivi di natura biologica </a:t>
            </a:r>
            <a:r>
              <a:rPr lang="it-IT" sz="2200">
                <a:latin typeface="Times New Roman" pitchFamily="18" charset="0"/>
                <a:cs typeface="Times New Roman" pitchFamily="18" charset="0"/>
              </a:rPr>
              <a:t>hanno limiti alla loro efficienza, oltre i quali falliscono. Questo fallimento si manifesta in fenomeni che confinano con il patologico e che possono essere descritti come modelli normali del patologico. Abbiamo visto che il sistema nervoso è costituito in modo che le grandi Q esterne vengono trattenute da</a:t>
            </a:r>
            <a:r>
              <a:rPr lang="el-GR" sz="2200">
                <a:latin typeface="Times New Roman" pitchFamily="18" charset="0"/>
                <a:cs typeface="Times New Roman" pitchFamily="18" charset="0"/>
              </a:rPr>
              <a:t>φ</a:t>
            </a:r>
            <a:r>
              <a:rPr lang="it-IT" sz="2200">
                <a:latin typeface="Times New Roman" pitchFamily="18" charset="0"/>
                <a:cs typeface="Times New Roman" pitchFamily="18" charset="0"/>
              </a:rPr>
              <a:t>  e ancor più da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mediante gli schemi delle terminazioni nervose e la connessione solo indiretta tra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e il mondo esterno. </a:t>
            </a:r>
            <a:r>
              <a:rPr lang="it-IT" sz="2200">
                <a:solidFill>
                  <a:srgbClr val="C00000"/>
                </a:solidFill>
                <a:latin typeface="Times New Roman" pitchFamily="18" charset="0"/>
                <a:cs typeface="Times New Roman" pitchFamily="18" charset="0"/>
              </a:rPr>
              <a:t>Esiste un fenomeno che si possa far coincidere con il fallire di questi dispositivi? Io credo sia il dolore</a:t>
            </a:r>
            <a:r>
              <a:rPr lang="it-IT" sz="2200">
                <a:latin typeface="Times New Roman" pitchFamily="18" charset="0"/>
                <a:cs typeface="Times New Roman" pitchFamily="18" charset="0"/>
              </a:rPr>
              <a:t>.</a:t>
            </a:r>
          </a:p>
        </p:txBody>
      </p:sp>
      <p:sp>
        <p:nvSpPr>
          <p:cNvPr id="6" name="CasellaDiTesto 5"/>
          <p:cNvSpPr txBox="1">
            <a:spLocks noChangeArrowheads="1"/>
          </p:cNvSpPr>
          <p:nvPr/>
        </p:nvSpPr>
        <p:spPr bwMode="auto">
          <a:xfrm>
            <a:off x="327025" y="3305175"/>
            <a:ext cx="8624888" cy="3138488"/>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Tutto  ciò che sappiamo del dolore </a:t>
            </a:r>
            <a:r>
              <a:rPr lang="it-IT" sz="2200">
                <a:latin typeface="Times New Roman" pitchFamily="18" charset="0"/>
                <a:cs typeface="Times New Roman" pitchFamily="18" charset="0"/>
              </a:rPr>
              <a:t>conferma questa tesi. Il sistema nervoso ha la più netta tendenza alla fuga dal dolore. In questo possiamo vedere una manifestazione della tendenza primaria contro un aumento di tensione Q</a:t>
            </a:r>
            <a:r>
              <a:rPr lang="el-GR" sz="2200">
                <a:latin typeface="Times New Roman" pitchFamily="18" charset="0"/>
                <a:cs typeface="Times New Roman" pitchFamily="18" charset="0"/>
              </a:rPr>
              <a:t>ή</a:t>
            </a:r>
            <a:r>
              <a:rPr lang="it-IT" sz="2200">
                <a:latin typeface="Times New Roman" pitchFamily="18" charset="0"/>
                <a:cs typeface="Times New Roman" pitchFamily="18" charset="0"/>
              </a:rPr>
              <a:t> e ne traiamo la conseguenza che il dolore consiste nella irruzione in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di grandi Q. Le due tendenze sono quindi una sola. Il dolore mette in movimento tanto il sistema </a:t>
            </a:r>
            <a:r>
              <a:rPr lang="el-GR" sz="2200">
                <a:latin typeface="Times New Roman" pitchFamily="18" charset="0"/>
                <a:cs typeface="Times New Roman" pitchFamily="18" charset="0"/>
              </a:rPr>
              <a:t>φ</a:t>
            </a:r>
            <a:r>
              <a:rPr lang="it-IT" sz="2200">
                <a:latin typeface="Times New Roman" pitchFamily="18" charset="0"/>
                <a:cs typeface="Times New Roman" pitchFamily="18" charset="0"/>
              </a:rPr>
              <a:t> quanto il sistema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 non vi sono ostacoli al suo progredire, è il più autoritario di tutti i processi. I neuroni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sembrano dunque essere permeabili al dolore, che consiste quindi nell'azione di alcune Q di ordine relativamente elevato.»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447675" y="981075"/>
            <a:ext cx="8262938" cy="5016500"/>
          </a:xfrm>
          <a:prstGeom prst="rect">
            <a:avLst/>
          </a:prstGeom>
          <a:noFill/>
          <a:ln w="9525">
            <a:noFill/>
            <a:miter lim="800000"/>
            <a:headEnd/>
            <a:tailEnd/>
          </a:ln>
        </p:spPr>
        <p:txBody>
          <a:bodyPr>
            <a:spAutoFit/>
          </a:bodyPr>
          <a:lstStyle/>
          <a:p>
            <a:pPr algn="just"/>
            <a:r>
              <a:rPr lang="it-IT" sz="3200" b="1">
                <a:solidFill>
                  <a:srgbClr val="0000FF"/>
                </a:solidFill>
                <a:latin typeface="Times New Roman" pitchFamily="18" charset="0"/>
                <a:cs typeface="Times New Roman" pitchFamily="18" charset="0"/>
              </a:rPr>
              <a:t>«Fino ad ora non è </a:t>
            </a:r>
            <a:r>
              <a:rPr lang="it-IT" sz="3200">
                <a:latin typeface="Times New Roman" pitchFamily="18" charset="0"/>
                <a:cs typeface="Times New Roman" pitchFamily="18" charset="0"/>
              </a:rPr>
              <a:t>stato ancora detto che ogni teoria psicologica, oltre alle esigenze che soddisfa dal punto di vista della scienza naturale, deve corrispondere a un altro maggiore requisito. Deve spiegarci ciò che conosciamo, in maniera enigmatica, </a:t>
            </a:r>
            <a:r>
              <a:rPr lang="it-IT" sz="3200" b="1">
                <a:solidFill>
                  <a:srgbClr val="FF0000"/>
                </a:solidFill>
                <a:latin typeface="Times New Roman" pitchFamily="18" charset="0"/>
                <a:cs typeface="Times New Roman" pitchFamily="18" charset="0"/>
              </a:rPr>
              <a:t>attraverso la nostra 'coscienza’</a:t>
            </a:r>
            <a:r>
              <a:rPr lang="it-IT" sz="3200">
                <a:latin typeface="Times New Roman" pitchFamily="18" charset="0"/>
                <a:cs typeface="Times New Roman" pitchFamily="18" charset="0"/>
              </a:rPr>
              <a:t>; e poiché questa coscienza non sa nulla di ciò che noi abbiamo sin qui supposto, cioè quantità e neuroni, deve anche spiegarci questa mancanza di conoscenza.»</a:t>
            </a:r>
          </a:p>
        </p:txBody>
      </p:sp>
      <p:sp>
        <p:nvSpPr>
          <p:cNvPr id="148482"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pic>
        <p:nvPicPr>
          <p:cNvPr id="148483"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sp>
        <p:nvSpPr>
          <p:cNvPr id="5" name="CasellaDiTesto 4"/>
          <p:cNvSpPr txBox="1">
            <a:spLocks noChangeArrowheads="1"/>
          </p:cNvSpPr>
          <p:nvPr/>
        </p:nvSpPr>
        <p:spPr bwMode="auto">
          <a:xfrm>
            <a:off x="239713" y="836613"/>
            <a:ext cx="8664575" cy="5694362"/>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«Subito cominciamo </a:t>
            </a:r>
            <a:r>
              <a:rPr lang="it-IT" sz="2800">
                <a:latin typeface="Times New Roman" pitchFamily="18" charset="0"/>
                <a:cs typeface="Times New Roman" pitchFamily="18" charset="0"/>
              </a:rPr>
              <a:t>a comprendere una premessa che ci ha guidato finora. Abbiamo trattato i processi psichici come qualcosa che poteva prescindere da questa conoscenza attraverso la coscienza, come qualcosa che esisteva indipendentemente da una conoscenza siffatta; siamo cioè preparati a trovare che alcune delle nostre ipotesi non vengono confermate dalla coscienza. Se non ci lasciamo confondere da ciò, è proprio in conseguenza della premessa che la coscienza non ci dà una conoscenza né completa né attendibile dei processi neuronici, e che questi processi debbono essere in primo luogo considerati nel loro insieme come inconsci e spiegati alla stessa stregua di altri fenomeni naturali.»</a:t>
            </a:r>
          </a:p>
        </p:txBody>
      </p:sp>
      <p:pic>
        <p:nvPicPr>
          <p:cNvPr id="149507"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asellaDiTesto 1"/>
          <p:cNvSpPr txBox="1">
            <a:spLocks noChangeArrowheads="1"/>
          </p:cNvSpPr>
          <p:nvPr/>
        </p:nvSpPr>
        <p:spPr bwMode="auto">
          <a:xfrm>
            <a:off x="395288" y="404813"/>
            <a:ext cx="8599487" cy="1766887"/>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Dopo aver curato </a:t>
            </a:r>
            <a:r>
              <a:rPr lang="it-IT" sz="2200">
                <a:latin typeface="Times New Roman" pitchFamily="18" charset="0"/>
                <a:cs typeface="Times New Roman" pitchFamily="18" charset="0"/>
              </a:rPr>
              <a:t>i malati per circa due anni con le consuete misure neurologiche (massaggio, riposo, idroterapia, e stimolazione elettrica), verso la fine del 1887 </a:t>
            </a:r>
            <a:r>
              <a:rPr lang="it-IT" sz="2200">
                <a:solidFill>
                  <a:srgbClr val="0000FF"/>
                </a:solidFill>
                <a:latin typeface="Times New Roman" pitchFamily="18" charset="0"/>
                <a:cs typeface="Times New Roman" pitchFamily="18" charset="0"/>
              </a:rPr>
              <a:t>Freud cominciò a impiegare sistematicamente l’ipnosi</a:t>
            </a:r>
            <a:r>
              <a:rPr lang="it-IT" sz="2200">
                <a:latin typeface="Times New Roman" pitchFamily="18" charset="0"/>
                <a:cs typeface="Times New Roman" pitchFamily="18" charset="0"/>
              </a:rPr>
              <a:t>. Insoddisfatto degli aspetti prettamente «suggestivi» della stessa, </a:t>
            </a:r>
            <a:r>
              <a:rPr lang="it-IT" sz="2200">
                <a:solidFill>
                  <a:srgbClr val="0000FF"/>
                </a:solidFill>
                <a:latin typeface="Times New Roman" pitchFamily="18" charset="0"/>
                <a:cs typeface="Times New Roman" pitchFamily="18" charset="0"/>
              </a:rPr>
              <a:t>riesumò il </a:t>
            </a:r>
            <a:r>
              <a:rPr lang="it-IT" sz="2200">
                <a:solidFill>
                  <a:srgbClr val="FF0000"/>
                </a:solidFill>
                <a:latin typeface="Times New Roman" pitchFamily="18" charset="0"/>
                <a:cs typeface="Times New Roman" pitchFamily="18" charset="0"/>
              </a:rPr>
              <a:t>«metodo catartico» </a:t>
            </a:r>
            <a:r>
              <a:rPr lang="it-IT" sz="2200">
                <a:latin typeface="Times New Roman" pitchFamily="18" charset="0"/>
                <a:cs typeface="Times New Roman" pitchFamily="18" charset="0"/>
              </a:rPr>
              <a:t>di Breuer verso la metà del 1889 </a:t>
            </a:r>
          </a:p>
        </p:txBody>
      </p:sp>
      <p:sp>
        <p:nvSpPr>
          <p:cNvPr id="3" name="CasellaDiTesto 2"/>
          <p:cNvSpPr txBox="1">
            <a:spLocks noChangeArrowheads="1"/>
          </p:cNvSpPr>
          <p:nvPr/>
        </p:nvSpPr>
        <p:spPr bwMode="auto">
          <a:xfrm>
            <a:off x="323850" y="2133600"/>
            <a:ext cx="8737600" cy="2122488"/>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Nell’autunno del 1892  </a:t>
            </a:r>
            <a:r>
              <a:rPr lang="it-IT" sz="2200">
                <a:latin typeface="Calibri" pitchFamily="34" charset="0"/>
              </a:rPr>
              <a:t>cominciò a fare a meno dell’ipnosi, sostituendola con la </a:t>
            </a:r>
            <a:r>
              <a:rPr lang="it-IT" sz="2200" b="1">
                <a:solidFill>
                  <a:srgbClr val="FF0000"/>
                </a:solidFill>
                <a:latin typeface="Calibri" pitchFamily="34" charset="0"/>
              </a:rPr>
              <a:t>«tecnica della concentrazione»</a:t>
            </a:r>
            <a:r>
              <a:rPr lang="it-IT" sz="2200">
                <a:solidFill>
                  <a:srgbClr val="FF0000"/>
                </a:solidFill>
                <a:latin typeface="Calibri" pitchFamily="34" charset="0"/>
              </a:rPr>
              <a:t>, </a:t>
            </a:r>
            <a:r>
              <a:rPr lang="it-IT" sz="2200">
                <a:latin typeface="Calibri" pitchFamily="34" charset="0"/>
              </a:rPr>
              <a:t>facilitata dalla pressione ripetuta sulla fronte dei pazienti. Egli mirava a rievocare i ricordi dimenticati seguendo accuratamente  le associazioni fatte dai pazienti a partire dai loro sintomi. </a:t>
            </a:r>
            <a:r>
              <a:rPr lang="it-IT" sz="2200" b="1">
                <a:solidFill>
                  <a:srgbClr val="0000FF"/>
                </a:solidFill>
                <a:latin typeface="Calibri" pitchFamily="34" charset="0"/>
              </a:rPr>
              <a:t>L’ipnosi fu definitivamente accantonata dopo il 1896 , anno in cui fu usata per la prima volta la parola </a:t>
            </a:r>
            <a:r>
              <a:rPr lang="it-IT" sz="2200" b="1" u="sng">
                <a:solidFill>
                  <a:srgbClr val="FF0000"/>
                </a:solidFill>
                <a:latin typeface="Calibri" pitchFamily="34" charset="0"/>
              </a:rPr>
              <a:t>psicanalisi</a:t>
            </a:r>
            <a:r>
              <a:rPr lang="it-IT" sz="2200" b="1">
                <a:solidFill>
                  <a:srgbClr val="0000FF"/>
                </a:solidFill>
                <a:latin typeface="Calibri" pitchFamily="34" charset="0"/>
              </a:rPr>
              <a:t>.</a:t>
            </a:r>
          </a:p>
        </p:txBody>
      </p:sp>
      <p:sp>
        <p:nvSpPr>
          <p:cNvPr id="4" name="CasellaDiTesto 3"/>
          <p:cNvSpPr txBox="1">
            <a:spLocks noChangeArrowheads="1"/>
          </p:cNvSpPr>
          <p:nvPr/>
        </p:nvSpPr>
        <p:spPr bwMode="auto">
          <a:xfrm>
            <a:off x="395288" y="4221163"/>
            <a:ext cx="8566150" cy="2462212"/>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L’evoluzione di questa tecnica </a:t>
            </a:r>
            <a:r>
              <a:rPr lang="it-IT" sz="2200">
                <a:latin typeface="Calibri" pitchFamily="34" charset="0"/>
              </a:rPr>
              <a:t>consistette essenzialmente nello spogliare la ricerca dei ricordi dalle originarie condotte del dirigere, sollecitare, suggerire, far domande al paziente, e simili. Fu invece adottato un atteggiamento passivo, e l’unica condotta attiva consisteva nel richiamare di tanto in tanto l’attenzione del paziente sulle associazioni che egli trascurava . </a:t>
            </a:r>
            <a:r>
              <a:rPr lang="it-IT" sz="2200" b="1">
                <a:solidFill>
                  <a:srgbClr val="0000FF"/>
                </a:solidFill>
                <a:latin typeface="Calibri" pitchFamily="34" charset="0"/>
              </a:rPr>
              <a:t>Si considerò sempre più la natura della </a:t>
            </a:r>
            <a:r>
              <a:rPr lang="it-IT" sz="2200" b="1">
                <a:solidFill>
                  <a:srgbClr val="FF0000"/>
                </a:solidFill>
                <a:latin typeface="Calibri" pitchFamily="34" charset="0"/>
              </a:rPr>
              <a:t>«resistenza»</a:t>
            </a:r>
            <a:r>
              <a:rPr lang="it-IT" sz="2200">
                <a:solidFill>
                  <a:srgbClr val="FF0000"/>
                </a:solidFill>
                <a:latin typeface="Calibri" pitchFamily="34" charset="0"/>
              </a:rPr>
              <a:t> </a:t>
            </a:r>
            <a:r>
              <a:rPr lang="it-IT" sz="2200">
                <a:latin typeface="Calibri" pitchFamily="34" charset="0"/>
              </a:rPr>
              <a:t>che la diretta ricerca dei ricordi.</a:t>
            </a:r>
          </a:p>
        </p:txBody>
      </p:sp>
      <p:sp>
        <p:nvSpPr>
          <p:cNvPr id="80900" name="CasellaDiTesto 4"/>
          <p:cNvSpPr txBox="1">
            <a:spLocks noChangeArrowheads="1"/>
          </p:cNvSpPr>
          <p:nvPr/>
        </p:nvSpPr>
        <p:spPr bwMode="auto">
          <a:xfrm>
            <a:off x="479425" y="-26988"/>
            <a:ext cx="2403475" cy="522288"/>
          </a:xfrm>
          <a:prstGeom prst="rect">
            <a:avLst/>
          </a:prstGeom>
          <a:noFill/>
          <a:ln w="9525">
            <a:noFill/>
            <a:miter lim="800000"/>
            <a:headEnd/>
            <a:tailEnd/>
          </a:ln>
        </p:spPr>
        <p:txBody>
          <a:bodyPr wrap="none">
            <a:spAutoFit/>
          </a:bodyPr>
          <a:lstStyle/>
          <a:p>
            <a:r>
              <a:rPr lang="it-IT" sz="2800" b="1">
                <a:solidFill>
                  <a:srgbClr val="0000FF"/>
                </a:solidFill>
                <a:latin typeface="Times New Roman" pitchFamily="18" charset="0"/>
                <a:cs typeface="Times New Roman" pitchFamily="18" charset="0"/>
              </a:rPr>
              <a:t>LA TECNICA</a:t>
            </a:r>
          </a:p>
        </p:txBody>
      </p:sp>
      <p:pic>
        <p:nvPicPr>
          <p:cNvPr id="1026" name="Picture 2">
            <a:hlinkClick r:id="rId2" action="ppaction://hlinksldjump"/>
          </p:cNvPr>
          <p:cNvPicPr>
            <a:picLocks noChangeAspect="1" noChangeArrowheads="1"/>
          </p:cNvPicPr>
          <p:nvPr/>
        </p:nvPicPr>
        <p:blipFill>
          <a:blip r:embed="rId3"/>
          <a:srcRect/>
          <a:stretch>
            <a:fillRect/>
          </a:stretch>
        </p:blipFill>
        <p:spPr bwMode="auto">
          <a:xfrm>
            <a:off x="5983288" y="3967163"/>
            <a:ext cx="201612" cy="195262"/>
          </a:xfrm>
          <a:prstGeom prst="rect">
            <a:avLst/>
          </a:prstGeom>
          <a:noFill/>
          <a:ln w="9525">
            <a:noFill/>
            <a:miter lim="800000"/>
            <a:headEnd/>
            <a:tailEnd/>
          </a:ln>
        </p:spPr>
      </p:pic>
      <p:pic>
        <p:nvPicPr>
          <p:cNvPr id="80902" name="Picture 2">
            <a:hlinkClick r:id="rId4" action="ppaction://hlinksldjump"/>
          </p:cNvPr>
          <p:cNvPicPr>
            <a:picLocks noChangeAspect="1" noChangeArrowheads="1"/>
          </p:cNvPicPr>
          <p:nvPr/>
        </p:nvPicPr>
        <p:blipFill>
          <a:blip r:embed="rId3"/>
          <a:srcRect/>
          <a:stretch>
            <a:fillRect/>
          </a:stretch>
        </p:blipFill>
        <p:spPr bwMode="auto">
          <a:xfrm>
            <a:off x="8675688" y="6453188"/>
            <a:ext cx="385762" cy="37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523875" y="744538"/>
            <a:ext cx="8066088" cy="4832350"/>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a:t>
            </a:r>
            <a:r>
              <a:rPr lang="it-IT" sz="2800" b="1">
                <a:solidFill>
                  <a:srgbClr val="0000FF"/>
                </a:solidFill>
                <a:latin typeface="Times New Roman" pitchFamily="18" charset="0"/>
                <a:cs typeface="Times New Roman" pitchFamily="18" charset="0"/>
              </a:rPr>
              <a:t>Poi però bisogna </a:t>
            </a:r>
            <a:r>
              <a:rPr lang="it-IT" sz="2800">
                <a:latin typeface="Times New Roman" pitchFamily="18" charset="0"/>
                <a:cs typeface="Times New Roman" pitchFamily="18" charset="0"/>
              </a:rPr>
              <a:t>inscrivere il contenuto della coscienza nei nostri processi quantitativi </a:t>
            </a:r>
            <a:r>
              <a:rPr lang="el-GR" sz="2800">
                <a:latin typeface="Times New Roman" pitchFamily="18" charset="0"/>
                <a:cs typeface="Times New Roman" pitchFamily="18" charset="0"/>
              </a:rPr>
              <a:t>ψ</a:t>
            </a:r>
            <a:r>
              <a:rPr lang="it-IT" sz="2800">
                <a:latin typeface="Times New Roman" pitchFamily="18" charset="0"/>
                <a:cs typeface="Times New Roman" pitchFamily="18" charset="0"/>
              </a:rPr>
              <a:t>. La coscienza ci dà ciò che noi chiamiamo qualità: sensazioni differenti in grandi varietà di modi e la cui differenza dipende dai rapporti con il mondo esterno. </a:t>
            </a:r>
            <a:r>
              <a:rPr lang="it-IT" sz="2800">
                <a:solidFill>
                  <a:srgbClr val="C00000"/>
                </a:solidFill>
                <a:latin typeface="Times New Roman" pitchFamily="18" charset="0"/>
                <a:cs typeface="Times New Roman" pitchFamily="18" charset="0"/>
              </a:rPr>
              <a:t>Entro questa differenza vi sono delle serie, delle somiglianze, e simili, ma non vi sono propriamente delle quantità</a:t>
            </a:r>
            <a:r>
              <a:rPr lang="it-IT" sz="2800">
                <a:latin typeface="Times New Roman" pitchFamily="18" charset="0"/>
                <a:cs typeface="Times New Roman" pitchFamily="18" charset="0"/>
              </a:rPr>
              <a:t>. Possiamo chiederci come e dove abbiano origine le qualità. Sono problemi che hanno bisogno di un'indagine molto approfondita e che possono essere trattati, qui, solo in modo superficiale.»</a:t>
            </a:r>
          </a:p>
        </p:txBody>
      </p:sp>
      <p:sp>
        <p:nvSpPr>
          <p:cNvPr id="150530"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pic>
        <p:nvPicPr>
          <p:cNvPr id="150531"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sp>
        <p:nvSpPr>
          <p:cNvPr id="5" name="CasellaDiTesto 4"/>
          <p:cNvSpPr txBox="1">
            <a:spLocks noChangeArrowheads="1"/>
          </p:cNvSpPr>
          <p:nvPr/>
        </p:nvSpPr>
        <p:spPr bwMode="auto">
          <a:xfrm>
            <a:off x="395288" y="793750"/>
            <a:ext cx="8340725" cy="4892675"/>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«Dove hanno origine le qualità</a:t>
            </a:r>
            <a:r>
              <a:rPr lang="it-IT" sz="2400">
                <a:latin typeface="Times New Roman" pitchFamily="18" charset="0"/>
                <a:cs typeface="Times New Roman" pitchFamily="18" charset="0"/>
              </a:rPr>
              <a:t>? Non nel mondo esterno, poiché in esso, secondo l’'opinione della nostra scienza naturale, alla quale in questa sede anche la psicologia deve essere soggetta, vi sono masse in movimento e niente altro. Nel sistema </a:t>
            </a:r>
            <a:r>
              <a:rPr lang="el-GR" sz="2400">
                <a:latin typeface="Times New Roman" pitchFamily="18" charset="0"/>
                <a:cs typeface="Times New Roman" pitchFamily="18" charset="0"/>
              </a:rPr>
              <a:t>φ</a:t>
            </a:r>
            <a:r>
              <a:rPr lang="it-IT" sz="2400">
                <a:latin typeface="Times New Roman" pitchFamily="18" charset="0"/>
                <a:cs typeface="Times New Roman" pitchFamily="18" charset="0"/>
              </a:rPr>
              <a:t>, forse? Ciò concorderebbe con il fatto che le qualità sono connesse con la percezione, ma è in contrasto con tutto ciò che giustamente fa porre, a sede della coscienza, i piani superiori del sistema nervoso. Nel sistema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allora. Ma vi è un'importante obiezione al riguardo. Nella percezione i sistemi </a:t>
            </a:r>
            <a:r>
              <a:rPr lang="el-GR" sz="2400">
                <a:latin typeface="Times New Roman" pitchFamily="18" charset="0"/>
                <a:cs typeface="Times New Roman" pitchFamily="18" charset="0"/>
              </a:rPr>
              <a:t>φ</a:t>
            </a:r>
            <a:r>
              <a:rPr lang="it-IT" sz="2400">
                <a:latin typeface="Times New Roman" pitchFamily="18" charset="0"/>
                <a:cs typeface="Times New Roman" pitchFamily="18" charset="0"/>
              </a:rPr>
              <a:t> e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 agiscono insieme; vi è però un processo psichico che si attua certamente solo in </a:t>
            </a:r>
            <a:r>
              <a:rPr lang="el-GR" sz="2400">
                <a:latin typeface="Times New Roman" pitchFamily="18" charset="0"/>
                <a:cs typeface="Times New Roman" pitchFamily="18" charset="0"/>
              </a:rPr>
              <a:t>ψ</a:t>
            </a:r>
            <a:r>
              <a:rPr lang="it-IT" sz="2400">
                <a:latin typeface="Times New Roman" pitchFamily="18" charset="0"/>
                <a:cs typeface="Times New Roman" pitchFamily="18" charset="0"/>
              </a:rPr>
              <a:t>: la riproduzione o ricordo, e questo processo è, in generale, privo di qualità. Il ricordo, di norma, non comporta nulla del carattere proprio della qualità percettiva.»</a:t>
            </a:r>
          </a:p>
        </p:txBody>
      </p:sp>
      <p:pic>
        <p:nvPicPr>
          <p:cNvPr id="151555"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95288" y="500063"/>
            <a:ext cx="8208962" cy="5632450"/>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 </a:t>
            </a:r>
            <a:r>
              <a:rPr lang="it-IT" sz="2400" b="1">
                <a:solidFill>
                  <a:srgbClr val="0000FF"/>
                </a:solidFill>
                <a:latin typeface="Times New Roman" pitchFamily="18" charset="0"/>
                <a:cs typeface="Times New Roman" pitchFamily="18" charset="0"/>
              </a:rPr>
              <a:t>Perciò dobbiamo avere il coraggio </a:t>
            </a:r>
            <a:r>
              <a:rPr lang="it-IT" sz="2400">
                <a:latin typeface="Times New Roman" pitchFamily="18" charset="0"/>
                <a:cs typeface="Times New Roman" pitchFamily="18" charset="0"/>
              </a:rPr>
              <a:t>di ammettere che vi sia un </a:t>
            </a:r>
            <a:r>
              <a:rPr lang="it-IT" sz="2400" b="1">
                <a:solidFill>
                  <a:srgbClr val="FF0000"/>
                </a:solidFill>
                <a:latin typeface="Times New Roman" pitchFamily="18" charset="0"/>
                <a:cs typeface="Times New Roman" pitchFamily="18" charset="0"/>
              </a:rPr>
              <a:t>terzo sistema di neuroni </a:t>
            </a:r>
            <a:r>
              <a:rPr lang="it-IT" sz="2400">
                <a:latin typeface="Times New Roman" pitchFamily="18" charset="0"/>
                <a:cs typeface="Times New Roman" pitchFamily="18" charset="0"/>
              </a:rPr>
              <a:t>(che potrebbero essere chiamati] </a:t>
            </a:r>
            <a:r>
              <a:rPr lang="el-GR" sz="2400">
                <a:latin typeface="Times New Roman" pitchFamily="18" charset="0"/>
                <a:cs typeface="Times New Roman" pitchFamily="18" charset="0"/>
              </a:rPr>
              <a:t>ω</a:t>
            </a:r>
            <a:r>
              <a:rPr lang="it-IT" sz="2400">
                <a:latin typeface="Times New Roman" pitchFamily="18" charset="0"/>
                <a:cs typeface="Times New Roman" pitchFamily="18" charset="0"/>
              </a:rPr>
              <a:t>, forse), i quali vengono eccitati assieme agli altri durante la percezione, ma non durante la riproduzione, e i cui stati di eccitamento determinano le diverse qualità, cioè sono sensazioni coscienti.</a:t>
            </a:r>
          </a:p>
          <a:p>
            <a:pPr algn="just"/>
            <a:r>
              <a:rPr lang="it-IT" sz="2400">
                <a:latin typeface="Times New Roman" pitchFamily="18" charset="0"/>
                <a:cs typeface="Times New Roman" pitchFamily="18" charset="0"/>
              </a:rPr>
              <a:t>Se sosteniamo che la nostra coscienza fornisce solo delle qualità, mentre la scienza naturale riconosce solo delle quantità, emerge in modo evidente, come per una regola del tre, una caratteristica dei neuroni </a:t>
            </a:r>
            <a:r>
              <a:rPr lang="el-GR" sz="2400">
                <a:latin typeface="Times New Roman" pitchFamily="18" charset="0"/>
                <a:cs typeface="Times New Roman" pitchFamily="18" charset="0"/>
              </a:rPr>
              <a:t>ω</a:t>
            </a:r>
            <a:r>
              <a:rPr lang="it-IT" sz="2400">
                <a:latin typeface="Times New Roman" pitchFamily="18" charset="0"/>
                <a:cs typeface="Times New Roman" pitchFamily="18" charset="0"/>
              </a:rPr>
              <a:t>. </a:t>
            </a:r>
            <a:r>
              <a:rPr lang="it-IT" sz="2400" b="1">
                <a:solidFill>
                  <a:srgbClr val="FF0000"/>
                </a:solidFill>
                <a:latin typeface="Times New Roman" pitchFamily="18" charset="0"/>
                <a:cs typeface="Times New Roman" pitchFamily="18" charset="0"/>
              </a:rPr>
              <a:t>Essendosi la scienza posta il compito di condurre tutte le qualità delle nostre sensazioni alle quantità esterne, si può presumere, della struttura del sistema nervoso, che essa consista di dispositivi per trasformare la quantità in qualità, dove sembra trionfare ancora una volta la tendenza originaria a liberarsi della quantità… </a:t>
            </a:r>
          </a:p>
        </p:txBody>
      </p:sp>
      <p:sp>
        <p:nvSpPr>
          <p:cNvPr id="152578"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pic>
        <p:nvPicPr>
          <p:cNvPr id="152579"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ttangolo 3"/>
          <p:cNvSpPr>
            <a:spLocks noChangeArrowheads="1"/>
          </p:cNvSpPr>
          <p:nvPr/>
        </p:nvSpPr>
        <p:spPr bwMode="auto">
          <a:xfrm>
            <a:off x="282575" y="122238"/>
            <a:ext cx="1773238"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QUALITA</a:t>
            </a:r>
            <a:endParaRPr lang="it-IT" sz="2000">
              <a:latin typeface="Calibri" pitchFamily="34" charset="0"/>
            </a:endParaRPr>
          </a:p>
        </p:txBody>
      </p:sp>
      <p:sp>
        <p:nvSpPr>
          <p:cNvPr id="5" name="CasellaDiTesto 4"/>
          <p:cNvSpPr txBox="1">
            <a:spLocks noChangeArrowheads="1"/>
          </p:cNvSpPr>
          <p:nvPr/>
        </p:nvSpPr>
        <p:spPr bwMode="auto">
          <a:xfrm>
            <a:off x="322263" y="836613"/>
            <a:ext cx="8499475" cy="5694362"/>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«(Di fronte alle difficoltà ndr.)… Scorgo solo una via d'uscita: rivedere la nostra ipotesi fondamentate sul decorso della Q</a:t>
            </a:r>
            <a:r>
              <a:rPr lang="el-GR" sz="2800">
                <a:latin typeface="Times New Roman" pitchFamily="18" charset="0"/>
                <a:cs typeface="Times New Roman" pitchFamily="18" charset="0"/>
              </a:rPr>
              <a:t>ή</a:t>
            </a:r>
            <a:r>
              <a:rPr lang="it-IT" sz="2800">
                <a:latin typeface="Times New Roman" pitchFamily="18" charset="0"/>
                <a:cs typeface="Times New Roman" pitchFamily="18" charset="0"/>
              </a:rPr>
              <a:t>). Fino ad ora l'ho considerato solo come un trasferimento di Q</a:t>
            </a:r>
            <a:r>
              <a:rPr lang="el-GR" sz="2800">
                <a:latin typeface="Times New Roman" pitchFamily="18" charset="0"/>
                <a:cs typeface="Times New Roman" pitchFamily="18" charset="0"/>
              </a:rPr>
              <a:t>ή</a:t>
            </a:r>
            <a:r>
              <a:rPr lang="it-IT" sz="2800">
                <a:latin typeface="Times New Roman" pitchFamily="18" charset="0"/>
                <a:cs typeface="Times New Roman" pitchFamily="18" charset="0"/>
              </a:rPr>
              <a:t> da un neurone a un altro. Ma deve avere anche un altro carattere, di ordine temporale; infatti anche ai movimenti delle masse nel mondo esterno la meccanica dei fisici ha assegnato questa caratteristica temporale. La chiamerò con una parola: </a:t>
            </a:r>
            <a:r>
              <a:rPr lang="it-IT" sz="2800" i="1">
                <a:latin typeface="Times New Roman" pitchFamily="18" charset="0"/>
                <a:cs typeface="Times New Roman" pitchFamily="18" charset="0"/>
              </a:rPr>
              <a:t>periodo</a:t>
            </a:r>
            <a:r>
              <a:rPr lang="it-IT" sz="2800">
                <a:latin typeface="Times New Roman" pitchFamily="18" charset="0"/>
                <a:cs typeface="Times New Roman" pitchFamily="18" charset="0"/>
              </a:rPr>
              <a:t>. Ammetterò cosi che tutta la resistenza delle barriere di contatto sia valida solo per il trasferimento di Q, </a:t>
            </a:r>
            <a:r>
              <a:rPr lang="it-IT" sz="2800" b="1">
                <a:solidFill>
                  <a:srgbClr val="FF0000"/>
                </a:solidFill>
                <a:latin typeface="Times New Roman" pitchFamily="18" charset="0"/>
                <a:cs typeface="Times New Roman" pitchFamily="18" charset="0"/>
              </a:rPr>
              <a:t>ma che il periodo del movimento neuronico si propaghi non inibito in ogni direzione come un processo d'induzione</a:t>
            </a:r>
            <a:r>
              <a:rPr lang="it-IT" sz="2800">
                <a:latin typeface="Times New Roman" pitchFamily="18" charset="0"/>
                <a:cs typeface="Times New Roman" pitchFamily="18" charset="0"/>
              </a:rPr>
              <a:t>.»</a:t>
            </a:r>
          </a:p>
        </p:txBody>
      </p:sp>
      <p:pic>
        <p:nvPicPr>
          <p:cNvPr id="153603"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ttangolo 1"/>
          <p:cNvSpPr>
            <a:spLocks noChangeArrowheads="1"/>
          </p:cNvSpPr>
          <p:nvPr/>
        </p:nvSpPr>
        <p:spPr bwMode="auto">
          <a:xfrm>
            <a:off x="468313" y="333375"/>
            <a:ext cx="2119312"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COSCIENZA</a:t>
            </a:r>
          </a:p>
        </p:txBody>
      </p:sp>
      <p:sp>
        <p:nvSpPr>
          <p:cNvPr id="3" name="CasellaDiTesto 2"/>
          <p:cNvSpPr txBox="1">
            <a:spLocks noChangeArrowheads="1"/>
          </p:cNvSpPr>
          <p:nvPr/>
        </p:nvSpPr>
        <p:spPr bwMode="auto">
          <a:xfrm>
            <a:off x="512763" y="1412875"/>
            <a:ext cx="8316912" cy="3970338"/>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 </a:t>
            </a:r>
            <a:r>
              <a:rPr lang="it-IT" sz="2800" b="1">
                <a:solidFill>
                  <a:srgbClr val="0000FF"/>
                </a:solidFill>
                <a:latin typeface="Times New Roman" pitchFamily="18" charset="0"/>
                <a:cs typeface="Times New Roman" pitchFamily="18" charset="0"/>
              </a:rPr>
              <a:t>Solo per mezzo di tali </a:t>
            </a:r>
            <a:r>
              <a:rPr lang="it-IT" sz="2800">
                <a:latin typeface="Times New Roman" pitchFamily="18" charset="0"/>
                <a:cs typeface="Times New Roman" pitchFamily="18" charset="0"/>
              </a:rPr>
              <a:t>complesse e poco chiare ipotesi sono riuscito fino ad ora a inserire i fenomeni della coscienza nella struttura della psicologia quantitativa. Naturalmente è impossibile tentare di spiegare come mai i processi di eccitamento nei neuroni </a:t>
            </a:r>
            <a:r>
              <a:rPr lang="el-GR" sz="2800">
                <a:latin typeface="Times New Roman" pitchFamily="18" charset="0"/>
                <a:cs typeface="Times New Roman" pitchFamily="18" charset="0"/>
              </a:rPr>
              <a:t>ω</a:t>
            </a:r>
            <a:r>
              <a:rPr lang="it-IT" sz="2800">
                <a:latin typeface="Times New Roman" pitchFamily="18" charset="0"/>
                <a:cs typeface="Times New Roman" pitchFamily="18" charset="0"/>
              </a:rPr>
              <a:t> comportino la coscienza. si tratta soltanto di far coincidere le proprietà della coscienza che ci sono note con processi nei neuroni  varianti parallelamente. E non è difficile farlo con una certa precisione.</a:t>
            </a:r>
          </a:p>
        </p:txBody>
      </p:sp>
      <p:sp>
        <p:nvSpPr>
          <p:cNvPr id="6" name="Freccia a destra 5"/>
          <p:cNvSpPr/>
          <p:nvPr/>
        </p:nvSpPr>
        <p:spPr>
          <a:xfrm>
            <a:off x="8010525" y="6227763"/>
            <a:ext cx="835025" cy="4127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ttangolo 1"/>
          <p:cNvSpPr>
            <a:spLocks noChangeArrowheads="1"/>
          </p:cNvSpPr>
          <p:nvPr/>
        </p:nvSpPr>
        <p:spPr bwMode="auto">
          <a:xfrm>
            <a:off x="468313" y="333375"/>
            <a:ext cx="2119312" cy="400050"/>
          </a:xfrm>
          <a:prstGeom prst="rect">
            <a:avLst/>
          </a:prstGeom>
          <a:noFill/>
          <a:ln w="9525">
            <a:noFill/>
            <a:miter lim="800000"/>
            <a:headEnd/>
            <a:tailEnd/>
          </a:ln>
        </p:spPr>
        <p:txBody>
          <a:bodyPr wrap="none">
            <a:spAutoFit/>
          </a:bodyPr>
          <a:lstStyle/>
          <a:p>
            <a:r>
              <a:rPr lang="it-IT" sz="2000" b="1">
                <a:solidFill>
                  <a:srgbClr val="0000FF"/>
                </a:solidFill>
                <a:latin typeface="Times New Roman" pitchFamily="18" charset="0"/>
                <a:cs typeface="Times New Roman" pitchFamily="18" charset="0"/>
              </a:rPr>
              <a:t>LA COSCIENZA</a:t>
            </a:r>
          </a:p>
        </p:txBody>
      </p:sp>
      <p:pic>
        <p:nvPicPr>
          <p:cNvPr id="155650" name="Picture 2">
            <a:hlinkClick r:id="rId2" action="ppaction://hlinksldjump"/>
          </p:cNvPr>
          <p:cNvPicPr>
            <a:picLocks noChangeAspect="1" noChangeArrowheads="1"/>
          </p:cNvPicPr>
          <p:nvPr/>
        </p:nvPicPr>
        <p:blipFill>
          <a:blip r:embed="rId3"/>
          <a:srcRect/>
          <a:stretch>
            <a:fillRect/>
          </a:stretch>
        </p:blipFill>
        <p:spPr bwMode="auto">
          <a:xfrm>
            <a:off x="8565357" y="6424613"/>
            <a:ext cx="322262" cy="312737"/>
          </a:xfrm>
          <a:prstGeom prst="rect">
            <a:avLst/>
          </a:prstGeom>
          <a:noFill/>
          <a:ln w="9525">
            <a:noFill/>
            <a:miter lim="800000"/>
            <a:headEnd/>
            <a:tailEnd/>
          </a:ln>
        </p:spPr>
      </p:pic>
      <p:sp>
        <p:nvSpPr>
          <p:cNvPr id="5" name="CasellaDiTesto 4"/>
          <p:cNvSpPr txBox="1">
            <a:spLocks noChangeArrowheads="1"/>
          </p:cNvSpPr>
          <p:nvPr/>
        </p:nvSpPr>
        <p:spPr bwMode="auto">
          <a:xfrm>
            <a:off x="417513" y="730250"/>
            <a:ext cx="8308975" cy="5694363"/>
          </a:xfrm>
          <a:prstGeom prst="rect">
            <a:avLst/>
          </a:prstGeom>
          <a:noFill/>
          <a:ln w="9525">
            <a:noFill/>
            <a:miter lim="800000"/>
            <a:headEnd/>
            <a:tailEnd/>
          </a:ln>
        </p:spPr>
        <p:txBody>
          <a:bodyPr>
            <a:spAutoFit/>
          </a:bodyPr>
          <a:lstStyle/>
          <a:p>
            <a:pPr algn="just"/>
            <a:r>
              <a:rPr lang="it-IT" sz="2800" b="1" dirty="0">
                <a:latin typeface="Times New Roman" pitchFamily="18" charset="0"/>
                <a:cs typeface="Times New Roman" pitchFamily="18" charset="0"/>
              </a:rPr>
              <a:t>Un accenno al rapporto </a:t>
            </a:r>
            <a:r>
              <a:rPr lang="it-IT" sz="2800" dirty="0">
                <a:latin typeface="Times New Roman" pitchFamily="18" charset="0"/>
                <a:cs typeface="Times New Roman" pitchFamily="18" charset="0"/>
              </a:rPr>
              <a:t>di questa teoria della coscienza con le altre. Secondo una moderna teoria meccanicistica, la coscienza non sarebbe altro che un'appendice dei processi fisiopsichici, la cui omissione non recherebbe alcun mutamento al corso psichico. Secondo un’altra teoria, la coscienza è il lato soggettivo di tutti gli eventi psichici e perciò inseparabile dai processi fisiologici della psiche. </a:t>
            </a:r>
            <a:r>
              <a:rPr lang="it-IT" sz="2800" b="1" dirty="0">
                <a:solidFill>
                  <a:srgbClr val="0000FF"/>
                </a:solidFill>
                <a:latin typeface="Times New Roman" pitchFamily="18" charset="0"/>
                <a:cs typeface="Times New Roman" pitchFamily="18" charset="0"/>
              </a:rPr>
              <a:t>La teoria qui sviluppata sta tra le due</a:t>
            </a:r>
            <a:r>
              <a:rPr lang="it-IT" sz="2800" dirty="0">
                <a:latin typeface="Times New Roman" pitchFamily="18" charset="0"/>
                <a:cs typeface="Times New Roman" pitchFamily="18" charset="0"/>
              </a:rPr>
              <a:t>. </a:t>
            </a:r>
            <a:r>
              <a:rPr lang="it-IT" sz="2800" b="1" dirty="0">
                <a:solidFill>
                  <a:srgbClr val="C00000"/>
                </a:solidFill>
                <a:latin typeface="Times New Roman" pitchFamily="18" charset="0"/>
                <a:cs typeface="Times New Roman" pitchFamily="18" charset="0"/>
              </a:rPr>
              <a:t>Qui, la coscienza è il lato soggettivo di una parte dei processi fisici nel sistema nervoso, cioè dei processi ω e l’assenza della coscienza non lascia immutati gli eventi psichici, ma implica l'omissione del contributo da parte del sistema 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CasellaDiTesto 2"/>
          <p:cNvSpPr txBox="1">
            <a:spLocks noChangeArrowheads="1"/>
          </p:cNvSpPr>
          <p:nvPr/>
        </p:nvSpPr>
        <p:spPr bwMode="auto">
          <a:xfrm>
            <a:off x="339725" y="174625"/>
            <a:ext cx="8351838" cy="1016000"/>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IL LIGUAGGIO (1)</a:t>
            </a:r>
          </a:p>
          <a:p>
            <a:r>
              <a:rPr lang="it-IT" sz="2000">
                <a:latin typeface="Times New Roman" pitchFamily="18" charset="0"/>
                <a:cs typeface="Times New Roman" pitchFamily="18" charset="0"/>
              </a:rPr>
              <a:t>Di fronte alla necessità di decidere quali delle scariche che derivano dal cervello sia quella più utile</a:t>
            </a:r>
            <a:r>
              <a:rPr lang="it-IT" sz="2000" b="1">
                <a:solidFill>
                  <a:srgbClr val="0000FF"/>
                </a:solidFill>
                <a:latin typeface="Times New Roman" pitchFamily="18" charset="0"/>
                <a:cs typeface="Times New Roman" pitchFamily="18" charset="0"/>
              </a:rPr>
              <a:t>…</a:t>
            </a:r>
          </a:p>
        </p:txBody>
      </p:sp>
      <p:sp>
        <p:nvSpPr>
          <p:cNvPr id="2" name="CasellaDiTesto 1"/>
          <p:cNvSpPr txBox="1">
            <a:spLocks noChangeArrowheads="1"/>
          </p:cNvSpPr>
          <p:nvPr/>
        </p:nvSpPr>
        <p:spPr bwMode="auto">
          <a:xfrm>
            <a:off x="468313" y="1341438"/>
            <a:ext cx="8069262" cy="2246312"/>
          </a:xfrm>
          <a:prstGeom prst="rect">
            <a:avLst/>
          </a:prstGeom>
          <a:noFill/>
          <a:ln w="9525">
            <a:noFill/>
            <a:miter lim="800000"/>
            <a:headEnd/>
            <a:tailEnd/>
          </a:ln>
        </p:spPr>
        <p:txBody>
          <a:bodyPr>
            <a:spAutoFit/>
          </a:bodyPr>
          <a:lstStyle/>
          <a:p>
            <a:pPr algn="just"/>
            <a:r>
              <a:rPr lang="it-IT" sz="2800">
                <a:latin typeface="Times New Roman" pitchFamily="18" charset="0"/>
                <a:cs typeface="Times New Roman" pitchFamily="18" charset="0"/>
              </a:rPr>
              <a:t>«…  Ma si tratta di ricevere scariche siffatte da tutti gli investimenti. Non tutti sono motori, perciò devono essere portati a una stabile facilitazione con i neuroni motori. </a:t>
            </a:r>
            <a:r>
              <a:rPr lang="it-IT" sz="2800" b="1">
                <a:solidFill>
                  <a:srgbClr val="FF0000"/>
                </a:solidFill>
                <a:latin typeface="Times New Roman" pitchFamily="18" charset="0"/>
                <a:cs typeface="Times New Roman" pitchFamily="18" charset="0"/>
              </a:rPr>
              <a:t>Il compito è adempiuto dall'associazione verbale</a:t>
            </a:r>
            <a:r>
              <a:rPr lang="it-IT" sz="2800">
                <a:latin typeface="Times New Roman" pitchFamily="18" charset="0"/>
                <a:cs typeface="Times New Roman" pitchFamily="18" charset="0"/>
              </a:rPr>
              <a:t>.» </a:t>
            </a:r>
          </a:p>
        </p:txBody>
      </p:sp>
      <p:sp>
        <p:nvSpPr>
          <p:cNvPr id="4" name="CasellaDiTesto 3"/>
          <p:cNvSpPr txBox="1">
            <a:spLocks noChangeArrowheads="1"/>
          </p:cNvSpPr>
          <p:nvPr/>
        </p:nvSpPr>
        <p:spPr bwMode="auto">
          <a:xfrm>
            <a:off x="461963" y="3513138"/>
            <a:ext cx="8056562" cy="3046412"/>
          </a:xfrm>
          <a:prstGeom prst="rect">
            <a:avLst/>
          </a:prstGeom>
          <a:noFill/>
          <a:ln w="9525">
            <a:noFill/>
            <a:miter lim="800000"/>
            <a:headEnd/>
            <a:tailEnd/>
          </a:ln>
        </p:spPr>
        <p:txBody>
          <a:bodyPr>
            <a:spAutoFit/>
          </a:bodyPr>
          <a:lstStyle/>
          <a:p>
            <a:pPr algn="just"/>
            <a:r>
              <a:rPr lang="it-IT" sz="2400" b="1">
                <a:solidFill>
                  <a:srgbClr val="0000FF"/>
                </a:solidFill>
                <a:latin typeface="Times New Roman" pitchFamily="18" charset="0"/>
                <a:cs typeface="Times New Roman" pitchFamily="18" charset="0"/>
              </a:rPr>
              <a:t>Nota di Musatti</a:t>
            </a:r>
            <a:r>
              <a:rPr lang="it-IT" sz="2400">
                <a:latin typeface="Times New Roman" pitchFamily="18" charset="0"/>
                <a:cs typeface="Times New Roman" pitchFamily="18" charset="0"/>
              </a:rPr>
              <a:t>: Segue la prima formulazione della teoria freudiana dell'importanza della parola nella funzione psichica e, in particolare, nella distinzione fra processi consci e inconsci. Brevemente accennata nell'Interpretazione dei sogni, pp. 524, 555 e nota, avrà il suo pieno sviluppo nello scritto L'inconscio (1915)cap. 7 e figurerà nuovamente ne L'Io e. 'Es (1922) cap. 2 e nel Compendio di psicoanalisi (1938) cap. 4, me la si può far risalire al suo studio dell'afasia (vedi pag. 216, n.2)</a:t>
            </a:r>
          </a:p>
        </p:txBody>
      </p:sp>
      <p:pic>
        <p:nvPicPr>
          <p:cNvPr id="156676" name="Picture 2"/>
          <p:cNvPicPr>
            <a:picLocks noChangeAspect="1" noChangeArrowheads="1"/>
          </p:cNvPicPr>
          <p:nvPr/>
        </p:nvPicPr>
        <p:blipFill>
          <a:blip r:embed="rId2"/>
          <a:srcRect/>
          <a:stretch>
            <a:fillRect/>
          </a:stretch>
        </p:blipFill>
        <p:spPr bwMode="auto">
          <a:xfrm>
            <a:off x="8027988" y="6365875"/>
            <a:ext cx="68262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23850" y="549275"/>
            <a:ext cx="8496300" cy="2568575"/>
          </a:xfrm>
          <a:prstGeom prst="rect">
            <a:avLst/>
          </a:prstGeom>
          <a:noFill/>
          <a:ln w="9525">
            <a:noFill/>
            <a:miter lim="800000"/>
            <a:headEnd/>
            <a:tailEnd/>
          </a:ln>
        </p:spPr>
        <p:txBody>
          <a:bodyPr>
            <a:spAutoFit/>
          </a:bodyPr>
          <a:lstStyle/>
          <a:p>
            <a:pPr algn="just"/>
            <a:r>
              <a:rPr lang="it-IT" sz="2300" b="1">
                <a:solidFill>
                  <a:srgbClr val="FF0000"/>
                </a:solidFill>
                <a:latin typeface="Times New Roman" pitchFamily="18" charset="0"/>
                <a:cs typeface="Times New Roman" pitchFamily="18" charset="0"/>
              </a:rPr>
              <a:t>«Il compito è adempiuto dall'associazione verbale</a:t>
            </a:r>
            <a:r>
              <a:rPr lang="it-IT" sz="2300">
                <a:latin typeface="Times New Roman" pitchFamily="18" charset="0"/>
                <a:cs typeface="Times New Roman" pitchFamily="18" charset="0"/>
              </a:rPr>
              <a:t>. Questa, consiste nel collegamento dei neuroni </a:t>
            </a:r>
            <a:r>
              <a:rPr lang="el-GR" sz="2300">
                <a:latin typeface="Times New Roman" pitchFamily="18" charset="0"/>
                <a:cs typeface="Times New Roman" pitchFamily="18" charset="0"/>
              </a:rPr>
              <a:t>ψ</a:t>
            </a:r>
            <a:r>
              <a:rPr lang="it-IT" sz="2300">
                <a:latin typeface="Times New Roman" pitchFamily="18" charset="0"/>
                <a:cs typeface="Times New Roman" pitchFamily="18" charset="0"/>
              </a:rPr>
              <a:t> con neuroni che servono alle rappresentazioni sonore e sono intimamente associati con le immagini verbali motorie. Queste associazioni hanno il vantaggio sopra le altre di possedere due ulteriori caratteristiche: sono circoscritte (cioè in piccolo numero) ed esclusive. L'eccitamento procede in ogni caso dall'immagine sonora verso l'immagine verbale e di qui alla scarica.</a:t>
            </a:r>
          </a:p>
        </p:txBody>
      </p:sp>
      <p:sp>
        <p:nvSpPr>
          <p:cNvPr id="157698" name="CasellaDiTesto 2"/>
          <p:cNvSpPr txBox="1">
            <a:spLocks noChangeArrowheads="1"/>
          </p:cNvSpPr>
          <p:nvPr/>
        </p:nvSpPr>
        <p:spPr bwMode="auto">
          <a:xfrm>
            <a:off x="468313" y="188913"/>
            <a:ext cx="8351837" cy="400050"/>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IL LIGUAGGIO (2)</a:t>
            </a:r>
          </a:p>
        </p:txBody>
      </p:sp>
      <p:pic>
        <p:nvPicPr>
          <p:cNvPr id="157699" name="Picture 2"/>
          <p:cNvPicPr>
            <a:picLocks noChangeAspect="1" noChangeArrowheads="1"/>
          </p:cNvPicPr>
          <p:nvPr/>
        </p:nvPicPr>
        <p:blipFill>
          <a:blip r:embed="rId2"/>
          <a:srcRect/>
          <a:stretch>
            <a:fillRect/>
          </a:stretch>
        </p:blipFill>
        <p:spPr bwMode="auto">
          <a:xfrm>
            <a:off x="8027988" y="6381750"/>
            <a:ext cx="682625" cy="365125"/>
          </a:xfrm>
          <a:prstGeom prst="rect">
            <a:avLst/>
          </a:prstGeom>
          <a:noFill/>
          <a:ln w="9525">
            <a:noFill/>
            <a:miter lim="800000"/>
            <a:headEnd/>
            <a:tailEnd/>
          </a:ln>
        </p:spPr>
      </p:pic>
      <p:sp>
        <p:nvSpPr>
          <p:cNvPr id="4" name="CasellaDiTesto 3"/>
          <p:cNvSpPr txBox="1">
            <a:spLocks noChangeArrowheads="1"/>
          </p:cNvSpPr>
          <p:nvPr/>
        </p:nvSpPr>
        <p:spPr bwMode="auto">
          <a:xfrm>
            <a:off x="323850" y="3135313"/>
            <a:ext cx="8496300" cy="3630612"/>
          </a:xfrm>
          <a:prstGeom prst="rect">
            <a:avLst/>
          </a:prstGeom>
          <a:noFill/>
          <a:ln w="9525">
            <a:noFill/>
            <a:miter lim="800000"/>
            <a:headEnd/>
            <a:tailEnd/>
          </a:ln>
        </p:spPr>
        <p:txBody>
          <a:bodyPr>
            <a:spAutoFit/>
          </a:bodyPr>
          <a:lstStyle/>
          <a:p>
            <a:pPr algn="just"/>
            <a:r>
              <a:rPr lang="it-IT" sz="2300">
                <a:solidFill>
                  <a:srgbClr val="000000"/>
                </a:solidFill>
                <a:latin typeface="Times New Roman" pitchFamily="18" charset="0"/>
                <a:cs typeface="Times New Roman" pitchFamily="18" charset="0"/>
              </a:rPr>
              <a:t>Quindi, se le immagini mnestiche sono costituite in modo tale che una corrente parziale può passare da loro alle immagini sonore e delle immagini verbali motorie, allora l'investimento dell'immagine mnestica si accompagna con l'informazione della scarica, informazione che è un segno di qualità e allo stesso tempo un segno di coscienza del ricordo. Ora, se l'Io preinveste queste immagini verbali come ha già preinvestito le immagini della scarica, esso crea per sé stesso il meccanismo capace di dirigere l'investimento </a:t>
            </a:r>
            <a:r>
              <a:rPr lang="el-GR" sz="2300">
                <a:solidFill>
                  <a:srgbClr val="000000"/>
                </a:solidFill>
                <a:latin typeface="Times New Roman" pitchFamily="18" charset="0"/>
                <a:cs typeface="Times New Roman" pitchFamily="18" charset="0"/>
              </a:rPr>
              <a:t>ψ</a:t>
            </a:r>
            <a:r>
              <a:rPr lang="it-IT" sz="2300">
                <a:solidFill>
                  <a:srgbClr val="000000"/>
                </a:solidFill>
                <a:latin typeface="Times New Roman" pitchFamily="18" charset="0"/>
                <a:cs typeface="Times New Roman" pitchFamily="18" charset="0"/>
              </a:rPr>
              <a:t> verso i ricordi che emergono durante il flusso di Q</a:t>
            </a:r>
            <a:r>
              <a:rPr lang="el-GR" sz="2300">
                <a:solidFill>
                  <a:srgbClr val="000000"/>
                </a:solidFill>
                <a:latin typeface="Times New Roman" pitchFamily="18" charset="0"/>
                <a:cs typeface="Times New Roman" pitchFamily="18" charset="0"/>
              </a:rPr>
              <a:t>ή</a:t>
            </a:r>
            <a:r>
              <a:rPr lang="it-IT" sz="2300">
                <a:solidFill>
                  <a:srgbClr val="000000"/>
                </a:solidFill>
                <a:latin typeface="Times New Roman" pitchFamily="18" charset="0"/>
                <a:cs typeface="Times New Roman" pitchFamily="18" charset="0"/>
              </a:rPr>
              <a:t>. </a:t>
            </a:r>
            <a:r>
              <a:rPr lang="it-IT" sz="2300" b="1">
                <a:solidFill>
                  <a:srgbClr val="FF0000"/>
                </a:solidFill>
                <a:latin typeface="Times New Roman" pitchFamily="18" charset="0"/>
                <a:cs typeface="Times New Roman" pitchFamily="18" charset="0"/>
              </a:rPr>
              <a:t>Questo è il pensiero cosciente, osservante</a:t>
            </a:r>
            <a:r>
              <a:rPr lang="it-IT" sz="230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Rot="1" noChangeAspect="1" noMove="1" noResize="1" noEditPoints="1" noAdjustHandles="1" noChangeArrowheads="1" noChangeShapeType="1" noTextEdit="1"/>
          </p:cNvSpPr>
          <p:nvPr/>
        </p:nvSpPr>
        <p:spPr>
          <a:xfrm>
            <a:off x="323528" y="558617"/>
            <a:ext cx="8604957" cy="4616648"/>
          </a:xfrm>
          <a:prstGeom prst="rect">
            <a:avLst/>
          </a:prstGeom>
          <a:blipFill rotWithShape="1">
            <a:blip r:embed="rId2"/>
            <a:stretch>
              <a:fillRect l="-779" t="-793" r="-921" b="-1717"/>
            </a:stretch>
          </a:blipFill>
        </p:spPr>
        <p:txBody>
          <a:bodyPr/>
          <a:lstStyle/>
          <a:p>
            <a:pPr fontAlgn="auto">
              <a:spcBef>
                <a:spcPts val="0"/>
              </a:spcBef>
              <a:spcAft>
                <a:spcPts val="0"/>
              </a:spcAft>
              <a:defRPr/>
            </a:pPr>
            <a:r>
              <a:rPr lang="it-IT">
                <a:noFill/>
                <a:latin typeface="+mn-lt"/>
                <a:cs typeface="+mn-cs"/>
              </a:rPr>
              <a:t> </a:t>
            </a:r>
          </a:p>
        </p:txBody>
      </p:sp>
      <p:sp>
        <p:nvSpPr>
          <p:cNvPr id="158722" name="CasellaDiTesto 2"/>
          <p:cNvSpPr txBox="1">
            <a:spLocks noChangeArrowheads="1"/>
          </p:cNvSpPr>
          <p:nvPr/>
        </p:nvSpPr>
        <p:spPr bwMode="auto">
          <a:xfrm>
            <a:off x="392113" y="174625"/>
            <a:ext cx="8351837" cy="401638"/>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IL LIGUAGGIO (3)</a:t>
            </a:r>
          </a:p>
        </p:txBody>
      </p:sp>
      <p:sp>
        <p:nvSpPr>
          <p:cNvPr id="4" name="CasellaDiTesto 3"/>
          <p:cNvSpPr txBox="1">
            <a:spLocks noChangeArrowheads="1"/>
          </p:cNvSpPr>
          <p:nvPr/>
        </p:nvSpPr>
        <p:spPr bwMode="auto">
          <a:xfrm>
            <a:off x="392113" y="5099050"/>
            <a:ext cx="8572500" cy="1631950"/>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Vale anche la pena di considerare lo sviluppo biologico di queste cosi importanti associazioni [verbali] . L’innervazione della parola è originariamente una via di scarica per </a:t>
            </a:r>
            <a:r>
              <a:rPr lang="el-GR" sz="2000">
                <a:latin typeface="Times New Roman" pitchFamily="18" charset="0"/>
                <a:cs typeface="Times New Roman" pitchFamily="18" charset="0"/>
              </a:rPr>
              <a:t>ψ</a:t>
            </a:r>
            <a:r>
              <a:rPr lang="it-IT" sz="2000">
                <a:latin typeface="Times New Roman" pitchFamily="18" charset="0"/>
                <a:cs typeface="Times New Roman" pitchFamily="18" charset="0"/>
              </a:rPr>
              <a:t>,  come una specie di valvola di sicurezza avente lo scopo di regolare le oscillazioni di Q</a:t>
            </a:r>
            <a:r>
              <a:rPr lang="el-GR" sz="2000">
                <a:latin typeface="Times New Roman" pitchFamily="18" charset="0"/>
                <a:cs typeface="Times New Roman" pitchFamily="18" charset="0"/>
              </a:rPr>
              <a:t>ή</a:t>
            </a:r>
            <a:r>
              <a:rPr lang="it-IT" sz="2000">
                <a:latin typeface="Times New Roman" pitchFamily="18" charset="0"/>
                <a:cs typeface="Times New Roman" pitchFamily="18" charset="0"/>
              </a:rPr>
              <a:t>; è un tratto del canale che porta alla modificazione interna, unico mezzo di scarica fino al ritrovamento dell’azione specifica.» </a:t>
            </a:r>
          </a:p>
        </p:txBody>
      </p:sp>
      <p:sp>
        <p:nvSpPr>
          <p:cNvPr id="5" name="Freccia a destra 4"/>
          <p:cNvSpPr/>
          <p:nvPr/>
        </p:nvSpPr>
        <p:spPr>
          <a:xfrm>
            <a:off x="7837488" y="6491288"/>
            <a:ext cx="906462" cy="3397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50825" y="527050"/>
            <a:ext cx="8642350" cy="3478213"/>
          </a:xfrm>
          <a:prstGeom prst="rect">
            <a:avLst/>
          </a:prstGeom>
          <a:noFill/>
          <a:ln w="9525">
            <a:noFill/>
            <a:miter lim="800000"/>
            <a:headEnd/>
            <a:tailEnd/>
          </a:ln>
        </p:spPr>
        <p:txBody>
          <a:bodyPr>
            <a:spAutoFit/>
          </a:bodyPr>
          <a:lstStyle/>
          <a:p>
            <a:pPr algn="just"/>
            <a:r>
              <a:rPr lang="it-IT" sz="2200">
                <a:latin typeface="Times New Roman" pitchFamily="18" charset="0"/>
                <a:cs typeface="Times New Roman" pitchFamily="18" charset="0"/>
              </a:rPr>
              <a:t>«</a:t>
            </a:r>
            <a:r>
              <a:rPr lang="it-IT" sz="2200" b="1">
                <a:solidFill>
                  <a:srgbClr val="0000FF"/>
                </a:solidFill>
                <a:latin typeface="Times New Roman" pitchFamily="18" charset="0"/>
                <a:cs typeface="Times New Roman" pitchFamily="18" charset="0"/>
              </a:rPr>
              <a:t>Questo canale acquista </a:t>
            </a:r>
            <a:r>
              <a:rPr lang="it-IT" sz="2200">
                <a:latin typeface="Times New Roman" pitchFamily="18" charset="0"/>
                <a:cs typeface="Times New Roman" pitchFamily="18" charset="0"/>
              </a:rPr>
              <a:t>una funzione secondaria in quanto serve ad attirare l'attenzione della persona cooperatrice (che è abitualmente l'oggetto stesso desiderato) sui desideri e il disagio del bambino; serve perciò allo scopo di condurre all'intendersi e viene a integrarsi nell'azione specifica. Quando, all'inizio della funzione del giudizio, le percezioni suscitano interesse a causa della loro possibile relazione con l'oggetto desiderato, e i loro complessi (come abbiamo visto [pag. e 235 35.]) si trovano cosi divisi in una parte non assimilabile (la cosa) e un'altra parte che è conosciuta dall'Io mediante la sua stessa esperienza (attributi, attività) - ciò che si chiama intendere, - si hanno due punti di contatto per l'espressione verbale. </a:t>
            </a:r>
          </a:p>
        </p:txBody>
      </p:sp>
      <p:sp>
        <p:nvSpPr>
          <p:cNvPr id="159746" name="CasellaDiTesto 2"/>
          <p:cNvSpPr txBox="1">
            <a:spLocks noChangeArrowheads="1"/>
          </p:cNvSpPr>
          <p:nvPr/>
        </p:nvSpPr>
        <p:spPr bwMode="auto">
          <a:xfrm>
            <a:off x="392113" y="174625"/>
            <a:ext cx="8351837" cy="401638"/>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IL LIGUAGGIO (4)</a:t>
            </a:r>
          </a:p>
        </p:txBody>
      </p:sp>
      <p:pic>
        <p:nvPicPr>
          <p:cNvPr id="159747" name="Picture 2"/>
          <p:cNvPicPr>
            <a:picLocks noChangeAspect="1" noChangeArrowheads="1"/>
          </p:cNvPicPr>
          <p:nvPr/>
        </p:nvPicPr>
        <p:blipFill>
          <a:blip r:embed="rId2"/>
          <a:srcRect/>
          <a:stretch>
            <a:fillRect/>
          </a:stretch>
        </p:blipFill>
        <p:spPr bwMode="auto">
          <a:xfrm>
            <a:off x="8027988" y="6381750"/>
            <a:ext cx="682625" cy="365125"/>
          </a:xfrm>
          <a:prstGeom prst="rect">
            <a:avLst/>
          </a:prstGeom>
          <a:noFill/>
          <a:ln w="9525">
            <a:noFill/>
            <a:miter lim="800000"/>
            <a:headEnd/>
            <a:tailEnd/>
          </a:ln>
        </p:spPr>
      </p:pic>
      <p:sp>
        <p:nvSpPr>
          <p:cNvPr id="5" name="CasellaDiTesto 4"/>
          <p:cNvSpPr txBox="1">
            <a:spLocks noChangeArrowheads="1"/>
          </p:cNvSpPr>
          <p:nvPr/>
        </p:nvSpPr>
        <p:spPr bwMode="auto">
          <a:xfrm>
            <a:off x="250825" y="3933825"/>
            <a:ext cx="8785225" cy="2800350"/>
          </a:xfrm>
          <a:prstGeom prst="rect">
            <a:avLst/>
          </a:prstGeom>
          <a:noFill/>
          <a:ln w="9525">
            <a:noFill/>
            <a:miter lim="800000"/>
            <a:headEnd/>
            <a:tailEnd/>
          </a:ln>
        </p:spPr>
        <p:txBody>
          <a:bodyPr>
            <a:spAutoFit/>
          </a:bodyPr>
          <a:lstStyle/>
          <a:p>
            <a:pPr algn="just"/>
            <a:r>
              <a:rPr lang="it-IT" sz="2200">
                <a:solidFill>
                  <a:srgbClr val="000000"/>
                </a:solidFill>
                <a:latin typeface="Times New Roman" pitchFamily="18" charset="0"/>
                <a:cs typeface="Times New Roman" pitchFamily="18" charset="0"/>
              </a:rPr>
              <a:t>Esistono, in primo luogo, degli oggetti (percezioni) che fanno gridare perché causano un dolore; ed è un fatto estremamente significativo che questa associazione di un suono (il quale dà anche origine a immagini motorie del soggetto) con una percezione, la quale è già di per sé stessa composita, sottolinei il carattere ostile dell'oggetto e serva a dirigere l’attenzione sulla percezione. Dove altrimenti, a causa del dolore, non si riceverebbero segni chiari di qualità dell’oggetto</a:t>
            </a:r>
            <a:r>
              <a:rPr lang="it-IT" sz="2200" b="1">
                <a:solidFill>
                  <a:srgbClr val="FF0000"/>
                </a:solidFill>
                <a:latin typeface="Times New Roman" pitchFamily="18" charset="0"/>
                <a:cs typeface="Times New Roman" pitchFamily="18" charset="0"/>
              </a:rPr>
              <a:t>, l’informazione del proprio grido</a:t>
            </a:r>
            <a:r>
              <a:rPr lang="it-IT" sz="2200">
                <a:solidFill>
                  <a:srgbClr val="000000"/>
                </a:solidFill>
                <a:latin typeface="Times New Roman" pitchFamily="18" charset="0"/>
                <a:cs typeface="Times New Roman" pitchFamily="18" charset="0"/>
              </a:rPr>
              <a:t> serve a caratterizzare l’oggetto.»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asellaDiTesto 2"/>
          <p:cNvSpPr txBox="1">
            <a:spLocks noChangeArrowheads="1"/>
          </p:cNvSpPr>
          <p:nvPr/>
        </p:nvSpPr>
        <p:spPr bwMode="auto">
          <a:xfrm>
            <a:off x="392113" y="404813"/>
            <a:ext cx="8485187" cy="2678112"/>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Freud esordì in questo campo </a:t>
            </a:r>
            <a:r>
              <a:rPr lang="it-IT" sz="2800">
                <a:latin typeface="Times New Roman" pitchFamily="18" charset="0"/>
                <a:cs typeface="Times New Roman" pitchFamily="18" charset="0"/>
              </a:rPr>
              <a:t>nella scia dei contributi di </a:t>
            </a:r>
            <a:r>
              <a:rPr lang="it-IT" sz="2800" u="sng">
                <a:latin typeface="Times New Roman" pitchFamily="18" charset="0"/>
                <a:cs typeface="Times New Roman" pitchFamily="18" charset="0"/>
              </a:rPr>
              <a:t>Charcot e Breuer. Quest’ultimo sottolineando l’importanza del </a:t>
            </a:r>
            <a:r>
              <a:rPr lang="it-IT" sz="2800" b="1" u="sng">
                <a:solidFill>
                  <a:srgbClr val="FF0000"/>
                </a:solidFill>
                <a:latin typeface="Times New Roman" pitchFamily="18" charset="0"/>
                <a:cs typeface="Times New Roman" pitchFamily="18" charset="0"/>
              </a:rPr>
              <a:t>fattore traumatico </a:t>
            </a:r>
            <a:r>
              <a:rPr lang="it-IT" sz="2800" u="sng">
                <a:latin typeface="Times New Roman" pitchFamily="18" charset="0"/>
                <a:cs typeface="Times New Roman" pitchFamily="18" charset="0"/>
              </a:rPr>
              <a:t>gli rese difficile la percezione degli aspetti dinamici, mentre il primo mettendo l’accento sugli </a:t>
            </a:r>
            <a:r>
              <a:rPr lang="it-IT" sz="2800" b="1" u="sng">
                <a:solidFill>
                  <a:srgbClr val="FF0000"/>
                </a:solidFill>
                <a:latin typeface="Times New Roman" pitchFamily="18" charset="0"/>
                <a:cs typeface="Times New Roman" pitchFamily="18" charset="0"/>
              </a:rPr>
              <a:t>aspetti ipnoidi </a:t>
            </a:r>
            <a:r>
              <a:rPr lang="it-IT" sz="2800" u="sng">
                <a:latin typeface="Times New Roman" pitchFamily="18" charset="0"/>
                <a:cs typeface="Times New Roman" pitchFamily="18" charset="0"/>
              </a:rPr>
              <a:t>gli fece capire in ritardo il significato dei meccanismi di difesa</a:t>
            </a:r>
            <a:r>
              <a:rPr lang="it-IT" sz="2800">
                <a:latin typeface="Times New Roman" pitchFamily="18" charset="0"/>
                <a:cs typeface="Times New Roman" pitchFamily="18" charset="0"/>
              </a:rPr>
              <a:t>.</a:t>
            </a:r>
          </a:p>
        </p:txBody>
      </p:sp>
      <p:sp>
        <p:nvSpPr>
          <p:cNvPr id="81922" name="CasellaDiTesto 3"/>
          <p:cNvSpPr txBox="1">
            <a:spLocks noChangeArrowheads="1"/>
          </p:cNvSpPr>
          <p:nvPr/>
        </p:nvSpPr>
        <p:spPr bwMode="auto">
          <a:xfrm>
            <a:off x="433388" y="44450"/>
            <a:ext cx="2401887" cy="523875"/>
          </a:xfrm>
          <a:prstGeom prst="rect">
            <a:avLst/>
          </a:prstGeom>
          <a:noFill/>
          <a:ln w="9525">
            <a:noFill/>
            <a:miter lim="800000"/>
            <a:headEnd/>
            <a:tailEnd/>
          </a:ln>
        </p:spPr>
        <p:txBody>
          <a:bodyPr wrap="none">
            <a:spAutoFit/>
          </a:bodyPr>
          <a:lstStyle/>
          <a:p>
            <a:r>
              <a:rPr lang="it-IT" sz="2800" b="1">
                <a:solidFill>
                  <a:srgbClr val="0000FF"/>
                </a:solidFill>
                <a:latin typeface="Calibri" pitchFamily="34" charset="0"/>
              </a:rPr>
              <a:t>PSICONEVROSI</a:t>
            </a:r>
            <a:endParaRPr lang="it-IT" sz="2800">
              <a:latin typeface="Calibri" pitchFamily="34" charset="0"/>
            </a:endParaRPr>
          </a:p>
        </p:txBody>
      </p:sp>
      <p:sp>
        <p:nvSpPr>
          <p:cNvPr id="5" name="CasellaDiTesto 4"/>
          <p:cNvSpPr txBox="1">
            <a:spLocks noChangeArrowheads="1"/>
          </p:cNvSpPr>
          <p:nvPr/>
        </p:nvSpPr>
        <p:spPr bwMode="auto">
          <a:xfrm>
            <a:off x="360363" y="2924175"/>
            <a:ext cx="8675687" cy="3970338"/>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Le osservazioni personali di Freud </a:t>
            </a:r>
            <a:r>
              <a:rPr lang="it-IT" sz="2800">
                <a:latin typeface="Times New Roman" pitchFamily="18" charset="0"/>
                <a:cs typeface="Times New Roman" pitchFamily="18" charset="0"/>
              </a:rPr>
              <a:t>sui fenomeni della </a:t>
            </a:r>
            <a:r>
              <a:rPr lang="it-IT" sz="2800" b="1">
                <a:solidFill>
                  <a:srgbClr val="FF0000"/>
                </a:solidFill>
                <a:latin typeface="Times New Roman" pitchFamily="18" charset="0"/>
                <a:cs typeface="Times New Roman" pitchFamily="18" charset="0"/>
              </a:rPr>
              <a:t>«resistenza» </a:t>
            </a:r>
            <a:r>
              <a:rPr lang="it-IT" sz="2800">
                <a:latin typeface="Times New Roman" pitchFamily="18" charset="0"/>
                <a:cs typeface="Times New Roman" pitchFamily="18" charset="0"/>
              </a:rPr>
              <a:t>e del </a:t>
            </a:r>
            <a:r>
              <a:rPr lang="it-IT" sz="2800" b="1">
                <a:solidFill>
                  <a:srgbClr val="FF0000"/>
                </a:solidFill>
                <a:latin typeface="Times New Roman" pitchFamily="18" charset="0"/>
                <a:cs typeface="Times New Roman" pitchFamily="18" charset="0"/>
              </a:rPr>
              <a:t>«transfert» </a:t>
            </a:r>
            <a:r>
              <a:rPr lang="it-IT" sz="2800">
                <a:latin typeface="Times New Roman" pitchFamily="18" charset="0"/>
                <a:cs typeface="Times New Roman" pitchFamily="18" charset="0"/>
              </a:rPr>
              <a:t>risalgono rispettivamente al 1890 e 1892. </a:t>
            </a:r>
            <a:r>
              <a:rPr lang="it-IT" sz="2800" b="1" u="sng">
                <a:solidFill>
                  <a:srgbClr val="FF0000"/>
                </a:solidFill>
                <a:latin typeface="Times New Roman" pitchFamily="18" charset="0"/>
                <a:cs typeface="Times New Roman" pitchFamily="18" charset="0"/>
              </a:rPr>
              <a:t>Successivamente dichiarò che questi due concetti  erano stati il suggello della psicanalisi</a:t>
            </a:r>
            <a:r>
              <a:rPr lang="it-IT" sz="2800">
                <a:latin typeface="Times New Roman" pitchFamily="18" charset="0"/>
                <a:cs typeface="Times New Roman" pitchFamily="18" charset="0"/>
              </a:rPr>
              <a:t>. Il contributo più importante e più originale di Freud in questo campo, fu la scoperta del fatto che le psiconevrosi sono dovute ad una intolleranza dei ricordi riguardanti esperienze sessuali infantili (1894). Questo lo portò a mettere in luce la sessualità infantile (1896)</a:t>
            </a:r>
          </a:p>
        </p:txBody>
      </p:sp>
      <p:sp>
        <p:nvSpPr>
          <p:cNvPr id="7" name="Freccia a destra 6"/>
          <p:cNvSpPr/>
          <p:nvPr/>
        </p:nvSpPr>
        <p:spPr>
          <a:xfrm flipV="1">
            <a:off x="8604250" y="6453188"/>
            <a:ext cx="327025" cy="211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CasellaDiTesto 1"/>
          <p:cNvSpPr txBox="1">
            <a:spLocks noChangeArrowheads="1"/>
          </p:cNvSpPr>
          <p:nvPr/>
        </p:nvSpPr>
        <p:spPr bwMode="auto">
          <a:xfrm>
            <a:off x="392113" y="677863"/>
            <a:ext cx="8501062" cy="5848350"/>
          </a:xfrm>
          <a:prstGeom prst="rect">
            <a:avLst/>
          </a:prstGeom>
          <a:noFill/>
          <a:ln w="9525">
            <a:noFill/>
            <a:miter lim="800000"/>
            <a:headEnd/>
            <a:tailEnd/>
          </a:ln>
        </p:spPr>
        <p:txBody>
          <a:bodyPr>
            <a:spAutoFit/>
          </a:bodyPr>
          <a:lstStyle/>
          <a:p>
            <a:pPr algn="just"/>
            <a:r>
              <a:rPr lang="it-IT" sz="2200" b="1">
                <a:solidFill>
                  <a:srgbClr val="0000FF"/>
                </a:solidFill>
                <a:latin typeface="Times New Roman" pitchFamily="18" charset="0"/>
                <a:cs typeface="Times New Roman" pitchFamily="18" charset="0"/>
              </a:rPr>
              <a:t>Questa associazione </a:t>
            </a:r>
            <a:r>
              <a:rPr lang="it-IT" sz="2200">
                <a:latin typeface="Times New Roman" pitchFamily="18" charset="0"/>
                <a:cs typeface="Times New Roman" pitchFamily="18" charset="0"/>
              </a:rPr>
              <a:t>è quindi un mezzo per rendere i ricordi che producono dispiacere coscienti e oggetto di attenzione: la prima categoria dei ricordi coscienti è stata cosi creata. </a:t>
            </a:r>
            <a:r>
              <a:rPr lang="it-IT" sz="2200" b="1">
                <a:solidFill>
                  <a:srgbClr val="FF0000"/>
                </a:solidFill>
                <a:latin typeface="Times New Roman" pitchFamily="18" charset="0"/>
                <a:cs typeface="Times New Roman" pitchFamily="18" charset="0"/>
              </a:rPr>
              <a:t>Da questo puntò non vi è che un breve passo alla scoperta del linguaggio.</a:t>
            </a:r>
            <a:r>
              <a:rPr lang="it-IT" sz="2200">
                <a:latin typeface="Times New Roman" pitchFamily="18" charset="0"/>
                <a:cs typeface="Times New Roman" pitchFamily="18" charset="0"/>
              </a:rPr>
              <a:t> Esistono altri oggetti i quali dànno costantemente origine a certi rumori: oggetti, vale a dire, nel cui complesso percettivo ha parte un rumore. ln conseguenza della tendenza a imitare che emerge durante il processo del giudizio (pag.237), è possibile trovare l'informazione di un movimento connesso con questa immagine sonora. Cosi che questa classe di ricordi può anch'essa divenire cosciente. Rimangono ora da associare i suoni, prodotti deliberatamente, con le percezioni; quando questo avviene, i ricordi che sorgono allorché si osservano segni di scarica sonora, diventano coscienti allo stesso modo delle percezioni e possono venire investiti da </a:t>
            </a:r>
            <a:r>
              <a:rPr lang="el-GR" sz="2200">
                <a:latin typeface="Times New Roman" pitchFamily="18" charset="0"/>
                <a:cs typeface="Times New Roman" pitchFamily="18" charset="0"/>
              </a:rPr>
              <a:t>ψ</a:t>
            </a:r>
            <a:r>
              <a:rPr lang="it-IT" sz="2200">
                <a:latin typeface="Times New Roman" pitchFamily="18" charset="0"/>
                <a:cs typeface="Times New Roman" pitchFamily="18" charset="0"/>
              </a:rPr>
              <a:t>'. Abbiamo quindi trovato che la caratteristica del processo del pensiero conoscitivo è che l'attenzione è sin dall'inizio diretta ai segni di scarica di pensiero, ai segni di linguaggio. È ben noto che quello che noi consideriamo come pensiero cosciente si accompagna da un leggero dispendio motorio.»</a:t>
            </a:r>
          </a:p>
        </p:txBody>
      </p:sp>
      <p:sp>
        <p:nvSpPr>
          <p:cNvPr id="160770" name="CasellaDiTesto 2"/>
          <p:cNvSpPr txBox="1">
            <a:spLocks noChangeArrowheads="1"/>
          </p:cNvSpPr>
          <p:nvPr/>
        </p:nvSpPr>
        <p:spPr bwMode="auto">
          <a:xfrm>
            <a:off x="392113" y="174625"/>
            <a:ext cx="8351837" cy="401638"/>
          </a:xfrm>
          <a:prstGeom prst="rect">
            <a:avLst/>
          </a:prstGeom>
          <a:noFill/>
          <a:ln w="9525">
            <a:noFill/>
            <a:miter lim="800000"/>
            <a:headEnd/>
            <a:tailEnd/>
          </a:ln>
        </p:spPr>
        <p:txBody>
          <a:bodyPr>
            <a:spAutoFit/>
          </a:bodyPr>
          <a:lstStyle/>
          <a:p>
            <a:r>
              <a:rPr lang="it-IT" sz="2000" b="1">
                <a:solidFill>
                  <a:srgbClr val="0000FF"/>
                </a:solidFill>
                <a:latin typeface="Times New Roman" pitchFamily="18" charset="0"/>
                <a:cs typeface="Times New Roman" pitchFamily="18" charset="0"/>
              </a:rPr>
              <a:t>IL LIGUAGGIO (5)</a:t>
            </a:r>
          </a:p>
        </p:txBody>
      </p:sp>
      <p:pic>
        <p:nvPicPr>
          <p:cNvPr id="160771" name="Picture 2">
            <a:hlinkClick r:id="rId2" action="ppaction://hlinksldjump"/>
          </p:cNvPr>
          <p:cNvPicPr>
            <a:picLocks noChangeAspect="1" noChangeArrowheads="1"/>
          </p:cNvPicPr>
          <p:nvPr/>
        </p:nvPicPr>
        <p:blipFill>
          <a:blip r:embed="rId3"/>
          <a:srcRect/>
          <a:stretch>
            <a:fillRect/>
          </a:stretch>
        </p:blipFill>
        <p:spPr bwMode="auto">
          <a:xfrm>
            <a:off x="8786813" y="6500813"/>
            <a:ext cx="322262" cy="31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asellaDiTesto 1"/>
          <p:cNvSpPr txBox="1">
            <a:spLocks noChangeArrowheads="1"/>
          </p:cNvSpPr>
          <p:nvPr/>
        </p:nvSpPr>
        <p:spPr bwMode="auto">
          <a:xfrm>
            <a:off x="2843213" y="436563"/>
            <a:ext cx="3748087" cy="523875"/>
          </a:xfrm>
          <a:prstGeom prst="rect">
            <a:avLst/>
          </a:prstGeom>
          <a:noFill/>
          <a:ln w="9525">
            <a:noFill/>
            <a:miter lim="800000"/>
            <a:headEnd/>
            <a:tailEnd/>
          </a:ln>
        </p:spPr>
        <p:txBody>
          <a:bodyPr>
            <a:spAutoFit/>
          </a:bodyPr>
          <a:lstStyle/>
          <a:p>
            <a:r>
              <a:rPr lang="it-IT" sz="2800">
                <a:solidFill>
                  <a:srgbClr val="0000FF"/>
                </a:solidFill>
                <a:latin typeface="Algerian" pitchFamily="82" charset="0"/>
                <a:cs typeface="Times New Roman" pitchFamily="18" charset="0"/>
              </a:rPr>
              <a:t>LA VITA 1889/1899</a:t>
            </a:r>
          </a:p>
        </p:txBody>
      </p:sp>
      <p:sp>
        <p:nvSpPr>
          <p:cNvPr id="161794" name="CasellaDiTesto 2"/>
          <p:cNvSpPr txBox="1">
            <a:spLocks noChangeArrowheads="1"/>
          </p:cNvSpPr>
          <p:nvPr/>
        </p:nvSpPr>
        <p:spPr bwMode="auto">
          <a:xfrm>
            <a:off x="554038" y="2882900"/>
            <a:ext cx="2559050" cy="461963"/>
          </a:xfrm>
          <a:prstGeom prst="rect">
            <a:avLst/>
          </a:prstGeom>
          <a:noFill/>
          <a:ln w="9525">
            <a:noFill/>
            <a:miter lim="800000"/>
            <a:headEnd/>
            <a:tailEnd/>
          </a:ln>
        </p:spPr>
        <p:txBody>
          <a:bodyPr wrap="none">
            <a:spAutoFit/>
          </a:bodyPr>
          <a:lstStyle/>
          <a:p>
            <a:r>
              <a:rPr lang="it-IT" sz="2400">
                <a:solidFill>
                  <a:srgbClr val="0000FF"/>
                </a:solidFill>
                <a:latin typeface="Algerian" pitchFamily="82" charset="0"/>
                <a:cs typeface="Times New Roman" pitchFamily="18" charset="0"/>
                <a:hlinkClick r:id="rId2" action="ppaction://hlinksldjump"/>
              </a:rPr>
              <a:t>IL NUOVO STUDIO</a:t>
            </a:r>
            <a:endParaRPr lang="it-IT" sz="2400">
              <a:solidFill>
                <a:srgbClr val="0000FF"/>
              </a:solidFill>
              <a:latin typeface="Algerian" pitchFamily="82" charset="0"/>
              <a:cs typeface="Times New Roman" pitchFamily="18" charset="0"/>
            </a:endParaRPr>
          </a:p>
        </p:txBody>
      </p:sp>
      <p:pic>
        <p:nvPicPr>
          <p:cNvPr id="161795" name="Picture 2">
            <a:hlinkClick r:id="rId3" action="ppaction://hlinksldjump"/>
          </p:cNvPr>
          <p:cNvPicPr>
            <a:picLocks noChangeAspect="1" noChangeArrowheads="1"/>
          </p:cNvPicPr>
          <p:nvPr/>
        </p:nvPicPr>
        <p:blipFill>
          <a:blip r:embed="rId4"/>
          <a:srcRect/>
          <a:stretch>
            <a:fillRect/>
          </a:stretch>
        </p:blipFill>
        <p:spPr bwMode="auto">
          <a:xfrm>
            <a:off x="8582025" y="6381750"/>
            <a:ext cx="323850" cy="317500"/>
          </a:xfrm>
          <a:prstGeom prst="rect">
            <a:avLst/>
          </a:prstGeom>
          <a:noFill/>
          <a:ln w="9525">
            <a:noFill/>
            <a:miter lim="800000"/>
            <a:headEnd/>
            <a:tailEnd/>
          </a:ln>
        </p:spPr>
      </p:pic>
      <p:sp>
        <p:nvSpPr>
          <p:cNvPr id="161796" name="CasellaDiTesto 4"/>
          <p:cNvSpPr txBox="1">
            <a:spLocks noChangeArrowheads="1"/>
          </p:cNvSpPr>
          <p:nvPr/>
        </p:nvSpPr>
        <p:spPr bwMode="auto">
          <a:xfrm>
            <a:off x="539750" y="2108200"/>
            <a:ext cx="5129213" cy="461963"/>
          </a:xfrm>
          <a:prstGeom prst="rect">
            <a:avLst/>
          </a:prstGeom>
          <a:noFill/>
          <a:ln w="9525">
            <a:noFill/>
            <a:miter lim="800000"/>
            <a:headEnd/>
            <a:tailEnd/>
          </a:ln>
        </p:spPr>
        <p:txBody>
          <a:bodyPr>
            <a:spAutoFit/>
          </a:bodyPr>
          <a:lstStyle/>
          <a:p>
            <a:r>
              <a:rPr lang="it-IT" sz="2400">
                <a:solidFill>
                  <a:srgbClr val="0000FF"/>
                </a:solidFill>
                <a:latin typeface="Algerian" pitchFamily="82" charset="0"/>
                <a:cs typeface="Times New Roman" pitchFamily="18" charset="0"/>
                <a:hlinkClick r:id="rId5" action="ppaction://hlinksldjump"/>
              </a:rPr>
              <a:t>Nancy: Bernheim e Liébeault</a:t>
            </a:r>
            <a:endParaRPr lang="it-IT" sz="2400">
              <a:solidFill>
                <a:srgbClr val="0000FF"/>
              </a:solidFill>
              <a:latin typeface="Algerian" pitchFamily="82" charset="0"/>
              <a:cs typeface="Times New Roman" pitchFamily="18" charset="0"/>
              <a:hlinkClick r:id="rId2" action="ppaction://hlinksldjump"/>
            </a:endParaRPr>
          </a:p>
        </p:txBody>
      </p:sp>
      <p:sp>
        <p:nvSpPr>
          <p:cNvPr id="161797" name="CasellaDiTesto 5"/>
          <p:cNvSpPr txBox="1">
            <a:spLocks noChangeArrowheads="1"/>
          </p:cNvSpPr>
          <p:nvPr/>
        </p:nvSpPr>
        <p:spPr bwMode="auto">
          <a:xfrm>
            <a:off x="571500" y="3903663"/>
            <a:ext cx="2432050" cy="461962"/>
          </a:xfrm>
          <a:prstGeom prst="rect">
            <a:avLst/>
          </a:prstGeom>
          <a:noFill/>
          <a:ln w="9525">
            <a:noFill/>
            <a:miter lim="800000"/>
            <a:headEnd/>
            <a:tailEnd/>
          </a:ln>
        </p:spPr>
        <p:txBody>
          <a:bodyPr wrap="none">
            <a:spAutoFit/>
          </a:bodyPr>
          <a:lstStyle/>
          <a:p>
            <a:r>
              <a:rPr lang="it-IT" sz="2400">
                <a:solidFill>
                  <a:srgbClr val="0000FF"/>
                </a:solidFill>
                <a:latin typeface="Algerian" pitchFamily="82" charset="0"/>
                <a:cs typeface="Times New Roman" pitchFamily="18" charset="0"/>
                <a:hlinkClick r:id="rId6" action="ppaction://hlinksldjump"/>
              </a:rPr>
              <a:t>Havelok ellis</a:t>
            </a:r>
            <a:endParaRPr lang="it-IT" sz="2400">
              <a:solidFill>
                <a:srgbClr val="0000FF"/>
              </a:solidFill>
              <a:latin typeface="Algerian" pitchFamily="82" charset="0"/>
              <a:cs typeface="Times New Roman" pitchFamily="18" charset="0"/>
            </a:endParaRPr>
          </a:p>
        </p:txBody>
      </p:sp>
      <p:sp>
        <p:nvSpPr>
          <p:cNvPr id="161798" name="CasellaDiTesto 6"/>
          <p:cNvSpPr txBox="1">
            <a:spLocks noChangeArrowheads="1"/>
          </p:cNvSpPr>
          <p:nvPr/>
        </p:nvSpPr>
        <p:spPr bwMode="auto">
          <a:xfrm>
            <a:off x="468313" y="4767263"/>
            <a:ext cx="3182937" cy="461962"/>
          </a:xfrm>
          <a:prstGeom prst="rect">
            <a:avLst/>
          </a:prstGeom>
          <a:noFill/>
          <a:ln w="9525">
            <a:noFill/>
            <a:miter lim="800000"/>
            <a:headEnd/>
            <a:tailEnd/>
          </a:ln>
        </p:spPr>
        <p:txBody>
          <a:bodyPr wrap="none">
            <a:spAutoFit/>
          </a:bodyPr>
          <a:lstStyle/>
          <a:p>
            <a:r>
              <a:rPr lang="it-IT" sz="2400">
                <a:solidFill>
                  <a:srgbClr val="0000FF"/>
                </a:solidFill>
                <a:latin typeface="Algerian" pitchFamily="82" charset="0"/>
                <a:cs typeface="Times New Roman" pitchFamily="18" charset="0"/>
                <a:hlinkClick r:id="rId7" action="ppaction://hlinksldjump"/>
              </a:rPr>
              <a:t>La libera docenza</a:t>
            </a:r>
            <a:endParaRPr lang="it-IT" sz="2400">
              <a:solidFill>
                <a:srgbClr val="0000FF"/>
              </a:solidFill>
              <a:latin typeface="Algerian" pitchFamily="82" charset="0"/>
              <a:cs typeface="Times New Roman" pitchFamily="18" charset="0"/>
            </a:endParaRPr>
          </a:p>
        </p:txBody>
      </p:sp>
      <p:sp>
        <p:nvSpPr>
          <p:cNvPr id="161799" name="CasellaDiTesto 7"/>
          <p:cNvSpPr txBox="1">
            <a:spLocks noChangeArrowheads="1"/>
          </p:cNvSpPr>
          <p:nvPr/>
        </p:nvSpPr>
        <p:spPr bwMode="auto">
          <a:xfrm>
            <a:off x="3492500" y="5919788"/>
            <a:ext cx="1604963" cy="461962"/>
          </a:xfrm>
          <a:prstGeom prst="rect">
            <a:avLst/>
          </a:prstGeom>
          <a:noFill/>
          <a:ln w="9525">
            <a:noFill/>
            <a:miter lim="800000"/>
            <a:headEnd/>
            <a:tailEnd/>
          </a:ln>
        </p:spPr>
        <p:txBody>
          <a:bodyPr wrap="none">
            <a:spAutoFit/>
          </a:bodyPr>
          <a:lstStyle/>
          <a:p>
            <a:r>
              <a:rPr lang="it-IT" sz="2400" dirty="0">
                <a:solidFill>
                  <a:srgbClr val="0000FF"/>
                </a:solidFill>
                <a:latin typeface="Algerian" pitchFamily="82" charset="0"/>
                <a:cs typeface="Times New Roman" pitchFamily="18" charset="0"/>
                <a:hlinkClick r:id="rId8" action="ppaction://hlinksldjump"/>
              </a:rPr>
              <a:t>Il divano</a:t>
            </a:r>
            <a:endParaRPr lang="it-IT" sz="2400" dirty="0">
              <a:solidFill>
                <a:srgbClr val="0000FF"/>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a:hlinkClick r:id="rId2" action="ppaction://hlinksldjump"/>
          </p:cNvPr>
          <p:cNvPicPr>
            <a:picLocks noChangeAspect="1" noChangeArrowheads="1"/>
          </p:cNvPicPr>
          <p:nvPr/>
        </p:nvPicPr>
        <p:blipFill>
          <a:blip r:embed="rId3"/>
          <a:srcRect/>
          <a:stretch>
            <a:fillRect/>
          </a:stretch>
        </p:blipFill>
        <p:spPr bwMode="auto">
          <a:xfrm>
            <a:off x="8582025" y="6381750"/>
            <a:ext cx="323850" cy="317500"/>
          </a:xfrm>
          <a:prstGeom prst="rect">
            <a:avLst/>
          </a:prstGeom>
          <a:noFill/>
          <a:ln w="9525">
            <a:noFill/>
            <a:miter lim="800000"/>
            <a:headEnd/>
            <a:tailEnd/>
          </a:ln>
        </p:spPr>
      </p:pic>
      <p:pic>
        <p:nvPicPr>
          <p:cNvPr id="162818" name="Picture 2" descr="C:\Users\Sandro\Pictures\MP Navigator EX\AUGUSTINE_0015.jpg"/>
          <p:cNvPicPr>
            <a:picLocks noChangeAspect="1" noChangeArrowheads="1"/>
          </p:cNvPicPr>
          <p:nvPr/>
        </p:nvPicPr>
        <p:blipFill>
          <a:blip r:embed="rId4"/>
          <a:srcRect/>
          <a:stretch>
            <a:fillRect/>
          </a:stretch>
        </p:blipFill>
        <p:spPr bwMode="auto">
          <a:xfrm>
            <a:off x="496888" y="981075"/>
            <a:ext cx="2808287" cy="2305050"/>
          </a:xfrm>
          <a:prstGeom prst="rect">
            <a:avLst/>
          </a:prstGeom>
          <a:noFill/>
          <a:ln w="9525">
            <a:noFill/>
            <a:miter lim="800000"/>
            <a:headEnd/>
            <a:tailEnd/>
          </a:ln>
        </p:spPr>
      </p:pic>
      <p:pic>
        <p:nvPicPr>
          <p:cNvPr id="162819" name="Picture 3" descr="C:\Users\Sandro\Pictures\MP Navigator EX\AUGUSTINE_0016.jpg"/>
          <p:cNvPicPr>
            <a:picLocks noChangeAspect="1" noChangeArrowheads="1"/>
          </p:cNvPicPr>
          <p:nvPr/>
        </p:nvPicPr>
        <p:blipFill>
          <a:blip r:embed="rId5"/>
          <a:srcRect/>
          <a:stretch>
            <a:fillRect/>
          </a:stretch>
        </p:blipFill>
        <p:spPr bwMode="auto">
          <a:xfrm>
            <a:off x="160338" y="4076700"/>
            <a:ext cx="3144837" cy="2139950"/>
          </a:xfrm>
          <a:prstGeom prst="rect">
            <a:avLst/>
          </a:prstGeom>
          <a:noFill/>
          <a:ln w="9525">
            <a:noFill/>
            <a:miter lim="800000"/>
            <a:headEnd/>
            <a:tailEnd/>
          </a:ln>
        </p:spPr>
      </p:pic>
      <p:sp>
        <p:nvSpPr>
          <p:cNvPr id="162820" name="CasellaDiTesto 2"/>
          <p:cNvSpPr txBox="1">
            <a:spLocks noChangeArrowheads="1"/>
          </p:cNvSpPr>
          <p:nvPr/>
        </p:nvSpPr>
        <p:spPr bwMode="auto">
          <a:xfrm>
            <a:off x="3387725" y="793750"/>
            <a:ext cx="5518150" cy="2678113"/>
          </a:xfrm>
          <a:prstGeom prst="rect">
            <a:avLst/>
          </a:prstGeom>
          <a:noFill/>
          <a:ln w="9525">
            <a:noFill/>
            <a:miter lim="800000"/>
            <a:headEnd/>
            <a:tailEnd/>
          </a:ln>
        </p:spPr>
        <p:txBody>
          <a:bodyPr>
            <a:spAutoFit/>
          </a:bodyPr>
          <a:lstStyle/>
          <a:p>
            <a:pPr algn="just"/>
            <a:r>
              <a:rPr lang="it-IT" sz="2400" b="1">
                <a:latin typeface="Times New Roman" pitchFamily="18" charset="0"/>
                <a:cs typeface="Times New Roman" pitchFamily="18" charset="0"/>
              </a:rPr>
              <a:t>Dal 2O settembre 1891 al 5 giugno 1938</a:t>
            </a:r>
            <a:r>
              <a:rPr lang="it-IT" sz="2400">
                <a:latin typeface="Times New Roman" pitchFamily="18" charset="0"/>
                <a:cs typeface="Times New Roman" pitchFamily="18" charset="0"/>
              </a:rPr>
              <a:t> Freud abitò e esercitò la Professione in questa casa. Nei Primi anni l'abitazione e lo studio si trovavano al Primo piano. Nel 1892 o nel 1893 egli trasferì lo studio al Piano rialzato, le cui finestre davano sul   giardino</a:t>
            </a:r>
          </a:p>
        </p:txBody>
      </p:sp>
      <p:sp>
        <p:nvSpPr>
          <p:cNvPr id="4" name="CasellaDiTesto 3"/>
          <p:cNvSpPr txBox="1">
            <a:spLocks noChangeArrowheads="1"/>
          </p:cNvSpPr>
          <p:nvPr/>
        </p:nvSpPr>
        <p:spPr bwMode="auto">
          <a:xfrm>
            <a:off x="3600450" y="3908425"/>
            <a:ext cx="4981575" cy="2308225"/>
          </a:xfrm>
          <a:prstGeom prst="rect">
            <a:avLst/>
          </a:prstGeom>
          <a:noFill/>
          <a:ln w="9525">
            <a:noFill/>
            <a:miter lim="800000"/>
            <a:headEnd/>
            <a:tailEnd/>
          </a:ln>
        </p:spPr>
        <p:txBody>
          <a:bodyPr>
            <a:spAutoFit/>
          </a:bodyPr>
          <a:lstStyle/>
          <a:p>
            <a:pPr algn="just"/>
            <a:r>
              <a:rPr lang="it-IT" sz="2400">
                <a:latin typeface="Times New Roman" pitchFamily="18" charset="0"/>
                <a:cs typeface="Times New Roman" pitchFamily="18" charset="0"/>
              </a:rPr>
              <a:t>L'annuncio del trasferimento.</a:t>
            </a:r>
          </a:p>
          <a:p>
            <a:pPr algn="just"/>
            <a:r>
              <a:rPr lang="it-IT" sz="2400">
                <a:latin typeface="Times New Roman" pitchFamily="18" charset="0"/>
                <a:cs typeface="Times New Roman" pitchFamily="18" charset="0"/>
              </a:rPr>
              <a:t>Freud comunica che dalla metà del settembre 1891 si trasferirà nella Berggasse  e che riceverà il pubblico dalle 8 alle 9 del mattino e dalle 5 alle 7 del pomeriggio.</a:t>
            </a:r>
          </a:p>
        </p:txBody>
      </p:sp>
      <p:sp>
        <p:nvSpPr>
          <p:cNvPr id="162822" name="CasellaDiTesto 4"/>
          <p:cNvSpPr txBox="1">
            <a:spLocks noChangeArrowheads="1"/>
          </p:cNvSpPr>
          <p:nvPr/>
        </p:nvSpPr>
        <p:spPr bwMode="auto">
          <a:xfrm>
            <a:off x="2987675" y="188913"/>
            <a:ext cx="2505075" cy="461962"/>
          </a:xfrm>
          <a:prstGeom prst="rect">
            <a:avLst/>
          </a:prstGeom>
          <a:noFill/>
          <a:ln w="9525">
            <a:noFill/>
            <a:miter lim="800000"/>
            <a:headEnd/>
            <a:tailEnd/>
          </a:ln>
        </p:spPr>
        <p:txBody>
          <a:bodyPr wrap="none">
            <a:spAutoFit/>
          </a:bodyPr>
          <a:lstStyle/>
          <a:p>
            <a:r>
              <a:rPr lang="it-IT" sz="2400" b="1">
                <a:solidFill>
                  <a:srgbClr val="0000FF"/>
                </a:solidFill>
                <a:latin typeface="Calibri" pitchFamily="34" charset="0"/>
              </a:rPr>
              <a:t>IL NUOVO STUDIO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C:\Users\Sandro\Pictures\MP Navigator EX\AUGUSTINE_0018.jpg"/>
          <p:cNvPicPr>
            <a:picLocks noChangeAspect="1" noChangeArrowheads="1"/>
          </p:cNvPicPr>
          <p:nvPr/>
        </p:nvPicPr>
        <p:blipFill>
          <a:blip r:embed="rId3"/>
          <a:srcRect/>
          <a:stretch>
            <a:fillRect/>
          </a:stretch>
        </p:blipFill>
        <p:spPr bwMode="auto">
          <a:xfrm>
            <a:off x="4179888" y="790575"/>
            <a:ext cx="1009650" cy="2017713"/>
          </a:xfrm>
          <a:prstGeom prst="rect">
            <a:avLst/>
          </a:prstGeom>
          <a:noFill/>
          <a:ln w="9525">
            <a:noFill/>
            <a:miter lim="800000"/>
            <a:headEnd/>
            <a:tailEnd/>
          </a:ln>
        </p:spPr>
      </p:pic>
      <p:pic>
        <p:nvPicPr>
          <p:cNvPr id="163842" name="Picture 3" descr="C:\Users\Sandro\Pictures\MP Navigator EX\AUGUSTINE_0019.jpg"/>
          <p:cNvPicPr>
            <a:picLocks noChangeAspect="1" noChangeArrowheads="1"/>
          </p:cNvPicPr>
          <p:nvPr/>
        </p:nvPicPr>
        <p:blipFill>
          <a:blip r:embed="rId4"/>
          <a:srcRect/>
          <a:stretch>
            <a:fillRect/>
          </a:stretch>
        </p:blipFill>
        <p:spPr bwMode="auto">
          <a:xfrm>
            <a:off x="3821113" y="4889500"/>
            <a:ext cx="1627187" cy="1809750"/>
          </a:xfrm>
          <a:prstGeom prst="rect">
            <a:avLst/>
          </a:prstGeom>
          <a:noFill/>
          <a:ln w="9525">
            <a:noFill/>
            <a:miter lim="800000"/>
            <a:headEnd/>
            <a:tailEnd/>
          </a:ln>
        </p:spPr>
      </p:pic>
      <p:sp>
        <p:nvSpPr>
          <p:cNvPr id="2" name="CasellaDiTesto 1"/>
          <p:cNvSpPr txBox="1">
            <a:spLocks noChangeArrowheads="1"/>
          </p:cNvSpPr>
          <p:nvPr/>
        </p:nvSpPr>
        <p:spPr bwMode="auto">
          <a:xfrm>
            <a:off x="5334000" y="719138"/>
            <a:ext cx="3671888" cy="2554287"/>
          </a:xfrm>
          <a:prstGeom prst="rect">
            <a:avLst/>
          </a:prstGeom>
          <a:noFill/>
          <a:ln w="9525">
            <a:noFill/>
            <a:miter lim="800000"/>
            <a:headEnd/>
            <a:tailEnd/>
          </a:ln>
        </p:spPr>
        <p:txBody>
          <a:bodyPr>
            <a:spAutoFit/>
          </a:bodyPr>
          <a:lstStyle/>
          <a:p>
            <a:pPr algn="just"/>
            <a:r>
              <a:rPr lang="it-IT" sz="2000" b="1">
                <a:latin typeface="Times New Roman" pitchFamily="18" charset="0"/>
                <a:cs typeface="Times New Roman" pitchFamily="18" charset="0"/>
              </a:rPr>
              <a:t>Hippolyte Bernheim </a:t>
            </a:r>
            <a:r>
              <a:rPr lang="it-IT" sz="2000">
                <a:latin typeface="Times New Roman" pitchFamily="18" charset="0"/>
                <a:cs typeface="Times New Roman" pitchFamily="18" charset="0"/>
              </a:rPr>
              <a:t>( 1837/l9l9) professore alla facoltà di medicina di Nancy, le cui opere </a:t>
            </a:r>
            <a:r>
              <a:rPr lang="it-IT" sz="2000" i="1">
                <a:latin typeface="Times New Roman" pitchFamily="18" charset="0"/>
                <a:cs typeface="Times New Roman" pitchFamily="18" charset="0"/>
              </a:rPr>
              <a:t>De la suggestion et ses applications à la tbérapeutique </a:t>
            </a:r>
            <a:r>
              <a:rPr lang="it-IT" sz="2000">
                <a:latin typeface="Times New Roman" pitchFamily="18" charset="0"/>
                <a:cs typeface="Times New Roman" pitchFamily="18" charset="0"/>
              </a:rPr>
              <a:t>e  </a:t>
            </a:r>
            <a:r>
              <a:rPr lang="it-IT" sz="2000" i="1">
                <a:latin typeface="Times New Roman" pitchFamily="18" charset="0"/>
                <a:cs typeface="Times New Roman" pitchFamily="18" charset="0"/>
              </a:rPr>
              <a:t>Hypnotisme, saggestion, psychtérapie: études nouoelles </a:t>
            </a:r>
            <a:r>
              <a:rPr lang="it-IT" sz="2000">
                <a:latin typeface="Times New Roman" pitchFamily="18" charset="0"/>
                <a:cs typeface="Times New Roman" pitchFamily="18" charset="0"/>
              </a:rPr>
              <a:t>vennero tradotte da Freud negli anni 1888/89 e 1892.</a:t>
            </a:r>
          </a:p>
        </p:txBody>
      </p:sp>
      <p:sp>
        <p:nvSpPr>
          <p:cNvPr id="3" name="CasellaDiTesto 2"/>
          <p:cNvSpPr txBox="1">
            <a:spLocks noChangeArrowheads="1"/>
          </p:cNvSpPr>
          <p:nvPr/>
        </p:nvSpPr>
        <p:spPr bwMode="auto">
          <a:xfrm>
            <a:off x="5448300" y="3611563"/>
            <a:ext cx="3622675" cy="2554287"/>
          </a:xfrm>
          <a:prstGeom prst="rect">
            <a:avLst/>
          </a:prstGeom>
          <a:noFill/>
          <a:ln w="9525">
            <a:noFill/>
            <a:miter lim="800000"/>
            <a:headEnd/>
            <a:tailEnd/>
          </a:ln>
        </p:spPr>
        <p:txBody>
          <a:bodyPr>
            <a:spAutoFit/>
          </a:bodyPr>
          <a:lstStyle/>
          <a:p>
            <a:pPr algn="just"/>
            <a:r>
              <a:rPr lang="it-IT" sz="2000" b="1">
                <a:latin typeface="Times New Roman" pitchFamily="18" charset="0"/>
                <a:cs typeface="Times New Roman" pitchFamily="18" charset="0"/>
              </a:rPr>
              <a:t>Auguste Ambroise Liébeault</a:t>
            </a:r>
          </a:p>
          <a:p>
            <a:pPr algn="just"/>
            <a:r>
              <a:rPr lang="it-IT" sz="2000">
                <a:latin typeface="Times New Roman" pitchFamily="18" charset="0"/>
                <a:cs typeface="Times New Roman" pitchFamily="18" charset="0"/>
              </a:rPr>
              <a:t>(1523-1904) medico a Nancy,</a:t>
            </a:r>
          </a:p>
          <a:p>
            <a:pPr algn="just"/>
            <a:r>
              <a:rPr lang="it-IT" sz="2000">
                <a:latin typeface="Times New Roman" pitchFamily="18" charset="0"/>
                <a:cs typeface="Times New Roman" pitchFamily="18" charset="0"/>
              </a:rPr>
              <a:t>fu con Bernheim uno dei Pilastri</a:t>
            </a:r>
          </a:p>
          <a:p>
            <a:pPr algn="just"/>
            <a:r>
              <a:rPr lang="it-IT" sz="2000">
                <a:latin typeface="Times New Roman" pitchFamily="18" charset="0"/>
                <a:cs typeface="Times New Roman" pitchFamily="18" charset="0"/>
              </a:rPr>
              <a:t>della cosiddetta Scuola di Nancy,</a:t>
            </a:r>
          </a:p>
          <a:p>
            <a:pPr algn="just"/>
            <a:r>
              <a:rPr lang="it-IT" sz="2000">
                <a:latin typeface="Times New Roman" pitchFamily="18" charset="0"/>
                <a:cs typeface="Times New Roman" pitchFamily="18" charset="0"/>
              </a:rPr>
              <a:t>che indagava sopratutto sulla</a:t>
            </a:r>
          </a:p>
          <a:p>
            <a:pPr algn="just"/>
            <a:r>
              <a:rPr lang="it-IT" sz="2000">
                <a:latin typeface="Times New Roman" pitchFamily="18" charset="0"/>
                <a:cs typeface="Times New Roman" pitchFamily="18" charset="0"/>
              </a:rPr>
              <a:t>influenzabilità dei quadri mor-</a:t>
            </a:r>
          </a:p>
          <a:p>
            <a:pPr algn="just"/>
            <a:r>
              <a:rPr lang="it-IT" sz="2000">
                <a:latin typeface="Times New Roman" pitchFamily="18" charset="0"/>
                <a:cs typeface="Times New Roman" pitchFamily="18" charset="0"/>
              </a:rPr>
              <a:t>bosi isterici tramite suggestione</a:t>
            </a:r>
          </a:p>
          <a:p>
            <a:pPr algn="just"/>
            <a:r>
              <a:rPr lang="it-IT" sz="2000">
                <a:latin typeface="Times New Roman" pitchFamily="18" charset="0"/>
                <a:cs typeface="Times New Roman" pitchFamily="18" charset="0"/>
              </a:rPr>
              <a:t>e ipnosi.</a:t>
            </a:r>
          </a:p>
        </p:txBody>
      </p:sp>
      <p:sp>
        <p:nvSpPr>
          <p:cNvPr id="163845" name="CasellaDiTesto 3"/>
          <p:cNvSpPr txBox="1">
            <a:spLocks noChangeArrowheads="1"/>
          </p:cNvSpPr>
          <p:nvPr/>
        </p:nvSpPr>
        <p:spPr bwMode="auto">
          <a:xfrm>
            <a:off x="179388" y="749300"/>
            <a:ext cx="3949700" cy="5016500"/>
          </a:xfrm>
          <a:prstGeom prst="rect">
            <a:avLst/>
          </a:prstGeom>
          <a:noFill/>
          <a:ln w="9525">
            <a:noFill/>
            <a:miter lim="800000"/>
            <a:headEnd/>
            <a:tailEnd/>
          </a:ln>
        </p:spPr>
        <p:txBody>
          <a:bodyPr>
            <a:spAutoFit/>
          </a:bodyPr>
          <a:lstStyle/>
          <a:p>
            <a:pPr algn="just"/>
            <a:r>
              <a:rPr lang="it-IT" sz="2000" b="1">
                <a:latin typeface="Times New Roman" pitchFamily="18" charset="0"/>
                <a:cs typeface="Times New Roman" pitchFamily="18" charset="0"/>
              </a:rPr>
              <a:t>«Allo scopo di perfezionare </a:t>
            </a:r>
            <a:r>
              <a:rPr lang="it-IT" sz="2000">
                <a:latin typeface="Times New Roman" pitchFamily="18" charset="0"/>
                <a:cs typeface="Times New Roman" pitchFamily="18" charset="0"/>
              </a:rPr>
              <a:t>la mia tecnica ipnotica, </a:t>
            </a:r>
            <a:r>
              <a:rPr lang="it-IT" sz="2000">
                <a:solidFill>
                  <a:srgbClr val="FF0000"/>
                </a:solidFill>
                <a:latin typeface="Times New Roman" pitchFamily="18" charset="0"/>
                <a:cs typeface="Times New Roman" pitchFamily="18" charset="0"/>
              </a:rPr>
              <a:t>mi recai nel 1889 </a:t>
            </a:r>
            <a:r>
              <a:rPr lang="it-IT" sz="2000">
                <a:latin typeface="Times New Roman" pitchFamily="18" charset="0"/>
                <a:cs typeface="Times New Roman" pitchFamily="18" charset="0"/>
              </a:rPr>
              <a:t>a Nancy, dove trascorsi varie settimane. Vidi colà il vecchio </a:t>
            </a:r>
            <a:r>
              <a:rPr lang="it-IT" sz="2000" b="1">
                <a:latin typeface="Times New Roman" pitchFamily="18" charset="0"/>
                <a:cs typeface="Times New Roman" pitchFamily="18" charset="0"/>
              </a:rPr>
              <a:t>Liébeault</a:t>
            </a:r>
            <a:r>
              <a:rPr lang="it-IT" sz="2000">
                <a:latin typeface="Times New Roman" pitchFamily="18" charset="0"/>
                <a:cs typeface="Times New Roman" pitchFamily="18" charset="0"/>
              </a:rPr>
              <a:t>, nel</a:t>
            </a:r>
          </a:p>
          <a:p>
            <a:pPr algn="just"/>
            <a:r>
              <a:rPr lang="it-IT" sz="2000">
                <a:latin typeface="Times New Roman" pitchFamily="18" charset="0"/>
                <a:cs typeface="Times New Roman" pitchFamily="18" charset="0"/>
              </a:rPr>
              <a:t>suo commovente lavoro sulle povere donne e sui bambini della  popolazione operaia, e fui testimone degli straordinari  esperimenti di </a:t>
            </a:r>
            <a:r>
              <a:rPr lang="it-IT" sz="2000" b="1">
                <a:latin typeface="Times New Roman" pitchFamily="18" charset="0"/>
                <a:cs typeface="Times New Roman" pitchFamily="18" charset="0"/>
              </a:rPr>
              <a:t>Bernheim</a:t>
            </a:r>
            <a:r>
              <a:rPr lang="it-IT" sz="2000">
                <a:latin typeface="Times New Roman" pitchFamily="18" charset="0"/>
                <a:cs typeface="Times New Roman" pitchFamily="18" charset="0"/>
              </a:rPr>
              <a:t> sui malati dell'ospedale. Ne riportai indelebili impressioni e finii per supporre la probabile esistenza di processi psichici possenti che restavano tuttavia celati alla coscienza degli uomini.»</a:t>
            </a:r>
          </a:p>
          <a:p>
            <a:pPr algn="just"/>
            <a:r>
              <a:rPr lang="it-IT" sz="2000" b="1">
                <a:latin typeface="Times New Roman" pitchFamily="18" charset="0"/>
                <a:cs typeface="Times New Roman" pitchFamily="18" charset="0"/>
              </a:rPr>
              <a:t>"</a:t>
            </a:r>
            <a:r>
              <a:rPr lang="it-IT" sz="2000">
                <a:latin typeface="Times New Roman" pitchFamily="18" charset="0"/>
                <a:cs typeface="Times New Roman" pitchFamily="18" charset="0"/>
              </a:rPr>
              <a:t>Autobiografia"</a:t>
            </a:r>
          </a:p>
        </p:txBody>
      </p:sp>
      <p:sp>
        <p:nvSpPr>
          <p:cNvPr id="163846" name="CasellaDiTesto 4"/>
          <p:cNvSpPr txBox="1">
            <a:spLocks noChangeArrowheads="1"/>
          </p:cNvSpPr>
          <p:nvPr/>
        </p:nvSpPr>
        <p:spPr bwMode="auto">
          <a:xfrm>
            <a:off x="2474913" y="158750"/>
            <a:ext cx="4321175" cy="461963"/>
          </a:xfrm>
          <a:prstGeom prst="rect">
            <a:avLst/>
          </a:prstGeom>
          <a:noFill/>
          <a:ln w="9525">
            <a:noFill/>
            <a:miter lim="800000"/>
            <a:headEnd/>
            <a:tailEnd/>
          </a:ln>
        </p:spPr>
        <p:txBody>
          <a:bodyPr>
            <a:spAutoFit/>
          </a:bodyPr>
          <a:lstStyle/>
          <a:p>
            <a:r>
              <a:rPr lang="it-IT" sz="2400" b="1">
                <a:solidFill>
                  <a:srgbClr val="0000FF"/>
                </a:solidFill>
                <a:latin typeface="Times New Roman" pitchFamily="18" charset="0"/>
                <a:cs typeface="Times New Roman" pitchFamily="18" charset="0"/>
              </a:rPr>
              <a:t>Nancy: Bernheim e Liébeault</a:t>
            </a:r>
          </a:p>
        </p:txBody>
      </p:sp>
      <p:pic>
        <p:nvPicPr>
          <p:cNvPr id="163847" name="Picture 2">
            <a:hlinkClick r:id="rId5" action="ppaction://hlinksldjump"/>
          </p:cNvPr>
          <p:cNvPicPr>
            <a:picLocks noChangeAspect="1" noChangeArrowheads="1"/>
          </p:cNvPicPr>
          <p:nvPr/>
        </p:nvPicPr>
        <p:blipFill>
          <a:blip r:embed="rId6"/>
          <a:srcRect/>
          <a:stretch>
            <a:fillRect/>
          </a:stretch>
        </p:blipFill>
        <p:spPr bwMode="auto">
          <a:xfrm>
            <a:off x="8582025" y="6381750"/>
            <a:ext cx="323850" cy="31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a:hlinkClick r:id="rId2" action="ppaction://hlinksldjump"/>
          </p:cNvPr>
          <p:cNvPicPr>
            <a:picLocks noChangeAspect="1" noChangeArrowheads="1"/>
          </p:cNvPicPr>
          <p:nvPr/>
        </p:nvPicPr>
        <p:blipFill>
          <a:blip r:embed="rId3"/>
          <a:srcRect/>
          <a:stretch>
            <a:fillRect/>
          </a:stretch>
        </p:blipFill>
        <p:spPr bwMode="auto">
          <a:xfrm>
            <a:off x="8582025" y="6381750"/>
            <a:ext cx="323850" cy="317500"/>
          </a:xfrm>
          <a:prstGeom prst="rect">
            <a:avLst/>
          </a:prstGeom>
          <a:noFill/>
          <a:ln w="9525">
            <a:noFill/>
            <a:miter lim="800000"/>
            <a:headEnd/>
            <a:tailEnd/>
          </a:ln>
        </p:spPr>
      </p:pic>
      <p:pic>
        <p:nvPicPr>
          <p:cNvPr id="165890" name="Picture 2" descr="http://www.tsbmag.com/wp-content/uploads/2011/11/havelock1.jpg"/>
          <p:cNvPicPr>
            <a:picLocks noChangeAspect="1" noChangeArrowheads="1"/>
          </p:cNvPicPr>
          <p:nvPr/>
        </p:nvPicPr>
        <p:blipFill>
          <a:blip r:embed="rId4"/>
          <a:srcRect/>
          <a:stretch>
            <a:fillRect/>
          </a:stretch>
        </p:blipFill>
        <p:spPr bwMode="auto">
          <a:xfrm>
            <a:off x="477838" y="725488"/>
            <a:ext cx="2486025" cy="2857500"/>
          </a:xfrm>
          <a:prstGeom prst="rect">
            <a:avLst/>
          </a:prstGeom>
          <a:noFill/>
          <a:ln w="9525">
            <a:noFill/>
            <a:miter lim="800000"/>
            <a:headEnd/>
            <a:tailEnd/>
          </a:ln>
        </p:spPr>
      </p:pic>
      <p:sp>
        <p:nvSpPr>
          <p:cNvPr id="165891" name="CasellaDiTesto 2"/>
          <p:cNvSpPr txBox="1">
            <a:spLocks noChangeArrowheads="1"/>
          </p:cNvSpPr>
          <p:nvPr/>
        </p:nvSpPr>
        <p:spPr bwMode="auto">
          <a:xfrm>
            <a:off x="3276600" y="260350"/>
            <a:ext cx="5629275" cy="3786188"/>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Henry Havelock Ellis</a:t>
            </a:r>
            <a:r>
              <a:rPr lang="it-IT" sz="2000">
                <a:solidFill>
                  <a:srgbClr val="0000FF"/>
                </a:solidFill>
                <a:latin typeface="Times New Roman" pitchFamily="18" charset="0"/>
                <a:cs typeface="Times New Roman" pitchFamily="18" charset="0"/>
              </a:rPr>
              <a:t> </a:t>
            </a:r>
            <a:r>
              <a:rPr lang="it-IT" sz="2000">
                <a:latin typeface="Times New Roman" pitchFamily="18" charset="0"/>
                <a:cs typeface="Times New Roman" pitchFamily="18" charset="0"/>
              </a:rPr>
              <a:t>(2 febbraio 1859-8 luglio 1939), è stato un inglese medico e psicologo , scrittore e riformatore sociale che ha studiato la sessualità umana. È stato co-autore del primo manuale di medicina in inglese sull’omosessualità nel 1897, e ha anche pubblicato lavori su una serie di pratiche sessuali e inclinazioni, tra cui il transgender psicologico. E’ accreditato di avere introdotto termini quali narcisismo e autoerotismo, adottai più tardi dalla  psicanalisi. E’ stato presidente del Istituto Galton e, come molti intellettuali della sua epoca, era un sostenitore dell’eugenetica.</a:t>
            </a:r>
            <a:endParaRPr lang="it-IT">
              <a:latin typeface="Times New Roman" pitchFamily="18" charset="0"/>
              <a:cs typeface="Times New Roman" pitchFamily="18" charset="0"/>
            </a:endParaRPr>
          </a:p>
        </p:txBody>
      </p:sp>
      <p:sp>
        <p:nvSpPr>
          <p:cNvPr id="4" name="CasellaDiTesto 3"/>
          <p:cNvSpPr txBox="1">
            <a:spLocks noChangeArrowheads="1"/>
          </p:cNvSpPr>
          <p:nvPr/>
        </p:nvSpPr>
        <p:spPr bwMode="auto">
          <a:xfrm>
            <a:off x="179388" y="3992563"/>
            <a:ext cx="8726487" cy="2678112"/>
          </a:xfrm>
          <a:prstGeom prst="rect">
            <a:avLst/>
          </a:prstGeom>
          <a:noFill/>
          <a:ln w="9525">
            <a:noFill/>
            <a:miter lim="800000"/>
            <a:headEnd/>
            <a:tailEnd/>
          </a:ln>
        </p:spPr>
        <p:txBody>
          <a:bodyPr>
            <a:spAutoFit/>
          </a:bodyPr>
          <a:lstStyle/>
          <a:p>
            <a:pPr algn="just"/>
            <a:r>
              <a:rPr lang="it-IT" sz="2400" b="1">
                <a:latin typeface="Times New Roman" pitchFamily="18" charset="0"/>
                <a:cs typeface="Times New Roman" pitchFamily="18" charset="0"/>
              </a:rPr>
              <a:t>«</a:t>
            </a:r>
            <a:r>
              <a:rPr lang="it-IT" sz="2400" b="1">
                <a:solidFill>
                  <a:srgbClr val="0000FF"/>
                </a:solidFill>
                <a:latin typeface="Times New Roman" pitchFamily="18" charset="0"/>
                <a:cs typeface="Times New Roman" pitchFamily="18" charset="0"/>
              </a:rPr>
              <a:t>Una missiva che mi rallegra </a:t>
            </a:r>
            <a:r>
              <a:rPr lang="it-IT" sz="2400">
                <a:latin typeface="Times New Roman" pitchFamily="18" charset="0"/>
                <a:cs typeface="Times New Roman" pitchFamily="18" charset="0"/>
              </a:rPr>
              <a:t>(...) viene da Gibilterra, dal signor Havelock Ellis, un autore che fa ricerche sul sesso; è evidentemente un uomo molto intelligente e il suo saggio  (..,), che tratta dei  rapporti tra isteria e vita i sessuale, comincia con Platone e finisce con Freud, presta molta fede a quest'ultimo e dà un giudizio molto intelligente sugli Studi sull'isteria e sulle pubblicazioni successive». Lettera a Wilhelm Flies,  3 gennaio 1899</a:t>
            </a:r>
          </a:p>
        </p:txBody>
      </p:sp>
      <p:pic>
        <p:nvPicPr>
          <p:cNvPr id="165893" name="Picture 2">
            <a:hlinkClick r:id="rId2" action="ppaction://hlinksldjump"/>
          </p:cNvPr>
          <p:cNvPicPr>
            <a:picLocks noChangeAspect="1" noChangeArrowheads="1"/>
          </p:cNvPicPr>
          <p:nvPr/>
        </p:nvPicPr>
        <p:blipFill>
          <a:blip r:embed="rId3"/>
          <a:srcRect/>
          <a:stretch>
            <a:fillRect/>
          </a:stretch>
        </p:blipFill>
        <p:spPr bwMode="auto">
          <a:xfrm>
            <a:off x="8551863" y="6381750"/>
            <a:ext cx="323850" cy="31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chard von Krafft-Ebing"/>
          <p:cNvPicPr>
            <a:picLocks noChangeAspect="1" noChangeArrowheads="1"/>
          </p:cNvPicPr>
          <p:nvPr/>
        </p:nvPicPr>
        <p:blipFill>
          <a:blip r:embed="rId2"/>
          <a:srcRect/>
          <a:stretch>
            <a:fillRect/>
          </a:stretch>
        </p:blipFill>
        <p:spPr bwMode="auto">
          <a:xfrm>
            <a:off x="455613" y="908050"/>
            <a:ext cx="2025650" cy="2027238"/>
          </a:xfrm>
          <a:prstGeom prst="rect">
            <a:avLst/>
          </a:prstGeom>
          <a:noFill/>
          <a:ln w="9525">
            <a:noFill/>
            <a:miter lim="800000"/>
            <a:headEnd/>
            <a:tailEnd/>
          </a:ln>
        </p:spPr>
      </p:pic>
      <p:sp>
        <p:nvSpPr>
          <p:cNvPr id="4" name="CasellaDiTesto 3"/>
          <p:cNvSpPr txBox="1">
            <a:spLocks noChangeArrowheads="1"/>
          </p:cNvSpPr>
          <p:nvPr/>
        </p:nvSpPr>
        <p:spPr bwMode="auto">
          <a:xfrm>
            <a:off x="2481263" y="650875"/>
            <a:ext cx="6380162" cy="2354263"/>
          </a:xfrm>
          <a:prstGeom prst="rect">
            <a:avLst/>
          </a:prstGeom>
          <a:noFill/>
          <a:ln w="9525">
            <a:noFill/>
            <a:miter lim="800000"/>
            <a:headEnd/>
            <a:tailEnd/>
          </a:ln>
        </p:spPr>
        <p:txBody>
          <a:bodyPr>
            <a:spAutoFit/>
          </a:bodyPr>
          <a:lstStyle/>
          <a:p>
            <a:pPr algn="just"/>
            <a:r>
              <a:rPr lang="it-IT" sz="2100" b="1">
                <a:solidFill>
                  <a:srgbClr val="0000FF"/>
                </a:solidFill>
                <a:latin typeface="Times New Roman" pitchFamily="18" charset="0"/>
                <a:cs typeface="Times New Roman" pitchFamily="18" charset="0"/>
              </a:rPr>
              <a:t>Richard von Krafft-Ebing </a:t>
            </a:r>
            <a:r>
              <a:rPr lang="it-IT" sz="2100" b="1">
                <a:latin typeface="Times New Roman" pitchFamily="18" charset="0"/>
                <a:cs typeface="Times New Roman" pitchFamily="18" charset="0"/>
              </a:rPr>
              <a:t>(</a:t>
            </a:r>
            <a:r>
              <a:rPr lang="it-IT" sz="2100">
                <a:latin typeface="Times New Roman" pitchFamily="18" charset="0"/>
                <a:cs typeface="Times New Roman" pitchFamily="18" charset="0"/>
              </a:rPr>
              <a:t>1840/1902), studiò medicina a Heidelberg e insegnò  Psichiatria a Strasburgo e a Graz (dove fondò e diresse una clinica psichiatrica) prima di essere chiamato, nel 1889, a insegnare a Vienna. A lui si deve l’invenzione di concetti fondamentali della psichiatria moderna, come quello di rappresentazione ossessiva, di masochismo e di sadismo. (Muore nel1902)</a:t>
            </a:r>
          </a:p>
        </p:txBody>
      </p:sp>
      <p:sp>
        <p:nvSpPr>
          <p:cNvPr id="166915" name="CasellaDiTesto 4"/>
          <p:cNvSpPr txBox="1">
            <a:spLocks noChangeArrowheads="1"/>
          </p:cNvSpPr>
          <p:nvPr/>
        </p:nvSpPr>
        <p:spPr bwMode="auto">
          <a:xfrm>
            <a:off x="455613" y="115888"/>
            <a:ext cx="8405812" cy="647700"/>
          </a:xfrm>
          <a:prstGeom prst="rect">
            <a:avLst/>
          </a:prstGeom>
          <a:noFill/>
          <a:ln w="9525">
            <a:noFill/>
            <a:miter lim="800000"/>
            <a:headEnd/>
            <a:tailEnd/>
          </a:ln>
        </p:spPr>
        <p:txBody>
          <a:bodyPr>
            <a:spAutoFit/>
          </a:bodyPr>
          <a:lstStyle/>
          <a:p>
            <a:r>
              <a:rPr lang="it-IT" b="1">
                <a:solidFill>
                  <a:srgbClr val="0000FF"/>
                </a:solidFill>
                <a:latin typeface="Times New Roman" pitchFamily="18" charset="0"/>
                <a:cs typeface="Times New Roman" pitchFamily="18" charset="0"/>
              </a:rPr>
              <a:t>LIBERA DOCENZA (10/5/1897): UNA APARTE DEL RAPPORTO DELLA</a:t>
            </a:r>
          </a:p>
          <a:p>
            <a:r>
              <a:rPr lang="it-IT" b="1">
                <a:solidFill>
                  <a:srgbClr val="0000FF"/>
                </a:solidFill>
                <a:latin typeface="Times New Roman" pitchFamily="18" charset="0"/>
                <a:cs typeface="Times New Roman" pitchFamily="18" charset="0"/>
              </a:rPr>
              <a:t>COMISSIONE  CHE ESAMINO’ FREUD  FU SCRITTO DA  KRAFFT-EBING</a:t>
            </a:r>
          </a:p>
        </p:txBody>
      </p:sp>
      <p:sp>
        <p:nvSpPr>
          <p:cNvPr id="6" name="CasellaDiTesto 5"/>
          <p:cNvSpPr txBox="1">
            <a:spLocks noChangeArrowheads="1"/>
          </p:cNvSpPr>
          <p:nvPr/>
        </p:nvSpPr>
        <p:spPr bwMode="auto">
          <a:xfrm>
            <a:off x="325438" y="2935288"/>
            <a:ext cx="8550275" cy="4092575"/>
          </a:xfrm>
          <a:prstGeom prst="rect">
            <a:avLst/>
          </a:prstGeom>
          <a:noFill/>
          <a:ln w="9525">
            <a:noFill/>
            <a:miter lim="800000"/>
            <a:headEnd/>
            <a:tailEnd/>
          </a:ln>
        </p:spPr>
        <p:txBody>
          <a:bodyPr>
            <a:spAutoFit/>
          </a:bodyPr>
          <a:lstStyle/>
          <a:p>
            <a:pPr algn="just"/>
            <a:r>
              <a:rPr lang="it-IT" sz="2000" b="1">
                <a:solidFill>
                  <a:srgbClr val="0000FF"/>
                </a:solidFill>
                <a:latin typeface="Times New Roman" pitchFamily="18" charset="0"/>
                <a:cs typeface="Times New Roman" pitchFamily="18" charset="0"/>
              </a:rPr>
              <a:t>"La novità di queste ricerche </a:t>
            </a:r>
            <a:r>
              <a:rPr lang="it-IT" sz="2000">
                <a:latin typeface="Times New Roman" pitchFamily="18" charset="0"/>
                <a:cs typeface="Times New Roman" pitchFamily="18" charset="0"/>
              </a:rPr>
              <a:t>e la difficoltà che si riscontra nel dimostrarne la validità non consente ancora oggi un giudizio preciso sulla loro portata. È possibile che Freud le abbia sopravalutate e che i risultati ottenuti siano stati generalizzati troppo. ln ogni caso le sue ricerche in questo campo mostrano un'inusitata disposizione e una grande attitudine a condurre la ricerca scientifica entro nuovi binari‘ (…) </a:t>
            </a:r>
            <a:r>
              <a:rPr lang="it-IT" sz="2000" b="1">
                <a:solidFill>
                  <a:srgbClr val="0000FF"/>
                </a:solidFill>
                <a:latin typeface="Times New Roman" pitchFamily="18" charset="0"/>
                <a:cs typeface="Times New Roman" pitchFamily="18" charset="0"/>
              </a:rPr>
              <a:t>I ventun piccoli lavori e le cinque opere di maggior respiro </a:t>
            </a:r>
            <a:r>
              <a:rPr lang="it-IT" sz="2000">
                <a:latin typeface="Times New Roman" pitchFamily="18" charset="0"/>
                <a:cs typeface="Times New Roman" pitchFamily="18" charset="0"/>
              </a:rPr>
              <a:t>che il Dott. Freud ha pubblicato dall'epoca della sua abilitazione costituiscono tutte un arricchimento per la ricerca scientifica e sono tanto più degni di ammirazione e riconoscimento in quanto egli non ha potuto esercitare l'attività in una clinica e ha dovuto procurarsi da solo il materiale a scapito dell'attività privata, che pure avrebbe potuto assumere proporzioni più vaste.» (Dal rapporto di Krafft-Ebing.)</a:t>
            </a:r>
          </a:p>
          <a:p>
            <a:pPr algn="just"/>
            <a:endParaRPr lang="it-IT" sz="2000">
              <a:latin typeface="Times New Roman" pitchFamily="18" charset="0"/>
              <a:cs typeface="Times New Roman" pitchFamily="18" charset="0"/>
            </a:endParaRPr>
          </a:p>
        </p:txBody>
      </p:sp>
      <p:pic>
        <p:nvPicPr>
          <p:cNvPr id="166917" name="Picture 2">
            <a:hlinkClick r:id="rId3" action="ppaction://hlinksldjump"/>
          </p:cNvPr>
          <p:cNvPicPr>
            <a:picLocks noChangeAspect="1" noChangeArrowheads="1"/>
          </p:cNvPicPr>
          <p:nvPr/>
        </p:nvPicPr>
        <p:blipFill>
          <a:blip r:embed="rId4"/>
          <a:srcRect/>
          <a:stretch>
            <a:fillRect/>
          </a:stretch>
        </p:blipFill>
        <p:spPr bwMode="auto">
          <a:xfrm>
            <a:off x="8551863" y="6381750"/>
            <a:ext cx="323850" cy="31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outVertical)">
                                      <p:cBhvr>
                                        <p:cTn id="7" dur="500"/>
                                        <p:tgtEl>
                                          <p:spTgt spid="102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6" descr="http://web.tiscali.it/bibliopsi/freud-couch.jpg"/>
          <p:cNvPicPr>
            <a:picLocks noChangeAspect="1" noChangeArrowheads="1"/>
          </p:cNvPicPr>
          <p:nvPr/>
        </p:nvPicPr>
        <p:blipFill>
          <a:blip r:embed="rId2"/>
          <a:srcRect/>
          <a:stretch>
            <a:fillRect/>
          </a:stretch>
        </p:blipFill>
        <p:spPr bwMode="auto">
          <a:xfrm>
            <a:off x="1330597" y="1772816"/>
            <a:ext cx="6481763" cy="4268788"/>
          </a:xfrm>
          <a:prstGeom prst="rect">
            <a:avLst/>
          </a:prstGeom>
          <a:noFill/>
          <a:ln w="9525">
            <a:noFill/>
            <a:miter lim="800000"/>
            <a:headEnd/>
            <a:tailEnd/>
          </a:ln>
        </p:spPr>
      </p:pic>
      <p:sp>
        <p:nvSpPr>
          <p:cNvPr id="2" name="CasellaDiTesto 1"/>
          <p:cNvSpPr txBox="1"/>
          <p:nvPr/>
        </p:nvSpPr>
        <p:spPr>
          <a:xfrm>
            <a:off x="2627784" y="548680"/>
            <a:ext cx="3888432" cy="523220"/>
          </a:xfrm>
          <a:prstGeom prst="rect">
            <a:avLst/>
          </a:prstGeom>
          <a:noFill/>
        </p:spPr>
        <p:txBody>
          <a:bodyPr wrap="square" rtlCol="0">
            <a:spAutoFit/>
          </a:bodyPr>
          <a:lstStyle/>
          <a:p>
            <a:r>
              <a:rPr lang="it-IT" sz="2800" smtClean="0">
                <a:solidFill>
                  <a:srgbClr val="FF0000"/>
                </a:solidFill>
                <a:latin typeface="Algerian" panose="04020705040A02060702" pitchFamily="82" charset="0"/>
              </a:rPr>
              <a:t>FiNE</a:t>
            </a:r>
            <a:r>
              <a:rPr lang="it-IT" sz="2800" dirty="0" smtClean="0">
                <a:solidFill>
                  <a:srgbClr val="FF0000"/>
                </a:solidFill>
                <a:latin typeface="Algerian" panose="04020705040A02060702" pitchFamily="82" charset="0"/>
              </a:rPr>
              <a:t> </a:t>
            </a:r>
            <a:r>
              <a:rPr lang="it-IT" sz="2800" dirty="0" smtClean="0">
                <a:solidFill>
                  <a:srgbClr val="FF0000"/>
                </a:solidFill>
                <a:latin typeface="Algerian" panose="04020705040A02060702" pitchFamily="82" charset="0"/>
              </a:rPr>
              <a:t>TERZO CAPITOLO</a:t>
            </a:r>
            <a:endParaRPr lang="it-IT" sz="2800" dirty="0">
              <a:solidFill>
                <a:srgbClr val="FF0000"/>
              </a:solidFill>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a:hlinkClick r:id="rId2" action="ppaction://hlinksldjump"/>
          </p:cNvPr>
          <p:cNvPicPr>
            <a:picLocks noChangeAspect="1" noChangeArrowheads="1"/>
          </p:cNvPicPr>
          <p:nvPr/>
        </p:nvPicPr>
        <p:blipFill>
          <a:blip r:embed="rId3"/>
          <a:srcRect/>
          <a:stretch>
            <a:fillRect/>
          </a:stretch>
        </p:blipFill>
        <p:spPr bwMode="auto">
          <a:xfrm>
            <a:off x="8675688" y="6453188"/>
            <a:ext cx="201612" cy="195262"/>
          </a:xfrm>
          <a:prstGeom prst="rect">
            <a:avLst/>
          </a:prstGeom>
          <a:noFill/>
          <a:ln w="9525">
            <a:noFill/>
            <a:miter lim="800000"/>
            <a:headEnd/>
            <a:tailEnd/>
          </a:ln>
        </p:spPr>
      </p:pic>
      <p:sp>
        <p:nvSpPr>
          <p:cNvPr id="82946" name="CasellaDiTesto 3"/>
          <p:cNvSpPr txBox="1">
            <a:spLocks noChangeArrowheads="1"/>
          </p:cNvSpPr>
          <p:nvPr/>
        </p:nvSpPr>
        <p:spPr bwMode="auto">
          <a:xfrm>
            <a:off x="433388" y="133350"/>
            <a:ext cx="2401887" cy="522288"/>
          </a:xfrm>
          <a:prstGeom prst="rect">
            <a:avLst/>
          </a:prstGeom>
          <a:noFill/>
          <a:ln w="9525">
            <a:noFill/>
            <a:miter lim="800000"/>
            <a:headEnd/>
            <a:tailEnd/>
          </a:ln>
        </p:spPr>
        <p:txBody>
          <a:bodyPr wrap="none">
            <a:spAutoFit/>
          </a:bodyPr>
          <a:lstStyle/>
          <a:p>
            <a:r>
              <a:rPr lang="it-IT" sz="2800" b="1">
                <a:solidFill>
                  <a:srgbClr val="0000FF"/>
                </a:solidFill>
                <a:latin typeface="Calibri" pitchFamily="34" charset="0"/>
              </a:rPr>
              <a:t>PSICONEVROSI</a:t>
            </a:r>
            <a:endParaRPr lang="it-IT" sz="2800">
              <a:latin typeface="Calibri" pitchFamily="34" charset="0"/>
            </a:endParaRPr>
          </a:p>
        </p:txBody>
      </p:sp>
      <p:sp>
        <p:nvSpPr>
          <p:cNvPr id="6" name="CasellaDiTesto 5">
            <a:hlinkClick r:id="rId2" action="ppaction://hlinksldjump"/>
          </p:cNvPr>
          <p:cNvSpPr txBox="1">
            <a:spLocks noChangeArrowheads="1"/>
          </p:cNvSpPr>
          <p:nvPr/>
        </p:nvSpPr>
        <p:spPr bwMode="auto">
          <a:xfrm>
            <a:off x="495300" y="908050"/>
            <a:ext cx="8145463" cy="4832350"/>
          </a:xfrm>
          <a:prstGeom prst="rect">
            <a:avLst/>
          </a:prstGeom>
          <a:noFill/>
          <a:ln w="9525">
            <a:noFill/>
            <a:miter lim="800000"/>
            <a:headEnd/>
            <a:tailEnd/>
          </a:ln>
        </p:spPr>
        <p:txBody>
          <a:bodyPr>
            <a:spAutoFit/>
          </a:bodyPr>
          <a:lstStyle/>
          <a:p>
            <a:pPr algn="just"/>
            <a:r>
              <a:rPr lang="it-IT" sz="2800" b="1">
                <a:solidFill>
                  <a:srgbClr val="0000FF"/>
                </a:solidFill>
                <a:latin typeface="Times New Roman" pitchFamily="18" charset="0"/>
                <a:cs typeface="Times New Roman" pitchFamily="18" charset="0"/>
              </a:rPr>
              <a:t>Egli trovò che nell’isteria </a:t>
            </a:r>
            <a:r>
              <a:rPr lang="it-IT" sz="2800">
                <a:latin typeface="Times New Roman" pitchFamily="18" charset="0"/>
                <a:cs typeface="Times New Roman" pitchFamily="18" charset="0"/>
              </a:rPr>
              <a:t>tali pregresse esperienze erano tipicamente passive, mentre nella nevrosi ossessiva erano attive, e pensò che le prime consistessero in episodi di seduzione da parte di adulti. </a:t>
            </a:r>
            <a:r>
              <a:rPr lang="it-IT" sz="2800" b="1">
                <a:solidFill>
                  <a:srgbClr val="0000FF"/>
                </a:solidFill>
                <a:latin typeface="Times New Roman" pitchFamily="18" charset="0"/>
                <a:cs typeface="Times New Roman" pitchFamily="18" charset="0"/>
              </a:rPr>
              <a:t>A metà del 1897 scoprì però che, </a:t>
            </a:r>
            <a:r>
              <a:rPr lang="it-IT" sz="2800" b="1">
                <a:solidFill>
                  <a:srgbClr val="FF0000"/>
                </a:solidFill>
                <a:latin typeface="Times New Roman" pitchFamily="18" charset="0"/>
                <a:cs typeface="Times New Roman" pitchFamily="18" charset="0"/>
              </a:rPr>
              <a:t>la maggior parte delle volte, i «ricordi» in questione erano originati da fantasie</a:t>
            </a:r>
            <a:r>
              <a:rPr lang="it-IT" sz="2800">
                <a:latin typeface="Times New Roman" pitchFamily="18" charset="0"/>
                <a:cs typeface="Times New Roman" pitchFamily="18" charset="0"/>
              </a:rPr>
              <a:t>.</a:t>
            </a:r>
          </a:p>
          <a:p>
            <a:pPr algn="just"/>
            <a:r>
              <a:rPr lang="it-IT" sz="2800">
                <a:latin typeface="Times New Roman" pitchFamily="18" charset="0"/>
                <a:cs typeface="Times New Roman" pitchFamily="18" charset="0"/>
              </a:rPr>
              <a:t>Freud riuscì pure a tratteggiare le varie fasi del conflitto tra l’Io e i ricordi spiacevoli, ed a mettere in rapporto tali fasi con altre, corrispondenti allo sviluppo delle nevrosi.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4509</TotalTime>
  <Words>11483</Words>
  <Application>Microsoft Office PowerPoint</Application>
  <PresentationFormat>Presentazione su schermo (4:3)</PresentationFormat>
  <Paragraphs>349</Paragraphs>
  <Slides>86</Slides>
  <Notes>6</Notes>
  <HiddenSlides>0</HiddenSlides>
  <MMClips>0</MMClips>
  <ScaleCrop>false</ScaleCrop>
  <HeadingPairs>
    <vt:vector size="4" baseType="variant">
      <vt:variant>
        <vt:lpstr>Tema</vt:lpstr>
      </vt:variant>
      <vt:variant>
        <vt:i4>1</vt:i4>
      </vt:variant>
      <vt:variant>
        <vt:lpstr>Titoli diapositive</vt:lpstr>
      </vt:variant>
      <vt:variant>
        <vt:i4>86</vt:i4>
      </vt:variant>
    </vt:vector>
  </HeadingPairs>
  <TitlesOfParts>
    <vt:vector size="8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Ghiro</dc:creator>
  <cp:lastModifiedBy>Utente Windows</cp:lastModifiedBy>
  <cp:revision>1083</cp:revision>
  <cp:lastPrinted>2019-12-10T05:41:35Z</cp:lastPrinted>
  <dcterms:created xsi:type="dcterms:W3CDTF">2012-12-05T00:44:03Z</dcterms:created>
  <dcterms:modified xsi:type="dcterms:W3CDTF">2019-12-10T06:00:18Z</dcterms:modified>
</cp:coreProperties>
</file>