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93" r:id="rId2"/>
    <p:sldId id="408" r:id="rId3"/>
    <p:sldId id="409" r:id="rId4"/>
    <p:sldId id="411" r:id="rId5"/>
    <p:sldId id="412" r:id="rId6"/>
    <p:sldId id="415" r:id="rId7"/>
    <p:sldId id="416" r:id="rId8"/>
    <p:sldId id="257" r:id="rId9"/>
    <p:sldId id="258" r:id="rId10"/>
    <p:sldId id="394" r:id="rId11"/>
    <p:sldId id="404" r:id="rId12"/>
    <p:sldId id="414" r:id="rId13"/>
    <p:sldId id="403" r:id="rId14"/>
    <p:sldId id="395" r:id="rId15"/>
    <p:sldId id="396" r:id="rId16"/>
    <p:sldId id="405" r:id="rId17"/>
    <p:sldId id="402" r:id="rId18"/>
    <p:sldId id="269" r:id="rId19"/>
    <p:sldId id="363" r:id="rId20"/>
    <p:sldId id="261" r:id="rId21"/>
    <p:sldId id="397" r:id="rId22"/>
    <p:sldId id="357" r:id="rId23"/>
    <p:sldId id="358" r:id="rId24"/>
    <p:sldId id="270" r:id="rId25"/>
    <p:sldId id="263" r:id="rId26"/>
    <p:sldId id="264" r:id="rId27"/>
    <p:sldId id="360" r:id="rId28"/>
    <p:sldId id="259" r:id="rId29"/>
    <p:sldId id="361" r:id="rId30"/>
    <p:sldId id="265" r:id="rId31"/>
    <p:sldId id="266" r:id="rId32"/>
    <p:sldId id="267" r:id="rId33"/>
    <p:sldId id="268" r:id="rId34"/>
    <p:sldId id="362" r:id="rId35"/>
    <p:sldId id="413" r:id="rId36"/>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04" autoAdjust="0"/>
    <p:restoredTop sz="93237" autoAdjust="0"/>
  </p:normalViewPr>
  <p:slideViewPr>
    <p:cSldViewPr>
      <p:cViewPr>
        <p:scale>
          <a:sx n="80" d="100"/>
          <a:sy n="80" d="100"/>
        </p:scale>
        <p:origin x="-1668" y="-120"/>
      </p:cViewPr>
      <p:guideLst>
        <p:guide orient="horz" pos="3475"/>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77FFA30-C2E3-49E0-9036-BB8ADE0CA6E5}" type="datetimeFigureOut">
              <a:rPr lang="it-IT"/>
              <a:pPr>
                <a:defRPr/>
              </a:pPr>
              <a:t>09/12/2019</a:t>
            </a:fld>
            <a:endParaRPr lang="it-IT" dirty="0"/>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dirty="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791F8B8-16A8-4CE0-AD92-C00FD21AB332}" type="slidenum">
              <a:rPr lang="it-IT"/>
              <a:pPr>
                <a:defRPr/>
              </a:pPr>
              <a:t>‹N›</a:t>
            </a:fld>
            <a:endParaRPr lang="it-IT" dirty="0"/>
          </a:p>
        </p:txBody>
      </p:sp>
    </p:spTree>
    <p:extLst>
      <p:ext uri="{BB962C8B-B14F-4D97-AF65-F5344CB8AC3E}">
        <p14:creationId xmlns:p14="http://schemas.microsoft.com/office/powerpoint/2010/main" val="4563100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142EEAA7-E4EC-4D54-861F-BB2554748683}" type="datetimeFigureOut">
              <a:rPr lang="it-IT"/>
              <a:pPr>
                <a:defRPr/>
              </a:pPr>
              <a:t>09/12/2019</a:t>
            </a:fld>
            <a:endParaRPr lang="it-IT" dirty="0"/>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6590F591-C8B6-4F65-AA28-01EE1A58CD0E}" type="slidenum">
              <a:rPr lang="it-IT"/>
              <a:pPr>
                <a:defRPr/>
              </a:pPr>
              <a:t>‹N›</a:t>
            </a:fld>
            <a:endParaRPr lang="it-IT"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6A46CA27-D94F-417C-8AEE-06E9AFCF87F8}" type="datetimeFigureOut">
              <a:rPr lang="it-IT"/>
              <a:pPr>
                <a:defRPr/>
              </a:pPr>
              <a:t>09/12/2019</a:t>
            </a:fld>
            <a:endParaRPr lang="it-IT" dirty="0"/>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CFBB7928-17A1-45C5-976F-1624A298BCAD}" type="slidenum">
              <a:rPr lang="it-IT"/>
              <a:pPr>
                <a:defRPr/>
              </a:pPr>
              <a:t>‹N›</a:t>
            </a:fld>
            <a:endParaRPr lang="it-IT"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740FD59F-1A2C-4220-89DD-74D5EFA5839E}" type="datetimeFigureOut">
              <a:rPr lang="it-IT"/>
              <a:pPr>
                <a:defRPr/>
              </a:pPr>
              <a:t>09/12/2019</a:t>
            </a:fld>
            <a:endParaRPr lang="it-IT" dirty="0"/>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F74678B5-04B5-40F9-A276-63BF183B3059}" type="slidenum">
              <a:rPr lang="it-IT"/>
              <a:pPr>
                <a:defRPr/>
              </a:pPr>
              <a:t>‹N›</a:t>
            </a:fld>
            <a:endParaRPr lang="it-IT"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3BD59D73-8412-45E3-8B5E-A93BCBF53B05}" type="datetimeFigureOut">
              <a:rPr lang="it-IT"/>
              <a:pPr>
                <a:defRPr/>
              </a:pPr>
              <a:t>09/12/2019</a:t>
            </a:fld>
            <a:endParaRPr lang="it-IT" dirty="0"/>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25BBF2ED-9632-4C4A-ACA4-C0AE9BA3A2F1}" type="slidenum">
              <a:rPr lang="it-IT"/>
              <a:pPr>
                <a:defRPr/>
              </a:pPr>
              <a:t>‹N›</a:t>
            </a:fld>
            <a:endParaRPr lang="it-IT"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524463F3-54EC-4062-A91B-9FE9936DD40E}" type="datetimeFigureOut">
              <a:rPr lang="it-IT"/>
              <a:pPr>
                <a:defRPr/>
              </a:pPr>
              <a:t>09/12/2019</a:t>
            </a:fld>
            <a:endParaRPr lang="it-IT" dirty="0"/>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BA2A0821-3804-49DE-92A5-2AE119593B95}" type="slidenum">
              <a:rPr lang="it-IT"/>
              <a:pPr>
                <a:defRPr/>
              </a:pPr>
              <a:t>‹N›</a:t>
            </a:fld>
            <a:endParaRPr lang="it-IT"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2C9D318B-2D0B-4A2E-9997-AFDE469B4877}" type="datetimeFigureOut">
              <a:rPr lang="it-IT"/>
              <a:pPr>
                <a:defRPr/>
              </a:pPr>
              <a:t>09/12/2019</a:t>
            </a:fld>
            <a:endParaRPr lang="it-IT" dirty="0"/>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0573CB4E-E7BA-440B-9CFF-E2DC5368715B}" type="slidenum">
              <a:rPr lang="it-IT"/>
              <a:pPr>
                <a:defRPr/>
              </a:pPr>
              <a:t>‹N›</a:t>
            </a:fld>
            <a:endParaRPr lang="it-IT"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AC56261D-0C5D-435E-AB6B-F5B843629242}" type="datetimeFigureOut">
              <a:rPr lang="it-IT"/>
              <a:pPr>
                <a:defRPr/>
              </a:pPr>
              <a:t>09/12/2019</a:t>
            </a:fld>
            <a:endParaRPr lang="it-IT" dirty="0"/>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5D8A222B-D467-4660-BD63-DC4C666C5B5F}" type="slidenum">
              <a:rPr lang="it-IT"/>
              <a:pPr>
                <a:defRPr/>
              </a:pPr>
              <a:t>‹N›</a:t>
            </a:fld>
            <a:endParaRPr lang="it-IT"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CBDDB23A-3730-4101-89CE-83F96AC7BA78}" type="datetimeFigureOut">
              <a:rPr lang="it-IT"/>
              <a:pPr>
                <a:defRPr/>
              </a:pPr>
              <a:t>09/12/2019</a:t>
            </a:fld>
            <a:endParaRPr lang="it-IT" dirty="0"/>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300207A0-5E91-4E5A-BEC6-3ADC5E1EFCAE}" type="slidenum">
              <a:rPr lang="it-IT"/>
              <a:pPr>
                <a:defRPr/>
              </a:pPr>
              <a:t>‹N›</a:t>
            </a:fld>
            <a:endParaRPr lang="it-IT"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F4EED685-9417-4AAC-ADFB-B216B418B657}" type="datetimeFigureOut">
              <a:rPr lang="it-IT"/>
              <a:pPr>
                <a:defRPr/>
              </a:pPr>
              <a:t>09/12/2019</a:t>
            </a:fld>
            <a:endParaRPr lang="it-IT" dirty="0"/>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78349D29-D374-4B8B-8A05-C51AB6C9A4A1}" type="slidenum">
              <a:rPr lang="it-IT"/>
              <a:pPr>
                <a:defRPr/>
              </a:pPr>
              <a:t>‹N›</a:t>
            </a:fld>
            <a:endParaRPr lang="it-IT"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E2AEC118-3A87-4B32-B68B-1B974DD2DB68}" type="datetimeFigureOut">
              <a:rPr lang="it-IT"/>
              <a:pPr>
                <a:defRPr/>
              </a:pPr>
              <a:t>09/12/2019</a:t>
            </a:fld>
            <a:endParaRPr lang="it-IT" dirty="0"/>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A9298F43-1680-4678-865D-ACE5E37508BA}" type="slidenum">
              <a:rPr lang="it-IT"/>
              <a:pPr>
                <a:defRPr/>
              </a:pPr>
              <a:t>‹N›</a:t>
            </a:fld>
            <a:endParaRPr lang="it-IT"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4D2245D1-48D6-4D1D-8C12-B61D3EFDF767}" type="datetimeFigureOut">
              <a:rPr lang="it-IT"/>
              <a:pPr>
                <a:defRPr/>
              </a:pPr>
              <a:t>09/12/2019</a:t>
            </a:fld>
            <a:endParaRPr lang="it-IT" dirty="0"/>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56057ABE-1023-4FCD-85D6-FDFE690F60A1}" type="slidenum">
              <a:rPr lang="it-IT"/>
              <a:pPr>
                <a:defRPr/>
              </a:pPr>
              <a:t>‹N›</a:t>
            </a:fld>
            <a:endParaRPr lang="it-IT"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0D4B7C4-477C-46EF-9592-C33F11BBF01F}" type="datetimeFigureOut">
              <a:rPr lang="it-IT"/>
              <a:pPr>
                <a:defRPr/>
              </a:pPr>
              <a:t>09/12/2019</a:t>
            </a:fld>
            <a:endParaRPr lang="it-IT" dirty="0"/>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2F4F794-2C1E-4135-8FD4-FAD1DE3AA19D}" type="slidenum">
              <a:rPr lang="it-IT"/>
              <a:pPr>
                <a:defRPr/>
              </a:pPr>
              <a:t>‹N›</a:t>
            </a:fld>
            <a:endParaRPr lang="it-IT"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hyperlink" Target="https://moderne.wien.info/it/articles/the-protagonists" TargetMode="External"/><Relationship Id="rId2" Type="http://schemas.openxmlformats.org/officeDocument/2006/relationships/hyperlink" Target="http://it.wikipedia.org/wiki/File:Erzsebet_kiralyne_photo_Rabending.jpg" TargetMode="External"/><Relationship Id="rId1" Type="http://schemas.openxmlformats.org/officeDocument/2006/relationships/slideLayout" Target="../slideLayouts/slideLayout7.xml"/><Relationship Id="rId6" Type="http://schemas.openxmlformats.org/officeDocument/2006/relationships/hyperlink" Target="https://www.youtube.com/watch?v=NOT-NSGlTjU"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milanocittadellescienze.it/imgzoom/img_1276528263z.jpg"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 Target="slide8.xml"/><Relationship Id="rId7" Type="http://schemas.openxmlformats.org/officeDocument/2006/relationships/slide" Target="slide17.xml"/><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slide" Target="slide14.xml"/><Relationship Id="rId4" Type="http://schemas.openxmlformats.org/officeDocument/2006/relationships/image" Target="../media/image7.png"/><Relationship Id="rId9" Type="http://schemas.openxmlformats.org/officeDocument/2006/relationships/slide" Target="slide16.xml"/></Relationships>
</file>

<file path=ppt/slides/_rels/slide14.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4.jpeg"/><Relationship Id="rId3" Type="http://schemas.openxmlformats.org/officeDocument/2006/relationships/image" Target="../media/image16.jpeg"/><Relationship Id="rId7" Type="http://schemas.openxmlformats.org/officeDocument/2006/relationships/hyperlink" Target="http://venetianred.net/2009/07/28/dagobert-peche-genius-of-ornament/jhoffmannbrooch/" TargetMode="External"/><Relationship Id="rId12" Type="http://schemas.openxmlformats.org/officeDocument/2006/relationships/image" Target="../media/image23.gif"/><Relationship Id="rId2" Type="http://schemas.openxmlformats.org/officeDocument/2006/relationships/hyperlink" Target="http://www.edition20.com/images/products/363/Siebenkugelstuhl-by-Gebr-der-Thonet-Vienna-by-Josef-Hoffmann-image-1.jpg" TargetMode="External"/><Relationship Id="rId1" Type="http://schemas.openxmlformats.org/officeDocument/2006/relationships/slideLayout" Target="../slideLayouts/slideLayout7.xml"/><Relationship Id="rId6" Type="http://schemas.openxmlformats.org/officeDocument/2006/relationships/image" Target="../media/image19.jpeg"/><Relationship Id="rId11" Type="http://schemas.openxmlformats.org/officeDocument/2006/relationships/image" Target="../media/image22.jpeg"/><Relationship Id="rId5" Type="http://schemas.openxmlformats.org/officeDocument/2006/relationships/image" Target="../media/image18.jpeg"/><Relationship Id="rId10" Type="http://schemas.openxmlformats.org/officeDocument/2006/relationships/image" Target="../media/image21.jpeg"/><Relationship Id="rId4" Type="http://schemas.openxmlformats.org/officeDocument/2006/relationships/image" Target="../media/image17.jpeg"/><Relationship Id="rId9" Type="http://schemas.openxmlformats.org/officeDocument/2006/relationships/hyperlink" Target="http://3.bp.blogspot.com/-Ii2zcB7I2Bg/T9AG9MrRBHI/AAAAAAAAFSY/n7CZHQMjMh8/s1600/Josef_Hoffmann_Hoffmann_Nesting_Tables_2kx.jpg" TargetMode="External"/><Relationship Id="rId14" Type="http://schemas.openxmlformats.org/officeDocument/2006/relationships/image" Target="../media/image25.jpeg"/></Relationships>
</file>

<file path=ppt/slides/_rels/slide15.xml.rels><?xml version="1.0" encoding="UTF-8" standalone="yes"?>
<Relationships xmlns="http://schemas.openxmlformats.org/package/2006/relationships"><Relationship Id="rId8" Type="http://schemas.openxmlformats.org/officeDocument/2006/relationships/hyperlink" Target="//upload.wikimedia.org/wikipedia/commons/b/b0/Ernst_Fuchs_Museum.tif" TargetMode="External"/><Relationship Id="rId13" Type="http://schemas.openxmlformats.org/officeDocument/2006/relationships/image" Target="../media/image31.jpeg"/><Relationship Id="rId3" Type="http://schemas.openxmlformats.org/officeDocument/2006/relationships/image" Target="../media/image26.png"/><Relationship Id="rId7" Type="http://schemas.openxmlformats.org/officeDocument/2006/relationships/image" Target="../media/image28.jpeg"/><Relationship Id="rId12" Type="http://schemas.openxmlformats.org/officeDocument/2006/relationships/hyperlink" Target="http://it.wikipedia.org/wiki/File:Looshaus.jpg" TargetMode="External"/><Relationship Id="rId2" Type="http://schemas.openxmlformats.org/officeDocument/2006/relationships/slide" Target="slide13.xml"/><Relationship Id="rId1" Type="http://schemas.openxmlformats.org/officeDocument/2006/relationships/slideLayout" Target="../slideLayouts/slideLayout7.xml"/><Relationship Id="rId6" Type="http://schemas.openxmlformats.org/officeDocument/2006/relationships/hyperlink" Target="http://it.wikipedia.org/wiki/File:Wien_mar2002_001.jpg" TargetMode="External"/><Relationship Id="rId11" Type="http://schemas.openxmlformats.org/officeDocument/2006/relationships/image" Target="../media/image30.jpeg"/><Relationship Id="rId5" Type="http://schemas.openxmlformats.org/officeDocument/2006/relationships/image" Target="../media/image27.jpeg"/><Relationship Id="rId10" Type="http://schemas.openxmlformats.org/officeDocument/2006/relationships/hyperlink" Target="http://it.wikipedia.org/wiki/File:Villa_Muller_099.jpg" TargetMode="External"/><Relationship Id="rId4" Type="http://schemas.openxmlformats.org/officeDocument/2006/relationships/hyperlink" Target="http://it.wikipedia.org/wiki/File:%C3%96sterreichische_Postsparkasse_Vienna_Oct._2006_002.jpg" TargetMode="External"/><Relationship Id="rId9" Type="http://schemas.openxmlformats.org/officeDocument/2006/relationships/image" Target="../media/image29.jpeg"/><Relationship Id="rId1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upload.wikimedia.org/wikipedia/commons/8/86/Arthur_Schnitzler_1912.jpg" TargetMode="Externa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slide" Target="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image" Target="../media/image35.jpeg"/><Relationship Id="rId7" Type="http://schemas.openxmlformats.org/officeDocument/2006/relationships/image" Target="../media/image36.jpeg"/><Relationship Id="rId2" Type="http://schemas.openxmlformats.org/officeDocument/2006/relationships/hyperlink" Target="http://www.psicolinea.it/wp-content/uploads/2006/05/Theodor-Meynert.jpg" TargetMode="External"/><Relationship Id="rId1" Type="http://schemas.openxmlformats.org/officeDocument/2006/relationships/slideLayout" Target="../slideLayouts/slideLayout7.xml"/><Relationship Id="rId6" Type="http://schemas.openxmlformats.org/officeDocument/2006/relationships/slide" Target="slide20.xml"/><Relationship Id="rId5" Type="http://schemas.openxmlformats.org/officeDocument/2006/relationships/image" Target="../media/image14.png"/><Relationship Id="rId10" Type="http://schemas.openxmlformats.org/officeDocument/2006/relationships/slide" Target="slide25.xml"/><Relationship Id="rId4" Type="http://schemas.openxmlformats.org/officeDocument/2006/relationships/slide" Target="slide35.xml"/><Relationship Id="rId9" Type="http://schemas.openxmlformats.org/officeDocument/2006/relationships/image" Target="../media/image3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42.jpeg"/><Relationship Id="rId3" Type="http://schemas.openxmlformats.org/officeDocument/2006/relationships/slide" Target="slide26.xml"/><Relationship Id="rId7" Type="http://schemas.openxmlformats.org/officeDocument/2006/relationships/slide" Target="slide30.xml"/><Relationship Id="rId12" Type="http://schemas.openxmlformats.org/officeDocument/2006/relationships/slide" Target="slide28.xml"/><Relationship Id="rId17" Type="http://schemas.openxmlformats.org/officeDocument/2006/relationships/slide" Target="slide33.xml"/><Relationship Id="rId2" Type="http://schemas.openxmlformats.org/officeDocument/2006/relationships/image" Target="../media/image38.png"/><Relationship Id="rId16"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image" Target="../media/image40.jpeg"/><Relationship Id="rId11" Type="http://schemas.openxmlformats.org/officeDocument/2006/relationships/image" Target="../media/image14.png"/><Relationship Id="rId5" Type="http://schemas.openxmlformats.org/officeDocument/2006/relationships/hyperlink" Target="http://www.austria-lexikon.at/attach/AEIOU/Stricker,_Salomon/Stricker,_Salomon1.jpg" TargetMode="External"/><Relationship Id="rId15" Type="http://schemas.openxmlformats.org/officeDocument/2006/relationships/hyperlink" Target="http://en.wikipedia.org/wiki/File:Franz_Brentano.jpeg" TargetMode="External"/><Relationship Id="rId10" Type="http://schemas.openxmlformats.org/officeDocument/2006/relationships/slide" Target="slide8.xml"/><Relationship Id="rId4" Type="http://schemas.openxmlformats.org/officeDocument/2006/relationships/image" Target="../media/image39.png"/><Relationship Id="rId9" Type="http://schemas.openxmlformats.org/officeDocument/2006/relationships/slide" Target="slide31.xml"/><Relationship Id="rId14" Type="http://schemas.openxmlformats.org/officeDocument/2006/relationships/slide" Target="slide32.xml"/></Relationships>
</file>

<file path=ppt/slides/_rels/slide2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47.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slide" Target="slide10.xml"/><Relationship Id="rId2" Type="http://schemas.openxmlformats.org/officeDocument/2006/relationships/slide" Target="slide9.xml"/><Relationship Id="rId1" Type="http://schemas.openxmlformats.org/officeDocument/2006/relationships/slideLayout" Target="../slideLayouts/slideLayout7.xml"/><Relationship Id="rId6" Type="http://schemas.openxmlformats.org/officeDocument/2006/relationships/slide" Target="slide18.xml"/><Relationship Id="rId5" Type="http://schemas.openxmlformats.org/officeDocument/2006/relationships/image" Target="../media/image4.png"/><Relationship Id="rId4" Type="http://schemas.openxmlformats.org/officeDocument/2006/relationships/slide" Target="slide25.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slide" Target="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CasellaDiTesto 1"/>
          <p:cNvSpPr txBox="1">
            <a:spLocks noChangeArrowheads="1"/>
          </p:cNvSpPr>
          <p:nvPr/>
        </p:nvSpPr>
        <p:spPr bwMode="auto">
          <a:xfrm>
            <a:off x="4660423" y="559159"/>
            <a:ext cx="4464050" cy="4955203"/>
          </a:xfrm>
          <a:prstGeom prst="rect">
            <a:avLst/>
          </a:prstGeom>
          <a:noFill/>
          <a:ln w="9525">
            <a:noFill/>
            <a:miter lim="800000"/>
            <a:headEnd/>
            <a:tailEnd/>
          </a:ln>
        </p:spPr>
        <p:txBody>
          <a:bodyPr>
            <a:spAutoFit/>
          </a:bodyPr>
          <a:lstStyle/>
          <a:p>
            <a:pPr algn="ctr"/>
            <a:r>
              <a:rPr lang="it-IT" sz="3600" dirty="0">
                <a:solidFill>
                  <a:srgbClr val="0000FF"/>
                </a:solidFill>
                <a:latin typeface="Algerian" pitchFamily="82" charset="0"/>
              </a:rPr>
              <a:t>INTRODUZIONE ALLA</a:t>
            </a:r>
          </a:p>
          <a:p>
            <a:pPr algn="ctr"/>
            <a:r>
              <a:rPr lang="it-IT" sz="4000" dirty="0">
                <a:solidFill>
                  <a:srgbClr val="0000FF"/>
                </a:solidFill>
                <a:latin typeface="Algerian" pitchFamily="82" charset="0"/>
              </a:rPr>
              <a:t> </a:t>
            </a:r>
            <a:r>
              <a:rPr lang="it-IT" sz="3600" dirty="0">
                <a:solidFill>
                  <a:srgbClr val="0000FF"/>
                </a:solidFill>
                <a:latin typeface="Algerian" pitchFamily="82" charset="0"/>
              </a:rPr>
              <a:t>LETTURA CRITICA</a:t>
            </a:r>
          </a:p>
          <a:p>
            <a:pPr algn="ctr"/>
            <a:r>
              <a:rPr lang="it-IT" sz="3600" dirty="0">
                <a:solidFill>
                  <a:srgbClr val="0000FF"/>
                </a:solidFill>
                <a:latin typeface="Algerian" pitchFamily="82" charset="0"/>
              </a:rPr>
              <a:t>Dell’opera</a:t>
            </a:r>
          </a:p>
          <a:p>
            <a:pPr algn="ctr"/>
            <a:r>
              <a:rPr lang="it-IT" sz="3600" dirty="0" err="1">
                <a:solidFill>
                  <a:srgbClr val="0000FF"/>
                </a:solidFill>
                <a:latin typeface="Algerian" pitchFamily="82" charset="0"/>
              </a:rPr>
              <a:t>dI</a:t>
            </a:r>
            <a:r>
              <a:rPr lang="it-IT" sz="3600" dirty="0">
                <a:solidFill>
                  <a:srgbClr val="0000FF"/>
                </a:solidFill>
                <a:latin typeface="Algerian" pitchFamily="82" charset="0"/>
              </a:rPr>
              <a:t> </a:t>
            </a:r>
          </a:p>
          <a:p>
            <a:pPr algn="ctr"/>
            <a:r>
              <a:rPr lang="it-IT" sz="3600" dirty="0">
                <a:solidFill>
                  <a:srgbClr val="0000FF"/>
                </a:solidFill>
                <a:latin typeface="Algerian" pitchFamily="82" charset="0"/>
              </a:rPr>
              <a:t>SIGMUND FREUD</a:t>
            </a:r>
          </a:p>
          <a:p>
            <a:pPr algn="ctr"/>
            <a:r>
              <a:rPr lang="it-IT" sz="2000" dirty="0">
                <a:solidFill>
                  <a:srgbClr val="0000FF"/>
                </a:solidFill>
                <a:latin typeface="Algerian" pitchFamily="82" charset="0"/>
              </a:rPr>
              <a:t>(un approccio storico</a:t>
            </a:r>
            <a:r>
              <a:rPr lang="it-IT" sz="2000" dirty="0" smtClean="0">
                <a:solidFill>
                  <a:srgbClr val="0000FF"/>
                </a:solidFill>
                <a:latin typeface="Algerian" pitchFamily="82" charset="0"/>
              </a:rPr>
              <a:t>)</a:t>
            </a:r>
          </a:p>
          <a:p>
            <a:pPr algn="ctr"/>
            <a:endParaRPr lang="it-IT" sz="2000" dirty="0">
              <a:solidFill>
                <a:srgbClr val="0000FF"/>
              </a:solidFill>
              <a:latin typeface="Algerian" pitchFamily="82" charset="0"/>
            </a:endParaRPr>
          </a:p>
          <a:p>
            <a:pPr algn="ctr"/>
            <a:r>
              <a:rPr lang="it-IT" sz="2000" dirty="0" smtClean="0">
                <a:solidFill>
                  <a:srgbClr val="0000FF"/>
                </a:solidFill>
                <a:latin typeface="Algerian" pitchFamily="82" charset="0"/>
              </a:rPr>
              <a:t>Dispensa n. 1</a:t>
            </a:r>
            <a:endParaRPr lang="it-IT" sz="2000" dirty="0">
              <a:solidFill>
                <a:srgbClr val="0000FF"/>
              </a:solidFill>
              <a:latin typeface="Algerian" pitchFamily="82" charset="0"/>
            </a:endParaRPr>
          </a:p>
          <a:p>
            <a:pPr algn="ctr"/>
            <a:endParaRPr lang="it-IT" sz="3600" dirty="0">
              <a:solidFill>
                <a:srgbClr val="0000FF"/>
              </a:solidFill>
              <a:latin typeface="Algerian" pitchFamily="82" charset="0"/>
            </a:endParaRPr>
          </a:p>
        </p:txBody>
      </p:sp>
      <p:pic>
        <p:nvPicPr>
          <p:cNvPr id="14340" name="Picture 4" descr="103"/>
          <p:cNvPicPr>
            <a:picLocks noChangeAspect="1" noChangeArrowheads="1"/>
          </p:cNvPicPr>
          <p:nvPr/>
        </p:nvPicPr>
        <p:blipFill>
          <a:blip r:embed="rId2"/>
          <a:srcRect/>
          <a:stretch>
            <a:fillRect/>
          </a:stretch>
        </p:blipFill>
        <p:spPr bwMode="auto">
          <a:xfrm>
            <a:off x="179388" y="530225"/>
            <a:ext cx="4321175" cy="5492750"/>
          </a:xfrm>
          <a:prstGeom prst="rect">
            <a:avLst/>
          </a:prstGeom>
          <a:noFill/>
          <a:ln w="57150">
            <a:solidFill>
              <a:srgbClr val="0000FF"/>
            </a:solidFill>
            <a:miter lim="800000"/>
            <a:headEnd/>
            <a:tailEnd/>
          </a:ln>
        </p:spPr>
      </p:pic>
      <p:sp>
        <p:nvSpPr>
          <p:cNvPr id="14341" name="CasellaDiTesto 2"/>
          <p:cNvSpPr txBox="1">
            <a:spLocks noChangeArrowheads="1"/>
          </p:cNvSpPr>
          <p:nvPr/>
        </p:nvSpPr>
        <p:spPr bwMode="auto">
          <a:xfrm>
            <a:off x="182563" y="6056313"/>
            <a:ext cx="4392612" cy="584200"/>
          </a:xfrm>
          <a:prstGeom prst="rect">
            <a:avLst/>
          </a:prstGeom>
          <a:noFill/>
          <a:ln w="9525">
            <a:noFill/>
            <a:miter lim="800000"/>
            <a:headEnd/>
            <a:tailEnd/>
          </a:ln>
        </p:spPr>
        <p:txBody>
          <a:bodyPr>
            <a:spAutoFit/>
          </a:bodyPr>
          <a:lstStyle/>
          <a:p>
            <a:r>
              <a:rPr lang="de-DE" sz="1600">
                <a:solidFill>
                  <a:srgbClr val="000000"/>
                </a:solidFill>
                <a:latin typeface="Calibri" pitchFamily="34" charset="0"/>
              </a:rPr>
              <a:t>Marie Bonaparte, Sigmund Freud, William C. Bullitt 4 giugno 1938 – Parigi, Gare le l‘Est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upload.wikimedia.org/wikipedia/commons/thumb/c/c2/Erzsebet_kiralyne_photo_Rabending.jpg/300px-Erzsebet_kiralyne_photo_Rabending.jpg">
            <a:hlinkClick r:id="rId2"/>
          </p:cNvPr>
          <p:cNvPicPr>
            <a:picLocks noChangeAspect="1" noChangeArrowheads="1"/>
          </p:cNvPicPr>
          <p:nvPr/>
        </p:nvPicPr>
        <p:blipFill>
          <a:blip r:embed="rId3"/>
          <a:srcRect/>
          <a:stretch>
            <a:fillRect/>
          </a:stretch>
        </p:blipFill>
        <p:spPr bwMode="auto">
          <a:xfrm>
            <a:off x="539750" y="1916113"/>
            <a:ext cx="3527425" cy="2824162"/>
          </a:xfrm>
          <a:prstGeom prst="rect">
            <a:avLst/>
          </a:prstGeom>
          <a:noFill/>
          <a:ln w="9525">
            <a:noFill/>
            <a:miter lim="800000"/>
            <a:headEnd/>
            <a:tailEnd/>
          </a:ln>
        </p:spPr>
      </p:pic>
      <p:sp>
        <p:nvSpPr>
          <p:cNvPr id="17410" name="CasellaDiTesto 3"/>
          <p:cNvSpPr txBox="1">
            <a:spLocks noChangeArrowheads="1"/>
          </p:cNvSpPr>
          <p:nvPr/>
        </p:nvSpPr>
        <p:spPr bwMode="auto">
          <a:xfrm>
            <a:off x="1708098" y="188640"/>
            <a:ext cx="5394810" cy="1077218"/>
          </a:xfrm>
          <a:prstGeom prst="rect">
            <a:avLst/>
          </a:prstGeom>
          <a:noFill/>
          <a:ln w="9525">
            <a:noFill/>
            <a:miter lim="800000"/>
            <a:headEnd/>
            <a:tailEnd/>
          </a:ln>
        </p:spPr>
        <p:txBody>
          <a:bodyPr wrap="none">
            <a:spAutoFit/>
          </a:bodyPr>
          <a:lstStyle/>
          <a:p>
            <a:pPr algn="ctr"/>
            <a:r>
              <a:rPr lang="it-IT" sz="2800" b="1" dirty="0" smtClean="0">
                <a:solidFill>
                  <a:srgbClr val="0000FF"/>
                </a:solidFill>
                <a:latin typeface="Calibri" pitchFamily="34" charset="0"/>
              </a:rPr>
              <a:t>LE TRASFORMAZIONI IN ATTO</a:t>
            </a:r>
          </a:p>
          <a:p>
            <a:r>
              <a:rPr lang="it-IT" sz="3600" b="1" dirty="0" smtClean="0">
                <a:solidFill>
                  <a:srgbClr val="0000FF"/>
                </a:solidFill>
                <a:latin typeface="Calibri" pitchFamily="34" charset="0"/>
              </a:rPr>
              <a:t>DA </a:t>
            </a:r>
            <a:r>
              <a:rPr lang="it-IT" sz="3600" b="1" dirty="0">
                <a:solidFill>
                  <a:srgbClr val="0000FF"/>
                </a:solidFill>
                <a:latin typeface="Calibri" pitchFamily="34" charset="0"/>
              </a:rPr>
              <a:t>SISSI AL  MODERNISMO</a:t>
            </a:r>
          </a:p>
        </p:txBody>
      </p:sp>
      <p:pic>
        <p:nvPicPr>
          <p:cNvPr id="2052" name="Picture 4"/>
          <p:cNvPicPr>
            <a:picLocks noChangeAspect="1" noChangeArrowheads="1"/>
          </p:cNvPicPr>
          <p:nvPr/>
        </p:nvPicPr>
        <p:blipFill>
          <a:blip r:embed="rId4"/>
          <a:srcRect/>
          <a:stretch>
            <a:fillRect/>
          </a:stretch>
        </p:blipFill>
        <p:spPr bwMode="auto">
          <a:xfrm>
            <a:off x="4932363" y="1905000"/>
            <a:ext cx="2808287" cy="2847975"/>
          </a:xfrm>
          <a:prstGeom prst="rect">
            <a:avLst/>
          </a:prstGeom>
          <a:noFill/>
          <a:ln w="9525">
            <a:noFill/>
            <a:miter lim="800000"/>
            <a:headEnd/>
            <a:tailEnd/>
          </a:ln>
        </p:spPr>
      </p:pic>
      <p:pic>
        <p:nvPicPr>
          <p:cNvPr id="2053" name="Picture 5"/>
          <p:cNvPicPr>
            <a:picLocks noChangeAspect="1" noChangeArrowheads="1"/>
          </p:cNvPicPr>
          <p:nvPr/>
        </p:nvPicPr>
        <p:blipFill>
          <a:blip r:embed="rId5"/>
          <a:srcRect/>
          <a:stretch>
            <a:fillRect/>
          </a:stretch>
        </p:blipFill>
        <p:spPr bwMode="auto">
          <a:xfrm>
            <a:off x="1316646" y="5114132"/>
            <a:ext cx="804863" cy="804862"/>
          </a:xfrm>
          <a:prstGeom prst="rect">
            <a:avLst/>
          </a:prstGeom>
          <a:noFill/>
          <a:ln w="9525">
            <a:noFill/>
            <a:miter lim="800000"/>
            <a:headEnd/>
            <a:tailEnd/>
          </a:ln>
        </p:spPr>
      </p:pic>
      <p:sp>
        <p:nvSpPr>
          <p:cNvPr id="8" name="Freccia a destra 7"/>
          <p:cNvSpPr/>
          <p:nvPr/>
        </p:nvSpPr>
        <p:spPr>
          <a:xfrm>
            <a:off x="7988299" y="6359288"/>
            <a:ext cx="874713" cy="2413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3" name="Rettangolo 2"/>
          <p:cNvSpPr/>
          <p:nvPr/>
        </p:nvSpPr>
        <p:spPr>
          <a:xfrm>
            <a:off x="2371361" y="5193397"/>
            <a:ext cx="5400600" cy="646331"/>
          </a:xfrm>
          <a:prstGeom prst="rect">
            <a:avLst/>
          </a:prstGeom>
        </p:spPr>
        <p:txBody>
          <a:bodyPr wrap="square">
            <a:spAutoFit/>
          </a:bodyPr>
          <a:lstStyle/>
          <a:p>
            <a:r>
              <a:rPr lang="it-IT" dirty="0">
                <a:hlinkClick r:id="rId6"/>
              </a:rPr>
              <a:t>https://</a:t>
            </a:r>
            <a:r>
              <a:rPr lang="it-IT" dirty="0" smtClean="0">
                <a:hlinkClick r:id="rId6"/>
              </a:rPr>
              <a:t>www.youtube.com/watch?v=NOT-NSGlTjU</a:t>
            </a:r>
            <a:endParaRPr lang="it-IT" dirty="0" smtClean="0"/>
          </a:p>
          <a:p>
            <a:endParaRPr lang="it-IT" dirty="0"/>
          </a:p>
        </p:txBody>
      </p:sp>
      <p:sp>
        <p:nvSpPr>
          <p:cNvPr id="5" name="CasellaDiTesto 4"/>
          <p:cNvSpPr txBox="1"/>
          <p:nvPr/>
        </p:nvSpPr>
        <p:spPr>
          <a:xfrm>
            <a:off x="2718260" y="5578118"/>
            <a:ext cx="4054465" cy="523220"/>
          </a:xfrm>
          <a:prstGeom prst="rect">
            <a:avLst/>
          </a:prstGeom>
          <a:noFill/>
        </p:spPr>
        <p:txBody>
          <a:bodyPr wrap="square" rtlCol="0">
            <a:spAutoFit/>
          </a:bodyPr>
          <a:lstStyle/>
          <a:p>
            <a:r>
              <a:rPr lang="it-IT" sz="2800" dirty="0" smtClean="0">
                <a:solidFill>
                  <a:srgbClr val="0000FF"/>
                </a:solidFill>
              </a:rPr>
              <a:t>Il tram e la vita a Vienna</a:t>
            </a:r>
            <a:endParaRPr lang="it-IT" sz="2800" dirty="0">
              <a:solidFill>
                <a:srgbClr val="0000FF"/>
              </a:solidFill>
            </a:endParaRPr>
          </a:p>
        </p:txBody>
      </p:sp>
      <p:sp>
        <p:nvSpPr>
          <p:cNvPr id="2" name="CasellaDiTesto 1"/>
          <p:cNvSpPr txBox="1"/>
          <p:nvPr/>
        </p:nvSpPr>
        <p:spPr>
          <a:xfrm>
            <a:off x="5522627" y="6359288"/>
            <a:ext cx="2249334" cy="369332"/>
          </a:xfrm>
          <a:prstGeom prst="rect">
            <a:avLst/>
          </a:prstGeom>
          <a:noFill/>
          <a:ln>
            <a:solidFill>
              <a:schemeClr val="tx1"/>
            </a:solidFill>
          </a:ln>
        </p:spPr>
        <p:txBody>
          <a:bodyPr wrap="none" rtlCol="0">
            <a:spAutoFit/>
          </a:bodyPr>
          <a:lstStyle/>
          <a:p>
            <a:r>
              <a:rPr lang="it-IT" b="1" dirty="0" smtClean="0">
                <a:solidFill>
                  <a:srgbClr val="FF0000"/>
                </a:solidFill>
              </a:rPr>
              <a:t>PER CONTINUARE</a:t>
            </a:r>
            <a:endParaRPr lang="it-IT" b="1" dirty="0">
              <a:solidFill>
                <a:srgbClr val="FF0000"/>
              </a:solidFill>
            </a:endParaRPr>
          </a:p>
        </p:txBody>
      </p:sp>
      <p:sp>
        <p:nvSpPr>
          <p:cNvPr id="6" name="CasellaDiTesto 5"/>
          <p:cNvSpPr txBox="1"/>
          <p:nvPr/>
        </p:nvSpPr>
        <p:spPr>
          <a:xfrm>
            <a:off x="238224" y="5331896"/>
            <a:ext cx="1065126" cy="369332"/>
          </a:xfrm>
          <a:prstGeom prst="rect">
            <a:avLst/>
          </a:prstGeom>
          <a:noFill/>
        </p:spPr>
        <p:txBody>
          <a:bodyPr wrap="square" rtlCol="0">
            <a:spAutoFit/>
          </a:bodyPr>
          <a:lstStyle/>
          <a:p>
            <a:r>
              <a:rPr lang="it-IT" dirty="0" smtClean="0"/>
              <a:t>VIDEO</a:t>
            </a:r>
            <a:endParaRPr lang="it-IT" dirty="0"/>
          </a:p>
        </p:txBody>
      </p:sp>
      <p:sp>
        <p:nvSpPr>
          <p:cNvPr id="4" name="CasellaDiTesto 3"/>
          <p:cNvSpPr txBox="1"/>
          <p:nvPr/>
        </p:nvSpPr>
        <p:spPr>
          <a:xfrm>
            <a:off x="1844330" y="1284807"/>
            <a:ext cx="5455340" cy="646331"/>
          </a:xfrm>
          <a:prstGeom prst="rect">
            <a:avLst/>
          </a:prstGeom>
          <a:noFill/>
        </p:spPr>
        <p:txBody>
          <a:bodyPr wrap="none" rtlCol="0">
            <a:spAutoFit/>
          </a:bodyPr>
          <a:lstStyle/>
          <a:p>
            <a:r>
              <a:rPr lang="it-IT" dirty="0">
                <a:hlinkClick r:id="rId7"/>
              </a:rPr>
              <a:t>https://</a:t>
            </a:r>
            <a:r>
              <a:rPr lang="it-IT" dirty="0" smtClean="0">
                <a:hlinkClick r:id="rId7"/>
              </a:rPr>
              <a:t>moderne.wien.info/it/articles/the-protagonists</a:t>
            </a:r>
            <a:endParaRPr lang="it-IT" dirty="0" smtClean="0"/>
          </a:p>
          <a:p>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2052"/>
                                        </p:tgtEl>
                                        <p:attrNameLst>
                                          <p:attrName>style.visibility</p:attrName>
                                        </p:attrNameLst>
                                      </p:cBhvr>
                                      <p:to>
                                        <p:strVal val="visible"/>
                                      </p:to>
                                    </p:set>
                                    <p:animEffect transition="in" filter="circle(in)">
                                      <p:cBhvr>
                                        <p:cTn id="11" dur="2000"/>
                                        <p:tgtEl>
                                          <p:spTgt spid="2052"/>
                                        </p:tgtEl>
                                      </p:cBhvr>
                                    </p:animEffect>
                                  </p:childTnLst>
                                </p:cTn>
                              </p:par>
                            </p:childTnLst>
                          </p:cTn>
                        </p:par>
                        <p:par>
                          <p:cTn id="12" fill="hold">
                            <p:stCondLst>
                              <p:cond delay="4000"/>
                            </p:stCondLst>
                            <p:childTnLst>
                              <p:par>
                                <p:cTn id="13" presetID="2" presetClass="entr" presetSubtype="4" fill="hold" nodeType="afterEffect">
                                  <p:stCondLst>
                                    <p:cond delay="0"/>
                                  </p:stCondLst>
                                  <p:childTnLst>
                                    <p:set>
                                      <p:cBhvr>
                                        <p:cTn id="14" dur="1" fill="hold">
                                          <p:stCondLst>
                                            <p:cond delay="0"/>
                                          </p:stCondLst>
                                        </p:cTn>
                                        <p:tgtEl>
                                          <p:spTgt spid="2053"/>
                                        </p:tgtEl>
                                        <p:attrNameLst>
                                          <p:attrName>style.visibility</p:attrName>
                                        </p:attrNameLst>
                                      </p:cBhvr>
                                      <p:to>
                                        <p:strVal val="visible"/>
                                      </p:to>
                                    </p:set>
                                    <p:anim calcmode="lin" valueType="num">
                                      <p:cBhvr additive="base">
                                        <p:cTn id="15" dur="1250" fill="hold"/>
                                        <p:tgtEl>
                                          <p:spTgt spid="2053"/>
                                        </p:tgtEl>
                                        <p:attrNameLst>
                                          <p:attrName>ppt_x</p:attrName>
                                        </p:attrNameLst>
                                      </p:cBhvr>
                                      <p:tavLst>
                                        <p:tav tm="0">
                                          <p:val>
                                            <p:strVal val="#ppt_x"/>
                                          </p:val>
                                        </p:tav>
                                        <p:tav tm="100000">
                                          <p:val>
                                            <p:strVal val="#ppt_x"/>
                                          </p:val>
                                        </p:tav>
                                      </p:tavLst>
                                    </p:anim>
                                    <p:anim calcmode="lin" valueType="num">
                                      <p:cBhvr additive="base">
                                        <p:cTn id="16" dur="1250" fill="hold"/>
                                        <p:tgtEl>
                                          <p:spTgt spid="2053"/>
                                        </p:tgtEl>
                                        <p:attrNameLst>
                                          <p:attrName>ppt_y</p:attrName>
                                        </p:attrNameLst>
                                      </p:cBhvr>
                                      <p:tavLst>
                                        <p:tav tm="0">
                                          <p:val>
                                            <p:strVal val="1+#ppt_h/2"/>
                                          </p:val>
                                        </p:tav>
                                        <p:tav tm="100000">
                                          <p:val>
                                            <p:strVal val="#ppt_y"/>
                                          </p:val>
                                        </p:tav>
                                      </p:tavLst>
                                    </p:anim>
                                  </p:childTnLst>
                                </p:cTn>
                              </p:par>
                            </p:childTnLst>
                          </p:cTn>
                        </p:par>
                        <p:par>
                          <p:cTn id="17" fill="hold">
                            <p:stCondLst>
                              <p:cond delay="5250"/>
                            </p:stCondLst>
                            <p:childTnLst>
                              <p:par>
                                <p:cTn id="18" presetID="2" presetClass="entr" presetSubtype="4"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par>
                          <p:cTn id="22" fill="hold">
                            <p:stCondLst>
                              <p:cond delay="5750"/>
                            </p:stCondLst>
                            <p:childTnLst>
                              <p:par>
                                <p:cTn id="23" presetID="42"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par>
                          <p:cTn id="28" fill="hold">
                            <p:stCondLst>
                              <p:cond delay="6750"/>
                            </p:stCondLst>
                            <p:childTnLst>
                              <p:par>
                                <p:cTn id="29" presetID="10"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a:spLocks noChangeArrowheads="1"/>
          </p:cNvSpPr>
          <p:nvPr/>
        </p:nvSpPr>
        <p:spPr bwMode="auto">
          <a:xfrm>
            <a:off x="4111625" y="566738"/>
            <a:ext cx="4924425" cy="3232150"/>
          </a:xfrm>
          <a:prstGeom prst="rect">
            <a:avLst/>
          </a:prstGeom>
          <a:noFill/>
          <a:ln w="9525">
            <a:noFill/>
            <a:miter lim="800000"/>
            <a:headEnd/>
            <a:tailEnd/>
          </a:ln>
        </p:spPr>
        <p:txBody>
          <a:bodyPr>
            <a:spAutoFit/>
          </a:bodyPr>
          <a:lstStyle/>
          <a:p>
            <a:pPr algn="just"/>
            <a:r>
              <a:rPr lang="it-IT" sz="2200">
                <a:latin typeface="Times New Roman" pitchFamily="18" charset="0"/>
                <a:cs typeface="Times New Roman" pitchFamily="18" charset="0"/>
              </a:rPr>
              <a:t>«</a:t>
            </a:r>
            <a:r>
              <a:rPr lang="it-IT" sz="2200" b="1">
                <a:solidFill>
                  <a:srgbClr val="0000FF"/>
                </a:solidFill>
                <a:latin typeface="Times New Roman" pitchFamily="18" charset="0"/>
                <a:cs typeface="Times New Roman" pitchFamily="18" charset="0"/>
              </a:rPr>
              <a:t>Sono già stato due volte</a:t>
            </a:r>
            <a:r>
              <a:rPr lang="it-IT" sz="2200">
                <a:latin typeface="Times New Roman" pitchFamily="18" charset="0"/>
                <a:cs typeface="Times New Roman" pitchFamily="18" charset="0"/>
              </a:rPr>
              <a:t> all’ Esposizione. Bella: ma non mi ha entusiasmato. Molte cose che agli altri debbono piacere non trovano grazia ai miei occhi, perché in fondo io non sono né questo né quello, in sostanza non sono nulla di preciso. Perciò mi </a:t>
            </a:r>
            <a:r>
              <a:rPr lang="it-IT" sz="2400">
                <a:latin typeface="Times New Roman" pitchFamily="18" charset="0"/>
                <a:cs typeface="Times New Roman" pitchFamily="18" charset="0"/>
              </a:rPr>
              <a:t>hanno avvinto solo gli oggetti d'arte e gli effetti d'insieme. Un grande quadro</a:t>
            </a:r>
          </a:p>
        </p:txBody>
      </p:sp>
      <p:pic>
        <p:nvPicPr>
          <p:cNvPr id="18434" name="Picture 4" descr="http://www.milanocittadellescienze.it/img/mostre/sottomarino/big/img_1276528263.jpg">
            <a:hlinkClick r:id="rId2"/>
          </p:cNvPr>
          <p:cNvPicPr>
            <a:picLocks noChangeAspect="1" noChangeArrowheads="1"/>
          </p:cNvPicPr>
          <p:nvPr/>
        </p:nvPicPr>
        <p:blipFill>
          <a:blip r:embed="rId3"/>
          <a:srcRect/>
          <a:stretch>
            <a:fillRect/>
          </a:stretch>
        </p:blipFill>
        <p:spPr bwMode="auto">
          <a:xfrm>
            <a:off x="169863" y="704850"/>
            <a:ext cx="3941762" cy="2955925"/>
          </a:xfrm>
          <a:prstGeom prst="rect">
            <a:avLst/>
          </a:prstGeom>
          <a:noFill/>
          <a:ln w="9525">
            <a:noFill/>
            <a:miter lim="800000"/>
            <a:headEnd/>
            <a:tailEnd/>
          </a:ln>
        </p:spPr>
      </p:pic>
      <p:sp>
        <p:nvSpPr>
          <p:cNvPr id="18435" name="CasellaDiTesto 2"/>
          <p:cNvSpPr txBox="1">
            <a:spLocks noChangeArrowheads="1"/>
          </p:cNvSpPr>
          <p:nvPr/>
        </p:nvSpPr>
        <p:spPr bwMode="auto">
          <a:xfrm>
            <a:off x="230472" y="87312"/>
            <a:ext cx="8676991" cy="461665"/>
          </a:xfrm>
          <a:prstGeom prst="rect">
            <a:avLst/>
          </a:prstGeom>
          <a:noFill/>
          <a:ln w="9525">
            <a:noFill/>
            <a:miter lim="800000"/>
            <a:headEnd/>
            <a:tailEnd/>
          </a:ln>
        </p:spPr>
        <p:txBody>
          <a:bodyPr wrap="none">
            <a:spAutoFit/>
          </a:bodyPr>
          <a:lstStyle/>
          <a:p>
            <a:r>
              <a:rPr lang="it-IT" sz="2400" b="1" dirty="0">
                <a:solidFill>
                  <a:srgbClr val="0000FF"/>
                </a:solidFill>
                <a:latin typeface="Times New Roman" pitchFamily="18" charset="0"/>
                <a:cs typeface="Times New Roman" pitchFamily="18" charset="0"/>
              </a:rPr>
              <a:t>VIENNA: L’ESPOSIZIONE MONDIALE </a:t>
            </a:r>
            <a:r>
              <a:rPr lang="it-IT" sz="2400" b="1" dirty="0" smtClean="0">
                <a:solidFill>
                  <a:srgbClr val="0000FF"/>
                </a:solidFill>
                <a:latin typeface="Times New Roman" pitchFamily="18" charset="0"/>
                <a:cs typeface="Times New Roman" pitchFamily="18" charset="0"/>
              </a:rPr>
              <a:t>1873 (Vista da Freud)</a:t>
            </a:r>
            <a:endParaRPr lang="it-IT" sz="2400" b="1" dirty="0">
              <a:solidFill>
                <a:srgbClr val="0000FF"/>
              </a:solidFill>
              <a:latin typeface="Times New Roman" pitchFamily="18" charset="0"/>
              <a:cs typeface="Times New Roman" pitchFamily="18" charset="0"/>
            </a:endParaRPr>
          </a:p>
        </p:txBody>
      </p:sp>
      <p:sp>
        <p:nvSpPr>
          <p:cNvPr id="4" name="CasellaDiTesto 3"/>
          <p:cNvSpPr txBox="1">
            <a:spLocks noChangeArrowheads="1"/>
          </p:cNvSpPr>
          <p:nvPr/>
        </p:nvSpPr>
        <p:spPr bwMode="auto">
          <a:xfrm>
            <a:off x="28575" y="3746500"/>
            <a:ext cx="9007475" cy="3294063"/>
          </a:xfrm>
          <a:prstGeom prst="rect">
            <a:avLst/>
          </a:prstGeom>
          <a:noFill/>
          <a:ln w="9525">
            <a:noFill/>
            <a:miter lim="800000"/>
            <a:headEnd/>
            <a:tailEnd/>
          </a:ln>
        </p:spPr>
        <p:txBody>
          <a:bodyPr>
            <a:spAutoFit/>
          </a:bodyPr>
          <a:lstStyle/>
          <a:p>
            <a:pPr algn="just"/>
            <a:r>
              <a:rPr lang="it-IT" sz="2400">
                <a:solidFill>
                  <a:srgbClr val="000000"/>
                </a:solidFill>
                <a:latin typeface="Times New Roman" pitchFamily="18" charset="0"/>
                <a:cs typeface="Times New Roman" pitchFamily="18" charset="0"/>
              </a:rPr>
              <a:t>coerente dell'attività  umana, quale   pretendono di vedervi i giornali, io non l'ho visto, così come da un erbario non sono mai riuscito a ricavare i  contorni di un paesaggio. In complesso si tratta di un bello spettacolo per le persone brillanti, per le anime belle e per la gente senza pensieri che per lo più la visita. Dopo il mio "martirio" (così tra noi chiamiamo la maturità) mi propongo di andarci tutti i giorni. È un modo per  passare il tempo e per distrarsi. Anche lì, con tutta quella baraonda, si può essere  magnificamente soli.» </a:t>
            </a:r>
            <a:r>
              <a:rPr lang="it-IT" sz="1600">
                <a:solidFill>
                  <a:srgbClr val="000000"/>
                </a:solidFill>
                <a:latin typeface="Times New Roman" pitchFamily="18" charset="0"/>
                <a:cs typeface="Times New Roman" pitchFamily="18" charset="0"/>
              </a:rPr>
              <a:t>(Lettera a Emil Fluss, 16 giugno 1873)</a:t>
            </a:r>
          </a:p>
          <a:p>
            <a:endParaRPr lang="it-IT" sz="1600">
              <a:solidFill>
                <a:srgbClr val="000000"/>
              </a:solidFill>
              <a:latin typeface="Times New Roman" pitchFamily="18" charset="0"/>
              <a:cs typeface="Times New Roman" pitchFamily="18" charset="0"/>
            </a:endParaRPr>
          </a:p>
        </p:txBody>
      </p:sp>
      <p:sp>
        <p:nvSpPr>
          <p:cNvPr id="8" name="Freccia a destra 7"/>
          <p:cNvSpPr/>
          <p:nvPr/>
        </p:nvSpPr>
        <p:spPr>
          <a:xfrm flipV="1">
            <a:off x="8108950" y="6608763"/>
            <a:ext cx="798513" cy="242887"/>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27584" y="908720"/>
            <a:ext cx="7128792" cy="4401205"/>
          </a:xfrm>
          <a:prstGeom prst="rect">
            <a:avLst/>
          </a:prstGeom>
          <a:noFill/>
        </p:spPr>
        <p:txBody>
          <a:bodyPr wrap="square" rtlCol="0">
            <a:spAutoFit/>
          </a:bodyPr>
          <a:lstStyle/>
          <a:p>
            <a:pPr algn="ctr"/>
            <a:r>
              <a:rPr lang="it-IT" sz="2800" dirty="0" smtClean="0"/>
              <a:t>La prossima slide è abbastanza complessa</a:t>
            </a:r>
          </a:p>
          <a:p>
            <a:pPr algn="ctr"/>
            <a:r>
              <a:rPr lang="it-IT" sz="2800" dirty="0" smtClean="0"/>
              <a:t>offre una fotografia dei vari</a:t>
            </a:r>
          </a:p>
          <a:p>
            <a:pPr algn="ctr"/>
            <a:r>
              <a:rPr lang="it-IT" sz="2800" dirty="0" smtClean="0"/>
              <a:t>Circoli culturali presenti a Vienna</a:t>
            </a:r>
          </a:p>
          <a:p>
            <a:endParaRPr lang="it-IT" sz="2800" dirty="0"/>
          </a:p>
          <a:p>
            <a:pPr algn="ctr"/>
            <a:r>
              <a:rPr lang="it-IT" sz="2800" dirty="0" smtClean="0"/>
              <a:t>Vi suggerisco di completare</a:t>
            </a:r>
          </a:p>
          <a:p>
            <a:pPr algn="ctr"/>
            <a:r>
              <a:rPr lang="it-IT" sz="2800" dirty="0" smtClean="0"/>
              <a:t> la visione di tutti i Circoli</a:t>
            </a:r>
          </a:p>
          <a:p>
            <a:pPr algn="ctr"/>
            <a:r>
              <a:rPr lang="it-IT" sz="2800" dirty="0"/>
              <a:t>(</a:t>
            </a:r>
            <a:r>
              <a:rPr lang="it-IT" sz="2800" dirty="0" smtClean="0"/>
              <a:t>L’ultimo è quello di Victor Adler)</a:t>
            </a:r>
          </a:p>
          <a:p>
            <a:pPr algn="ctr"/>
            <a:r>
              <a:rPr lang="it-IT" sz="2800" dirty="0" smtClean="0"/>
              <a:t>Per poi passare alla visione dei singoli Circoli</a:t>
            </a:r>
          </a:p>
          <a:p>
            <a:pPr algn="ctr"/>
            <a:r>
              <a:rPr lang="it-IT" sz="2800" dirty="0" smtClean="0"/>
              <a:t>Attraverso le icone          che troverete</a:t>
            </a:r>
            <a:endParaRPr lang="it-IT"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2326" y="4845038"/>
            <a:ext cx="433387"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71420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C:\Users\Sandro\Pictures\MP Navigator EX\2013_04_02\IMG_0001.jpg"/>
          <p:cNvPicPr>
            <a:picLocks noChangeAspect="1" noChangeArrowheads="1"/>
          </p:cNvPicPr>
          <p:nvPr/>
        </p:nvPicPr>
        <p:blipFill>
          <a:blip r:embed="rId2"/>
          <a:srcRect/>
          <a:stretch>
            <a:fillRect/>
          </a:stretch>
        </p:blipFill>
        <p:spPr bwMode="auto">
          <a:xfrm>
            <a:off x="1233488" y="-42863"/>
            <a:ext cx="6553200" cy="6756401"/>
          </a:xfrm>
          <a:prstGeom prst="rect">
            <a:avLst/>
          </a:prstGeom>
          <a:noFill/>
          <a:ln w="9525">
            <a:noFill/>
            <a:miter lim="800000"/>
            <a:headEnd/>
            <a:tailEnd/>
          </a:ln>
        </p:spPr>
      </p:pic>
      <p:pic>
        <p:nvPicPr>
          <p:cNvPr id="19458" name="Picture 6">
            <a:hlinkClick r:id="rId3" action="ppaction://hlinksldjump"/>
          </p:cNvPr>
          <p:cNvPicPr>
            <a:picLocks noChangeAspect="1" noChangeArrowheads="1"/>
          </p:cNvPicPr>
          <p:nvPr/>
        </p:nvPicPr>
        <p:blipFill>
          <a:blip r:embed="rId4"/>
          <a:srcRect/>
          <a:stretch>
            <a:fillRect/>
          </a:stretch>
        </p:blipFill>
        <p:spPr bwMode="auto">
          <a:xfrm>
            <a:off x="8694738" y="6515100"/>
            <a:ext cx="198437" cy="198438"/>
          </a:xfrm>
          <a:prstGeom prst="rect">
            <a:avLst/>
          </a:prstGeom>
          <a:noFill/>
          <a:ln w="9525">
            <a:noFill/>
            <a:miter lim="800000"/>
            <a:headEnd/>
            <a:tailEnd/>
          </a:ln>
        </p:spPr>
      </p:pic>
      <p:sp>
        <p:nvSpPr>
          <p:cNvPr id="2" name="Ovale 1"/>
          <p:cNvSpPr/>
          <p:nvPr/>
        </p:nvSpPr>
        <p:spPr>
          <a:xfrm>
            <a:off x="3586163" y="1628775"/>
            <a:ext cx="625475" cy="6270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5" name="Ovale 4"/>
          <p:cNvSpPr/>
          <p:nvPr/>
        </p:nvSpPr>
        <p:spPr>
          <a:xfrm>
            <a:off x="6156325" y="2700338"/>
            <a:ext cx="625475" cy="62547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6" name="Ovale 5"/>
          <p:cNvSpPr/>
          <p:nvPr/>
        </p:nvSpPr>
        <p:spPr>
          <a:xfrm>
            <a:off x="6156325" y="3860800"/>
            <a:ext cx="625475" cy="627063"/>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7" name="Ovale 6"/>
          <p:cNvSpPr/>
          <p:nvPr/>
        </p:nvSpPr>
        <p:spPr>
          <a:xfrm>
            <a:off x="5961063" y="4797425"/>
            <a:ext cx="627062" cy="625475"/>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pic>
        <p:nvPicPr>
          <p:cNvPr id="1027" name="Picture 3">
            <a:hlinkClick r:id="rId5" action="ppaction://hlinksldjump"/>
          </p:cNvPr>
          <p:cNvPicPr>
            <a:picLocks noChangeAspect="1" noChangeArrowheads="1"/>
          </p:cNvPicPr>
          <p:nvPr/>
        </p:nvPicPr>
        <p:blipFill>
          <a:blip r:embed="rId6"/>
          <a:srcRect/>
          <a:stretch>
            <a:fillRect/>
          </a:stretch>
        </p:blipFill>
        <p:spPr bwMode="auto">
          <a:xfrm>
            <a:off x="7053263" y="5157788"/>
            <a:ext cx="433387" cy="417512"/>
          </a:xfrm>
          <a:prstGeom prst="rect">
            <a:avLst/>
          </a:prstGeom>
          <a:noFill/>
          <a:ln w="9525">
            <a:noFill/>
            <a:miter lim="800000"/>
            <a:headEnd/>
            <a:tailEnd/>
          </a:ln>
        </p:spPr>
      </p:pic>
      <p:sp>
        <p:nvSpPr>
          <p:cNvPr id="10" name="Ovale 9"/>
          <p:cNvSpPr/>
          <p:nvPr/>
        </p:nvSpPr>
        <p:spPr>
          <a:xfrm>
            <a:off x="4881563" y="4949825"/>
            <a:ext cx="627062" cy="625475"/>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11" name="Ovale 10"/>
          <p:cNvSpPr/>
          <p:nvPr/>
        </p:nvSpPr>
        <p:spPr>
          <a:xfrm>
            <a:off x="3729038" y="4314825"/>
            <a:ext cx="627062" cy="627063"/>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12" name="Ovale 11"/>
          <p:cNvSpPr/>
          <p:nvPr/>
        </p:nvSpPr>
        <p:spPr>
          <a:xfrm>
            <a:off x="4932363" y="3359150"/>
            <a:ext cx="863600" cy="81597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4" name="Ovale 3"/>
          <p:cNvSpPr/>
          <p:nvPr/>
        </p:nvSpPr>
        <p:spPr>
          <a:xfrm>
            <a:off x="4878388" y="1628775"/>
            <a:ext cx="989012" cy="9890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pic>
        <p:nvPicPr>
          <p:cNvPr id="4098" name="Picture 2">
            <a:hlinkClick r:id="rId7" action="ppaction://hlinksldjump"/>
          </p:cNvPr>
          <p:cNvPicPr>
            <a:picLocks noChangeAspect="1" noChangeArrowheads="1"/>
          </p:cNvPicPr>
          <p:nvPr/>
        </p:nvPicPr>
        <p:blipFill>
          <a:blip r:embed="rId8"/>
          <a:srcRect/>
          <a:stretch>
            <a:fillRect/>
          </a:stretch>
        </p:blipFill>
        <p:spPr bwMode="auto">
          <a:xfrm>
            <a:off x="5651500" y="692150"/>
            <a:ext cx="433388" cy="420688"/>
          </a:xfrm>
          <a:prstGeom prst="rect">
            <a:avLst/>
          </a:prstGeom>
          <a:noFill/>
          <a:ln w="9525">
            <a:noFill/>
            <a:miter lim="800000"/>
            <a:headEnd/>
            <a:tailEnd/>
          </a:ln>
        </p:spPr>
      </p:pic>
      <p:sp>
        <p:nvSpPr>
          <p:cNvPr id="8" name="Rettangolo 7"/>
          <p:cNvSpPr/>
          <p:nvPr/>
        </p:nvSpPr>
        <p:spPr>
          <a:xfrm>
            <a:off x="2462213" y="4767263"/>
            <a:ext cx="1533525" cy="992187"/>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5" name="Rettangolo 14"/>
          <p:cNvSpPr/>
          <p:nvPr/>
        </p:nvSpPr>
        <p:spPr>
          <a:xfrm>
            <a:off x="2052638" y="1133475"/>
            <a:ext cx="1533525" cy="992188"/>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3075" name="Picture 3">
            <a:hlinkClick r:id="rId9" action="ppaction://hlinksldjump"/>
          </p:cNvPr>
          <p:cNvPicPr>
            <a:picLocks noChangeAspect="1" noChangeArrowheads="1"/>
          </p:cNvPicPr>
          <p:nvPr/>
        </p:nvPicPr>
        <p:blipFill>
          <a:blip r:embed="rId8"/>
          <a:srcRect/>
          <a:stretch>
            <a:fillRect/>
          </a:stretch>
        </p:blipFill>
        <p:spPr bwMode="auto">
          <a:xfrm>
            <a:off x="2863850" y="620713"/>
            <a:ext cx="433388" cy="420687"/>
          </a:xfrm>
          <a:prstGeom prst="rect">
            <a:avLst/>
          </a:prstGeom>
          <a:noFill/>
          <a:ln w="9525">
            <a:noFill/>
            <a:miter lim="800000"/>
            <a:headEnd/>
            <a:tailEnd/>
          </a:ln>
        </p:spPr>
      </p:pic>
      <p:sp>
        <p:nvSpPr>
          <p:cNvPr id="9" name="Freccia a destra 8"/>
          <p:cNvSpPr/>
          <p:nvPr/>
        </p:nvSpPr>
        <p:spPr>
          <a:xfrm flipV="1">
            <a:off x="1908175" y="2835275"/>
            <a:ext cx="441325" cy="161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8" name="Freccia a destra 17"/>
          <p:cNvSpPr/>
          <p:nvPr/>
        </p:nvSpPr>
        <p:spPr>
          <a:xfrm rot="18235913">
            <a:off x="2736850" y="2462213"/>
            <a:ext cx="339725" cy="1238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9" name="Freccia a destra 18"/>
          <p:cNvSpPr/>
          <p:nvPr/>
        </p:nvSpPr>
        <p:spPr>
          <a:xfrm rot="20484713">
            <a:off x="3146425" y="2062163"/>
            <a:ext cx="338138" cy="1238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80">
                                          <p:stCondLst>
                                            <p:cond delay="0"/>
                                          </p:stCondLst>
                                        </p:cTn>
                                        <p:tgtEl>
                                          <p:spTgt spid="5"/>
                                        </p:tgtEl>
                                      </p:cBhvr>
                                    </p:animEffect>
                                    <p:anim calcmode="lin" valueType="num">
                                      <p:cBhvr>
                                        <p:cTn id="2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gtEl>
                                      </p:cBhvr>
                                      <p:to x="100000" y="60000"/>
                                    </p:animScale>
                                    <p:animScale>
                                      <p:cBhvr>
                                        <p:cTn id="30" dur="166" decel="50000">
                                          <p:stCondLst>
                                            <p:cond delay="676"/>
                                          </p:stCondLst>
                                        </p:cTn>
                                        <p:tgtEl>
                                          <p:spTgt spid="5"/>
                                        </p:tgtEl>
                                      </p:cBhvr>
                                      <p:to x="100000" y="100000"/>
                                    </p:animScale>
                                    <p:animScale>
                                      <p:cBhvr>
                                        <p:cTn id="31" dur="26">
                                          <p:stCondLst>
                                            <p:cond delay="1312"/>
                                          </p:stCondLst>
                                        </p:cTn>
                                        <p:tgtEl>
                                          <p:spTgt spid="5"/>
                                        </p:tgtEl>
                                      </p:cBhvr>
                                      <p:to x="100000" y="80000"/>
                                    </p:animScale>
                                    <p:animScale>
                                      <p:cBhvr>
                                        <p:cTn id="32" dur="166" decel="50000">
                                          <p:stCondLst>
                                            <p:cond delay="1338"/>
                                          </p:stCondLst>
                                        </p:cTn>
                                        <p:tgtEl>
                                          <p:spTgt spid="5"/>
                                        </p:tgtEl>
                                      </p:cBhvr>
                                      <p:to x="100000" y="100000"/>
                                    </p:animScale>
                                    <p:animScale>
                                      <p:cBhvr>
                                        <p:cTn id="33" dur="26">
                                          <p:stCondLst>
                                            <p:cond delay="1642"/>
                                          </p:stCondLst>
                                        </p:cTn>
                                        <p:tgtEl>
                                          <p:spTgt spid="5"/>
                                        </p:tgtEl>
                                      </p:cBhvr>
                                      <p:to x="100000" y="90000"/>
                                    </p:animScale>
                                    <p:animScale>
                                      <p:cBhvr>
                                        <p:cTn id="34" dur="166" decel="50000">
                                          <p:stCondLst>
                                            <p:cond delay="1668"/>
                                          </p:stCondLst>
                                        </p:cTn>
                                        <p:tgtEl>
                                          <p:spTgt spid="5"/>
                                        </p:tgtEl>
                                      </p:cBhvr>
                                      <p:to x="100000" y="100000"/>
                                    </p:animScale>
                                    <p:animScale>
                                      <p:cBhvr>
                                        <p:cTn id="35" dur="26">
                                          <p:stCondLst>
                                            <p:cond delay="1808"/>
                                          </p:stCondLst>
                                        </p:cTn>
                                        <p:tgtEl>
                                          <p:spTgt spid="5"/>
                                        </p:tgtEl>
                                      </p:cBhvr>
                                      <p:to x="100000" y="95000"/>
                                    </p:animScale>
                                    <p:animScale>
                                      <p:cBhvr>
                                        <p:cTn id="36" dur="166" decel="50000">
                                          <p:stCondLst>
                                            <p:cond delay="1834"/>
                                          </p:stCondLst>
                                        </p:cTn>
                                        <p:tgtEl>
                                          <p:spTgt spid="5"/>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down)">
                                      <p:cBhvr>
                                        <p:cTn id="41" dur="580">
                                          <p:stCondLst>
                                            <p:cond delay="0"/>
                                          </p:stCondLst>
                                        </p:cTn>
                                        <p:tgtEl>
                                          <p:spTgt spid="6"/>
                                        </p:tgtEl>
                                      </p:cBhvr>
                                    </p:animEffect>
                                    <p:anim calcmode="lin" valueType="num">
                                      <p:cBhvr>
                                        <p:cTn id="4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7" dur="26">
                                          <p:stCondLst>
                                            <p:cond delay="650"/>
                                          </p:stCondLst>
                                        </p:cTn>
                                        <p:tgtEl>
                                          <p:spTgt spid="6"/>
                                        </p:tgtEl>
                                      </p:cBhvr>
                                      <p:to x="100000" y="60000"/>
                                    </p:animScale>
                                    <p:animScale>
                                      <p:cBhvr>
                                        <p:cTn id="48" dur="166" decel="50000">
                                          <p:stCondLst>
                                            <p:cond delay="676"/>
                                          </p:stCondLst>
                                        </p:cTn>
                                        <p:tgtEl>
                                          <p:spTgt spid="6"/>
                                        </p:tgtEl>
                                      </p:cBhvr>
                                      <p:to x="100000" y="100000"/>
                                    </p:animScale>
                                    <p:animScale>
                                      <p:cBhvr>
                                        <p:cTn id="49" dur="26">
                                          <p:stCondLst>
                                            <p:cond delay="1312"/>
                                          </p:stCondLst>
                                        </p:cTn>
                                        <p:tgtEl>
                                          <p:spTgt spid="6"/>
                                        </p:tgtEl>
                                      </p:cBhvr>
                                      <p:to x="100000" y="80000"/>
                                    </p:animScale>
                                    <p:animScale>
                                      <p:cBhvr>
                                        <p:cTn id="50" dur="166" decel="50000">
                                          <p:stCondLst>
                                            <p:cond delay="1338"/>
                                          </p:stCondLst>
                                        </p:cTn>
                                        <p:tgtEl>
                                          <p:spTgt spid="6"/>
                                        </p:tgtEl>
                                      </p:cBhvr>
                                      <p:to x="100000" y="100000"/>
                                    </p:animScale>
                                    <p:animScale>
                                      <p:cBhvr>
                                        <p:cTn id="51" dur="26">
                                          <p:stCondLst>
                                            <p:cond delay="1642"/>
                                          </p:stCondLst>
                                        </p:cTn>
                                        <p:tgtEl>
                                          <p:spTgt spid="6"/>
                                        </p:tgtEl>
                                      </p:cBhvr>
                                      <p:to x="100000" y="90000"/>
                                    </p:animScale>
                                    <p:animScale>
                                      <p:cBhvr>
                                        <p:cTn id="52" dur="166" decel="50000">
                                          <p:stCondLst>
                                            <p:cond delay="1668"/>
                                          </p:stCondLst>
                                        </p:cTn>
                                        <p:tgtEl>
                                          <p:spTgt spid="6"/>
                                        </p:tgtEl>
                                      </p:cBhvr>
                                      <p:to x="100000" y="100000"/>
                                    </p:animScale>
                                    <p:animScale>
                                      <p:cBhvr>
                                        <p:cTn id="53" dur="26">
                                          <p:stCondLst>
                                            <p:cond delay="1808"/>
                                          </p:stCondLst>
                                        </p:cTn>
                                        <p:tgtEl>
                                          <p:spTgt spid="6"/>
                                        </p:tgtEl>
                                      </p:cBhvr>
                                      <p:to x="100000" y="95000"/>
                                    </p:animScale>
                                    <p:animScale>
                                      <p:cBhvr>
                                        <p:cTn id="54" dur="166" decel="50000">
                                          <p:stCondLst>
                                            <p:cond delay="1834"/>
                                          </p:stCondLst>
                                        </p:cTn>
                                        <p:tgtEl>
                                          <p:spTgt spid="6"/>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down)">
                                      <p:cBhvr>
                                        <p:cTn id="57" dur="580">
                                          <p:stCondLst>
                                            <p:cond delay="0"/>
                                          </p:stCondLst>
                                        </p:cTn>
                                        <p:tgtEl>
                                          <p:spTgt spid="7"/>
                                        </p:tgtEl>
                                      </p:cBhvr>
                                    </p:animEffect>
                                    <p:anim calcmode="lin" valueType="num">
                                      <p:cBhvr>
                                        <p:cTn id="5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3" dur="26">
                                          <p:stCondLst>
                                            <p:cond delay="650"/>
                                          </p:stCondLst>
                                        </p:cTn>
                                        <p:tgtEl>
                                          <p:spTgt spid="7"/>
                                        </p:tgtEl>
                                      </p:cBhvr>
                                      <p:to x="100000" y="60000"/>
                                    </p:animScale>
                                    <p:animScale>
                                      <p:cBhvr>
                                        <p:cTn id="64" dur="166" decel="50000">
                                          <p:stCondLst>
                                            <p:cond delay="676"/>
                                          </p:stCondLst>
                                        </p:cTn>
                                        <p:tgtEl>
                                          <p:spTgt spid="7"/>
                                        </p:tgtEl>
                                      </p:cBhvr>
                                      <p:to x="100000" y="100000"/>
                                    </p:animScale>
                                    <p:animScale>
                                      <p:cBhvr>
                                        <p:cTn id="65" dur="26">
                                          <p:stCondLst>
                                            <p:cond delay="1312"/>
                                          </p:stCondLst>
                                        </p:cTn>
                                        <p:tgtEl>
                                          <p:spTgt spid="7"/>
                                        </p:tgtEl>
                                      </p:cBhvr>
                                      <p:to x="100000" y="80000"/>
                                    </p:animScale>
                                    <p:animScale>
                                      <p:cBhvr>
                                        <p:cTn id="66" dur="166" decel="50000">
                                          <p:stCondLst>
                                            <p:cond delay="1338"/>
                                          </p:stCondLst>
                                        </p:cTn>
                                        <p:tgtEl>
                                          <p:spTgt spid="7"/>
                                        </p:tgtEl>
                                      </p:cBhvr>
                                      <p:to x="100000" y="100000"/>
                                    </p:animScale>
                                    <p:animScale>
                                      <p:cBhvr>
                                        <p:cTn id="67" dur="26">
                                          <p:stCondLst>
                                            <p:cond delay="1642"/>
                                          </p:stCondLst>
                                        </p:cTn>
                                        <p:tgtEl>
                                          <p:spTgt spid="7"/>
                                        </p:tgtEl>
                                      </p:cBhvr>
                                      <p:to x="100000" y="90000"/>
                                    </p:animScale>
                                    <p:animScale>
                                      <p:cBhvr>
                                        <p:cTn id="68" dur="166" decel="50000">
                                          <p:stCondLst>
                                            <p:cond delay="1668"/>
                                          </p:stCondLst>
                                        </p:cTn>
                                        <p:tgtEl>
                                          <p:spTgt spid="7"/>
                                        </p:tgtEl>
                                      </p:cBhvr>
                                      <p:to x="100000" y="100000"/>
                                    </p:animScale>
                                    <p:animScale>
                                      <p:cBhvr>
                                        <p:cTn id="69" dur="26">
                                          <p:stCondLst>
                                            <p:cond delay="1808"/>
                                          </p:stCondLst>
                                        </p:cTn>
                                        <p:tgtEl>
                                          <p:spTgt spid="7"/>
                                        </p:tgtEl>
                                      </p:cBhvr>
                                      <p:to x="100000" y="95000"/>
                                    </p:animScale>
                                    <p:animScale>
                                      <p:cBhvr>
                                        <p:cTn id="70" dur="166" decel="50000">
                                          <p:stCondLst>
                                            <p:cond delay="1834"/>
                                          </p:stCondLst>
                                        </p:cTn>
                                        <p:tgtEl>
                                          <p:spTgt spid="7"/>
                                        </p:tgtEl>
                                      </p:cBhvr>
                                      <p:to x="100000" y="100000"/>
                                    </p:animScale>
                                  </p:childTnLst>
                                </p:cTn>
                              </p:par>
                              <p:par>
                                <p:cTn id="71" presetID="26" presetClass="entr" presetSubtype="0" fill="hold" grpId="0" nodeType="with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wipe(down)">
                                      <p:cBhvr>
                                        <p:cTn id="73" dur="580">
                                          <p:stCondLst>
                                            <p:cond delay="0"/>
                                          </p:stCondLst>
                                        </p:cTn>
                                        <p:tgtEl>
                                          <p:spTgt spid="10"/>
                                        </p:tgtEl>
                                      </p:cBhvr>
                                    </p:animEffect>
                                    <p:anim calcmode="lin" valueType="num">
                                      <p:cBhvr>
                                        <p:cTn id="7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9" dur="26">
                                          <p:stCondLst>
                                            <p:cond delay="650"/>
                                          </p:stCondLst>
                                        </p:cTn>
                                        <p:tgtEl>
                                          <p:spTgt spid="10"/>
                                        </p:tgtEl>
                                      </p:cBhvr>
                                      <p:to x="100000" y="60000"/>
                                    </p:animScale>
                                    <p:animScale>
                                      <p:cBhvr>
                                        <p:cTn id="80" dur="166" decel="50000">
                                          <p:stCondLst>
                                            <p:cond delay="676"/>
                                          </p:stCondLst>
                                        </p:cTn>
                                        <p:tgtEl>
                                          <p:spTgt spid="10"/>
                                        </p:tgtEl>
                                      </p:cBhvr>
                                      <p:to x="100000" y="100000"/>
                                    </p:animScale>
                                    <p:animScale>
                                      <p:cBhvr>
                                        <p:cTn id="81" dur="26">
                                          <p:stCondLst>
                                            <p:cond delay="1312"/>
                                          </p:stCondLst>
                                        </p:cTn>
                                        <p:tgtEl>
                                          <p:spTgt spid="10"/>
                                        </p:tgtEl>
                                      </p:cBhvr>
                                      <p:to x="100000" y="80000"/>
                                    </p:animScale>
                                    <p:animScale>
                                      <p:cBhvr>
                                        <p:cTn id="82" dur="166" decel="50000">
                                          <p:stCondLst>
                                            <p:cond delay="1338"/>
                                          </p:stCondLst>
                                        </p:cTn>
                                        <p:tgtEl>
                                          <p:spTgt spid="10"/>
                                        </p:tgtEl>
                                      </p:cBhvr>
                                      <p:to x="100000" y="100000"/>
                                    </p:animScale>
                                    <p:animScale>
                                      <p:cBhvr>
                                        <p:cTn id="83" dur="26">
                                          <p:stCondLst>
                                            <p:cond delay="1642"/>
                                          </p:stCondLst>
                                        </p:cTn>
                                        <p:tgtEl>
                                          <p:spTgt spid="10"/>
                                        </p:tgtEl>
                                      </p:cBhvr>
                                      <p:to x="100000" y="90000"/>
                                    </p:animScale>
                                    <p:animScale>
                                      <p:cBhvr>
                                        <p:cTn id="84" dur="166" decel="50000">
                                          <p:stCondLst>
                                            <p:cond delay="1668"/>
                                          </p:stCondLst>
                                        </p:cTn>
                                        <p:tgtEl>
                                          <p:spTgt spid="10"/>
                                        </p:tgtEl>
                                      </p:cBhvr>
                                      <p:to x="100000" y="100000"/>
                                    </p:animScale>
                                    <p:animScale>
                                      <p:cBhvr>
                                        <p:cTn id="85" dur="26">
                                          <p:stCondLst>
                                            <p:cond delay="1808"/>
                                          </p:stCondLst>
                                        </p:cTn>
                                        <p:tgtEl>
                                          <p:spTgt spid="10"/>
                                        </p:tgtEl>
                                      </p:cBhvr>
                                      <p:to x="100000" y="95000"/>
                                    </p:animScale>
                                    <p:animScale>
                                      <p:cBhvr>
                                        <p:cTn id="86" dur="166" decel="50000">
                                          <p:stCondLst>
                                            <p:cond delay="1834"/>
                                          </p:stCondLst>
                                        </p:cTn>
                                        <p:tgtEl>
                                          <p:spTgt spid="10"/>
                                        </p:tgtEl>
                                      </p:cBhvr>
                                      <p:to x="100000" y="100000"/>
                                    </p:animScale>
                                  </p:childTnLst>
                                </p:cTn>
                              </p:par>
                              <p:par>
                                <p:cTn id="87" presetID="26" presetClass="entr" presetSubtype="0" fill="hold" grpId="0" nodeType="withEffect">
                                  <p:stCondLst>
                                    <p:cond delay="0"/>
                                  </p:stCondLst>
                                  <p:childTnLst>
                                    <p:set>
                                      <p:cBhvr>
                                        <p:cTn id="88" dur="1" fill="hold">
                                          <p:stCondLst>
                                            <p:cond delay="0"/>
                                          </p:stCondLst>
                                        </p:cTn>
                                        <p:tgtEl>
                                          <p:spTgt spid="11"/>
                                        </p:tgtEl>
                                        <p:attrNameLst>
                                          <p:attrName>style.visibility</p:attrName>
                                        </p:attrNameLst>
                                      </p:cBhvr>
                                      <p:to>
                                        <p:strVal val="visible"/>
                                      </p:to>
                                    </p:set>
                                    <p:animEffect transition="in" filter="wipe(down)">
                                      <p:cBhvr>
                                        <p:cTn id="89" dur="580">
                                          <p:stCondLst>
                                            <p:cond delay="0"/>
                                          </p:stCondLst>
                                        </p:cTn>
                                        <p:tgtEl>
                                          <p:spTgt spid="11"/>
                                        </p:tgtEl>
                                      </p:cBhvr>
                                    </p:animEffect>
                                    <p:anim calcmode="lin" valueType="num">
                                      <p:cBhvr>
                                        <p:cTn id="9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95" dur="26">
                                          <p:stCondLst>
                                            <p:cond delay="650"/>
                                          </p:stCondLst>
                                        </p:cTn>
                                        <p:tgtEl>
                                          <p:spTgt spid="11"/>
                                        </p:tgtEl>
                                      </p:cBhvr>
                                      <p:to x="100000" y="60000"/>
                                    </p:animScale>
                                    <p:animScale>
                                      <p:cBhvr>
                                        <p:cTn id="96" dur="166" decel="50000">
                                          <p:stCondLst>
                                            <p:cond delay="676"/>
                                          </p:stCondLst>
                                        </p:cTn>
                                        <p:tgtEl>
                                          <p:spTgt spid="11"/>
                                        </p:tgtEl>
                                      </p:cBhvr>
                                      <p:to x="100000" y="100000"/>
                                    </p:animScale>
                                    <p:animScale>
                                      <p:cBhvr>
                                        <p:cTn id="97" dur="26">
                                          <p:stCondLst>
                                            <p:cond delay="1312"/>
                                          </p:stCondLst>
                                        </p:cTn>
                                        <p:tgtEl>
                                          <p:spTgt spid="11"/>
                                        </p:tgtEl>
                                      </p:cBhvr>
                                      <p:to x="100000" y="80000"/>
                                    </p:animScale>
                                    <p:animScale>
                                      <p:cBhvr>
                                        <p:cTn id="98" dur="166" decel="50000">
                                          <p:stCondLst>
                                            <p:cond delay="1338"/>
                                          </p:stCondLst>
                                        </p:cTn>
                                        <p:tgtEl>
                                          <p:spTgt spid="11"/>
                                        </p:tgtEl>
                                      </p:cBhvr>
                                      <p:to x="100000" y="100000"/>
                                    </p:animScale>
                                    <p:animScale>
                                      <p:cBhvr>
                                        <p:cTn id="99" dur="26">
                                          <p:stCondLst>
                                            <p:cond delay="1642"/>
                                          </p:stCondLst>
                                        </p:cTn>
                                        <p:tgtEl>
                                          <p:spTgt spid="11"/>
                                        </p:tgtEl>
                                      </p:cBhvr>
                                      <p:to x="100000" y="90000"/>
                                    </p:animScale>
                                    <p:animScale>
                                      <p:cBhvr>
                                        <p:cTn id="100" dur="166" decel="50000">
                                          <p:stCondLst>
                                            <p:cond delay="1668"/>
                                          </p:stCondLst>
                                        </p:cTn>
                                        <p:tgtEl>
                                          <p:spTgt spid="11"/>
                                        </p:tgtEl>
                                      </p:cBhvr>
                                      <p:to x="100000" y="100000"/>
                                    </p:animScale>
                                    <p:animScale>
                                      <p:cBhvr>
                                        <p:cTn id="101" dur="26">
                                          <p:stCondLst>
                                            <p:cond delay="1808"/>
                                          </p:stCondLst>
                                        </p:cTn>
                                        <p:tgtEl>
                                          <p:spTgt spid="11"/>
                                        </p:tgtEl>
                                      </p:cBhvr>
                                      <p:to x="100000" y="95000"/>
                                    </p:animScale>
                                    <p:animScale>
                                      <p:cBhvr>
                                        <p:cTn id="102" dur="166" decel="50000">
                                          <p:stCondLst>
                                            <p:cond delay="1834"/>
                                          </p:stCondLst>
                                        </p:cTn>
                                        <p:tgtEl>
                                          <p:spTgt spid="11"/>
                                        </p:tgtEl>
                                      </p:cBhvr>
                                      <p:to x="100000" y="100000"/>
                                    </p:animScale>
                                  </p:childTnLst>
                                </p:cTn>
                              </p:par>
                              <p:par>
                                <p:cTn id="103" presetID="26" presetClass="entr" presetSubtype="0" fill="hold" nodeType="withEffect">
                                  <p:stCondLst>
                                    <p:cond delay="0"/>
                                  </p:stCondLst>
                                  <p:childTnLst>
                                    <p:set>
                                      <p:cBhvr>
                                        <p:cTn id="104" dur="1" fill="hold">
                                          <p:stCondLst>
                                            <p:cond delay="0"/>
                                          </p:stCondLst>
                                        </p:cTn>
                                        <p:tgtEl>
                                          <p:spTgt spid="1027"/>
                                        </p:tgtEl>
                                        <p:attrNameLst>
                                          <p:attrName>style.visibility</p:attrName>
                                        </p:attrNameLst>
                                      </p:cBhvr>
                                      <p:to>
                                        <p:strVal val="visible"/>
                                      </p:to>
                                    </p:set>
                                    <p:animEffect transition="in" filter="wipe(down)">
                                      <p:cBhvr>
                                        <p:cTn id="105" dur="580">
                                          <p:stCondLst>
                                            <p:cond delay="0"/>
                                          </p:stCondLst>
                                        </p:cTn>
                                        <p:tgtEl>
                                          <p:spTgt spid="1027"/>
                                        </p:tgtEl>
                                      </p:cBhvr>
                                    </p:animEffect>
                                    <p:anim calcmode="lin" valueType="num">
                                      <p:cBhvr>
                                        <p:cTn id="106"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11" dur="26">
                                          <p:stCondLst>
                                            <p:cond delay="650"/>
                                          </p:stCondLst>
                                        </p:cTn>
                                        <p:tgtEl>
                                          <p:spTgt spid="1027"/>
                                        </p:tgtEl>
                                      </p:cBhvr>
                                      <p:to x="100000" y="60000"/>
                                    </p:animScale>
                                    <p:animScale>
                                      <p:cBhvr>
                                        <p:cTn id="112" dur="166" decel="50000">
                                          <p:stCondLst>
                                            <p:cond delay="676"/>
                                          </p:stCondLst>
                                        </p:cTn>
                                        <p:tgtEl>
                                          <p:spTgt spid="1027"/>
                                        </p:tgtEl>
                                      </p:cBhvr>
                                      <p:to x="100000" y="100000"/>
                                    </p:animScale>
                                    <p:animScale>
                                      <p:cBhvr>
                                        <p:cTn id="113" dur="26">
                                          <p:stCondLst>
                                            <p:cond delay="1312"/>
                                          </p:stCondLst>
                                        </p:cTn>
                                        <p:tgtEl>
                                          <p:spTgt spid="1027"/>
                                        </p:tgtEl>
                                      </p:cBhvr>
                                      <p:to x="100000" y="80000"/>
                                    </p:animScale>
                                    <p:animScale>
                                      <p:cBhvr>
                                        <p:cTn id="114" dur="166" decel="50000">
                                          <p:stCondLst>
                                            <p:cond delay="1338"/>
                                          </p:stCondLst>
                                        </p:cTn>
                                        <p:tgtEl>
                                          <p:spTgt spid="1027"/>
                                        </p:tgtEl>
                                      </p:cBhvr>
                                      <p:to x="100000" y="100000"/>
                                    </p:animScale>
                                    <p:animScale>
                                      <p:cBhvr>
                                        <p:cTn id="115" dur="26">
                                          <p:stCondLst>
                                            <p:cond delay="1642"/>
                                          </p:stCondLst>
                                        </p:cTn>
                                        <p:tgtEl>
                                          <p:spTgt spid="1027"/>
                                        </p:tgtEl>
                                      </p:cBhvr>
                                      <p:to x="100000" y="90000"/>
                                    </p:animScale>
                                    <p:animScale>
                                      <p:cBhvr>
                                        <p:cTn id="116" dur="166" decel="50000">
                                          <p:stCondLst>
                                            <p:cond delay="1668"/>
                                          </p:stCondLst>
                                        </p:cTn>
                                        <p:tgtEl>
                                          <p:spTgt spid="1027"/>
                                        </p:tgtEl>
                                      </p:cBhvr>
                                      <p:to x="100000" y="100000"/>
                                    </p:animScale>
                                    <p:animScale>
                                      <p:cBhvr>
                                        <p:cTn id="117" dur="26">
                                          <p:stCondLst>
                                            <p:cond delay="1808"/>
                                          </p:stCondLst>
                                        </p:cTn>
                                        <p:tgtEl>
                                          <p:spTgt spid="1027"/>
                                        </p:tgtEl>
                                      </p:cBhvr>
                                      <p:to x="100000" y="95000"/>
                                    </p:animScale>
                                    <p:animScale>
                                      <p:cBhvr>
                                        <p:cTn id="118" dur="166" decel="50000">
                                          <p:stCondLst>
                                            <p:cond delay="1834"/>
                                          </p:stCondLst>
                                        </p:cTn>
                                        <p:tgtEl>
                                          <p:spTgt spid="1027"/>
                                        </p:tgtEl>
                                      </p:cBhvr>
                                      <p:to x="100000" y="100000"/>
                                    </p:animScale>
                                  </p:childTnLst>
                                </p:cTn>
                              </p:par>
                            </p:childTnLst>
                          </p:cTn>
                        </p:par>
                      </p:childTnLst>
                    </p:cTn>
                  </p:par>
                  <p:par>
                    <p:cTn id="119" fill="hold">
                      <p:stCondLst>
                        <p:cond delay="indefinite"/>
                      </p:stCondLst>
                      <p:childTnLst>
                        <p:par>
                          <p:cTn id="120" fill="hold">
                            <p:stCondLst>
                              <p:cond delay="0"/>
                            </p:stCondLst>
                            <p:childTnLst>
                              <p:par>
                                <p:cTn id="121" presetID="26" presetClass="entr" presetSubtype="0" fill="hold" nodeType="clickEffect">
                                  <p:stCondLst>
                                    <p:cond delay="0"/>
                                  </p:stCondLst>
                                  <p:childTnLst>
                                    <p:set>
                                      <p:cBhvr>
                                        <p:cTn id="122" dur="1" fill="hold">
                                          <p:stCondLst>
                                            <p:cond delay="0"/>
                                          </p:stCondLst>
                                        </p:cTn>
                                        <p:tgtEl>
                                          <p:spTgt spid="4098"/>
                                        </p:tgtEl>
                                        <p:attrNameLst>
                                          <p:attrName>style.visibility</p:attrName>
                                        </p:attrNameLst>
                                      </p:cBhvr>
                                      <p:to>
                                        <p:strVal val="visible"/>
                                      </p:to>
                                    </p:set>
                                    <p:animEffect transition="in" filter="wipe(down)">
                                      <p:cBhvr>
                                        <p:cTn id="123" dur="580">
                                          <p:stCondLst>
                                            <p:cond delay="0"/>
                                          </p:stCondLst>
                                        </p:cTn>
                                        <p:tgtEl>
                                          <p:spTgt spid="4098"/>
                                        </p:tgtEl>
                                      </p:cBhvr>
                                    </p:animEffect>
                                    <p:anim calcmode="lin" valueType="num">
                                      <p:cBhvr>
                                        <p:cTn id="124" dur="1822" tmFilter="0,0; 0.14,0.36; 0.43,0.73; 0.71,0.91; 1.0,1.0">
                                          <p:stCondLst>
                                            <p:cond delay="0"/>
                                          </p:stCondLst>
                                        </p:cTn>
                                        <p:tgtEl>
                                          <p:spTgt spid="4098"/>
                                        </p:tgtEl>
                                        <p:attrNameLst>
                                          <p:attrName>ppt_x</p:attrName>
                                        </p:attrNameLst>
                                      </p:cBhvr>
                                      <p:tavLst>
                                        <p:tav tm="0">
                                          <p:val>
                                            <p:strVal val="#ppt_x-0.25"/>
                                          </p:val>
                                        </p:tav>
                                        <p:tav tm="100000">
                                          <p:val>
                                            <p:strVal val="#ppt_x"/>
                                          </p:val>
                                        </p:tav>
                                      </p:tavLst>
                                    </p:anim>
                                    <p:anim calcmode="lin" valueType="num">
                                      <p:cBhvr>
                                        <p:cTn id="125" dur="664" tmFilter="0.0,0.0; 0.25,0.07; 0.50,0.2; 0.75,0.467; 1.0,1.0">
                                          <p:stCondLst>
                                            <p:cond delay="0"/>
                                          </p:stCondLst>
                                        </p:cTn>
                                        <p:tgtEl>
                                          <p:spTgt spid="4098"/>
                                        </p:tgtEl>
                                        <p:attrNameLst>
                                          <p:attrName>ppt_y</p:attrName>
                                        </p:attrNameLst>
                                      </p:cBhvr>
                                      <p:tavLst>
                                        <p:tav tm="0" fmla="#ppt_y-sin(pi*$)/3">
                                          <p:val>
                                            <p:fltVal val="0.5"/>
                                          </p:val>
                                        </p:tav>
                                        <p:tav tm="100000">
                                          <p:val>
                                            <p:fltVal val="1"/>
                                          </p:val>
                                        </p:tav>
                                      </p:tavLst>
                                    </p:anim>
                                    <p:anim calcmode="lin" valueType="num">
                                      <p:cBhvr>
                                        <p:cTn id="126" dur="664" tmFilter="0, 0; 0.125,0.2665; 0.25,0.4; 0.375,0.465; 0.5,0.5;  0.625,0.535; 0.75,0.6; 0.875,0.7335; 1,1">
                                          <p:stCondLst>
                                            <p:cond delay="664"/>
                                          </p:stCondLst>
                                        </p:cTn>
                                        <p:tgtEl>
                                          <p:spTgt spid="4098"/>
                                        </p:tgtEl>
                                        <p:attrNameLst>
                                          <p:attrName>ppt_y</p:attrName>
                                        </p:attrNameLst>
                                      </p:cBhvr>
                                      <p:tavLst>
                                        <p:tav tm="0" fmla="#ppt_y-sin(pi*$)/9">
                                          <p:val>
                                            <p:fltVal val="0"/>
                                          </p:val>
                                        </p:tav>
                                        <p:tav tm="100000">
                                          <p:val>
                                            <p:fltVal val="1"/>
                                          </p:val>
                                        </p:tav>
                                      </p:tavLst>
                                    </p:anim>
                                    <p:anim calcmode="lin" valueType="num">
                                      <p:cBhvr>
                                        <p:cTn id="127" dur="332" tmFilter="0, 0; 0.125,0.2665; 0.25,0.4; 0.375,0.465; 0.5,0.5;  0.625,0.535; 0.75,0.6; 0.875,0.7335; 1,1">
                                          <p:stCondLst>
                                            <p:cond delay="1324"/>
                                          </p:stCondLst>
                                        </p:cTn>
                                        <p:tgtEl>
                                          <p:spTgt spid="4098"/>
                                        </p:tgtEl>
                                        <p:attrNameLst>
                                          <p:attrName>ppt_y</p:attrName>
                                        </p:attrNameLst>
                                      </p:cBhvr>
                                      <p:tavLst>
                                        <p:tav tm="0" fmla="#ppt_y-sin(pi*$)/27">
                                          <p:val>
                                            <p:fltVal val="0"/>
                                          </p:val>
                                        </p:tav>
                                        <p:tav tm="100000">
                                          <p:val>
                                            <p:fltVal val="1"/>
                                          </p:val>
                                        </p:tav>
                                      </p:tavLst>
                                    </p:anim>
                                    <p:anim calcmode="lin" valueType="num">
                                      <p:cBhvr>
                                        <p:cTn id="128" dur="164" tmFilter="0, 0; 0.125,0.2665; 0.25,0.4; 0.375,0.465; 0.5,0.5;  0.625,0.535; 0.75,0.6; 0.875,0.7335; 1,1">
                                          <p:stCondLst>
                                            <p:cond delay="1656"/>
                                          </p:stCondLst>
                                        </p:cTn>
                                        <p:tgtEl>
                                          <p:spTgt spid="4098"/>
                                        </p:tgtEl>
                                        <p:attrNameLst>
                                          <p:attrName>ppt_y</p:attrName>
                                        </p:attrNameLst>
                                      </p:cBhvr>
                                      <p:tavLst>
                                        <p:tav tm="0" fmla="#ppt_y-sin(pi*$)/81">
                                          <p:val>
                                            <p:fltVal val="0"/>
                                          </p:val>
                                        </p:tav>
                                        <p:tav tm="100000">
                                          <p:val>
                                            <p:fltVal val="1"/>
                                          </p:val>
                                        </p:tav>
                                      </p:tavLst>
                                    </p:anim>
                                    <p:animScale>
                                      <p:cBhvr>
                                        <p:cTn id="129" dur="26">
                                          <p:stCondLst>
                                            <p:cond delay="650"/>
                                          </p:stCondLst>
                                        </p:cTn>
                                        <p:tgtEl>
                                          <p:spTgt spid="4098"/>
                                        </p:tgtEl>
                                      </p:cBhvr>
                                      <p:to x="100000" y="60000"/>
                                    </p:animScale>
                                    <p:animScale>
                                      <p:cBhvr>
                                        <p:cTn id="130" dur="166" decel="50000">
                                          <p:stCondLst>
                                            <p:cond delay="676"/>
                                          </p:stCondLst>
                                        </p:cTn>
                                        <p:tgtEl>
                                          <p:spTgt spid="4098"/>
                                        </p:tgtEl>
                                      </p:cBhvr>
                                      <p:to x="100000" y="100000"/>
                                    </p:animScale>
                                    <p:animScale>
                                      <p:cBhvr>
                                        <p:cTn id="131" dur="26">
                                          <p:stCondLst>
                                            <p:cond delay="1312"/>
                                          </p:stCondLst>
                                        </p:cTn>
                                        <p:tgtEl>
                                          <p:spTgt spid="4098"/>
                                        </p:tgtEl>
                                      </p:cBhvr>
                                      <p:to x="100000" y="80000"/>
                                    </p:animScale>
                                    <p:animScale>
                                      <p:cBhvr>
                                        <p:cTn id="132" dur="166" decel="50000">
                                          <p:stCondLst>
                                            <p:cond delay="1338"/>
                                          </p:stCondLst>
                                        </p:cTn>
                                        <p:tgtEl>
                                          <p:spTgt spid="4098"/>
                                        </p:tgtEl>
                                      </p:cBhvr>
                                      <p:to x="100000" y="100000"/>
                                    </p:animScale>
                                    <p:animScale>
                                      <p:cBhvr>
                                        <p:cTn id="133" dur="26">
                                          <p:stCondLst>
                                            <p:cond delay="1642"/>
                                          </p:stCondLst>
                                        </p:cTn>
                                        <p:tgtEl>
                                          <p:spTgt spid="4098"/>
                                        </p:tgtEl>
                                      </p:cBhvr>
                                      <p:to x="100000" y="90000"/>
                                    </p:animScale>
                                    <p:animScale>
                                      <p:cBhvr>
                                        <p:cTn id="134" dur="166" decel="50000">
                                          <p:stCondLst>
                                            <p:cond delay="1668"/>
                                          </p:stCondLst>
                                        </p:cTn>
                                        <p:tgtEl>
                                          <p:spTgt spid="4098"/>
                                        </p:tgtEl>
                                      </p:cBhvr>
                                      <p:to x="100000" y="100000"/>
                                    </p:animScale>
                                    <p:animScale>
                                      <p:cBhvr>
                                        <p:cTn id="135" dur="26">
                                          <p:stCondLst>
                                            <p:cond delay="1808"/>
                                          </p:stCondLst>
                                        </p:cTn>
                                        <p:tgtEl>
                                          <p:spTgt spid="4098"/>
                                        </p:tgtEl>
                                      </p:cBhvr>
                                      <p:to x="100000" y="95000"/>
                                    </p:animScale>
                                    <p:animScale>
                                      <p:cBhvr>
                                        <p:cTn id="136" dur="166" decel="50000">
                                          <p:stCondLst>
                                            <p:cond delay="1834"/>
                                          </p:stCondLst>
                                        </p:cTn>
                                        <p:tgtEl>
                                          <p:spTgt spid="4098"/>
                                        </p:tgtEl>
                                      </p:cBhvr>
                                      <p:to x="100000" y="100000"/>
                                    </p:animScale>
                                  </p:childTnLst>
                                </p:cTn>
                              </p:par>
                              <p:par>
                                <p:cTn id="137" presetID="26" presetClass="entr" presetSubtype="0" fill="hold" grpId="0" nodeType="withEffect">
                                  <p:stCondLst>
                                    <p:cond delay="0"/>
                                  </p:stCondLst>
                                  <p:childTnLst>
                                    <p:set>
                                      <p:cBhvr>
                                        <p:cTn id="138" dur="1" fill="hold">
                                          <p:stCondLst>
                                            <p:cond delay="0"/>
                                          </p:stCondLst>
                                        </p:cTn>
                                        <p:tgtEl>
                                          <p:spTgt spid="4"/>
                                        </p:tgtEl>
                                        <p:attrNameLst>
                                          <p:attrName>style.visibility</p:attrName>
                                        </p:attrNameLst>
                                      </p:cBhvr>
                                      <p:to>
                                        <p:strVal val="visible"/>
                                      </p:to>
                                    </p:set>
                                    <p:animEffect transition="in" filter="wipe(down)">
                                      <p:cBhvr>
                                        <p:cTn id="139" dur="580">
                                          <p:stCondLst>
                                            <p:cond delay="0"/>
                                          </p:stCondLst>
                                        </p:cTn>
                                        <p:tgtEl>
                                          <p:spTgt spid="4"/>
                                        </p:tgtEl>
                                      </p:cBhvr>
                                    </p:animEffect>
                                    <p:anim calcmode="lin" valueType="num">
                                      <p:cBhvr>
                                        <p:cTn id="14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4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4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45" dur="26">
                                          <p:stCondLst>
                                            <p:cond delay="650"/>
                                          </p:stCondLst>
                                        </p:cTn>
                                        <p:tgtEl>
                                          <p:spTgt spid="4"/>
                                        </p:tgtEl>
                                      </p:cBhvr>
                                      <p:to x="100000" y="60000"/>
                                    </p:animScale>
                                    <p:animScale>
                                      <p:cBhvr>
                                        <p:cTn id="146" dur="166" decel="50000">
                                          <p:stCondLst>
                                            <p:cond delay="676"/>
                                          </p:stCondLst>
                                        </p:cTn>
                                        <p:tgtEl>
                                          <p:spTgt spid="4"/>
                                        </p:tgtEl>
                                      </p:cBhvr>
                                      <p:to x="100000" y="100000"/>
                                    </p:animScale>
                                    <p:animScale>
                                      <p:cBhvr>
                                        <p:cTn id="147" dur="26">
                                          <p:stCondLst>
                                            <p:cond delay="1312"/>
                                          </p:stCondLst>
                                        </p:cTn>
                                        <p:tgtEl>
                                          <p:spTgt spid="4"/>
                                        </p:tgtEl>
                                      </p:cBhvr>
                                      <p:to x="100000" y="80000"/>
                                    </p:animScale>
                                    <p:animScale>
                                      <p:cBhvr>
                                        <p:cTn id="148" dur="166" decel="50000">
                                          <p:stCondLst>
                                            <p:cond delay="1338"/>
                                          </p:stCondLst>
                                        </p:cTn>
                                        <p:tgtEl>
                                          <p:spTgt spid="4"/>
                                        </p:tgtEl>
                                      </p:cBhvr>
                                      <p:to x="100000" y="100000"/>
                                    </p:animScale>
                                    <p:animScale>
                                      <p:cBhvr>
                                        <p:cTn id="149" dur="26">
                                          <p:stCondLst>
                                            <p:cond delay="1642"/>
                                          </p:stCondLst>
                                        </p:cTn>
                                        <p:tgtEl>
                                          <p:spTgt spid="4"/>
                                        </p:tgtEl>
                                      </p:cBhvr>
                                      <p:to x="100000" y="90000"/>
                                    </p:animScale>
                                    <p:animScale>
                                      <p:cBhvr>
                                        <p:cTn id="150" dur="166" decel="50000">
                                          <p:stCondLst>
                                            <p:cond delay="1668"/>
                                          </p:stCondLst>
                                        </p:cTn>
                                        <p:tgtEl>
                                          <p:spTgt spid="4"/>
                                        </p:tgtEl>
                                      </p:cBhvr>
                                      <p:to x="100000" y="100000"/>
                                    </p:animScale>
                                    <p:animScale>
                                      <p:cBhvr>
                                        <p:cTn id="151" dur="26">
                                          <p:stCondLst>
                                            <p:cond delay="1808"/>
                                          </p:stCondLst>
                                        </p:cTn>
                                        <p:tgtEl>
                                          <p:spTgt spid="4"/>
                                        </p:tgtEl>
                                      </p:cBhvr>
                                      <p:to x="100000" y="95000"/>
                                    </p:animScale>
                                    <p:animScale>
                                      <p:cBhvr>
                                        <p:cTn id="152" dur="166" decel="50000">
                                          <p:stCondLst>
                                            <p:cond delay="1834"/>
                                          </p:stCondLst>
                                        </p:cTn>
                                        <p:tgtEl>
                                          <p:spTgt spid="4"/>
                                        </p:tgtEl>
                                      </p:cBhvr>
                                      <p:to x="100000" y="100000"/>
                                    </p:animScale>
                                  </p:childTnLst>
                                </p:cTn>
                              </p:par>
                            </p:childTnLst>
                          </p:cTn>
                        </p:par>
                      </p:childTnLst>
                    </p:cTn>
                  </p:par>
                  <p:par>
                    <p:cTn id="153" fill="hold">
                      <p:stCondLst>
                        <p:cond delay="indefinite"/>
                      </p:stCondLst>
                      <p:childTnLst>
                        <p:par>
                          <p:cTn id="154" fill="hold">
                            <p:stCondLst>
                              <p:cond delay="0"/>
                            </p:stCondLst>
                            <p:childTnLst>
                              <p:par>
                                <p:cTn id="155" presetID="26" presetClass="entr" presetSubtype="0" fill="hold" grpId="0" nodeType="clickEffect">
                                  <p:stCondLst>
                                    <p:cond delay="0"/>
                                  </p:stCondLst>
                                  <p:childTnLst>
                                    <p:set>
                                      <p:cBhvr>
                                        <p:cTn id="156" dur="1" fill="hold">
                                          <p:stCondLst>
                                            <p:cond delay="0"/>
                                          </p:stCondLst>
                                        </p:cTn>
                                        <p:tgtEl>
                                          <p:spTgt spid="8"/>
                                        </p:tgtEl>
                                        <p:attrNameLst>
                                          <p:attrName>style.visibility</p:attrName>
                                        </p:attrNameLst>
                                      </p:cBhvr>
                                      <p:to>
                                        <p:strVal val="visible"/>
                                      </p:to>
                                    </p:set>
                                    <p:animEffect transition="in" filter="wipe(down)">
                                      <p:cBhvr>
                                        <p:cTn id="157" dur="580">
                                          <p:stCondLst>
                                            <p:cond delay="0"/>
                                          </p:stCondLst>
                                        </p:cTn>
                                        <p:tgtEl>
                                          <p:spTgt spid="8"/>
                                        </p:tgtEl>
                                      </p:cBhvr>
                                    </p:animEffect>
                                    <p:anim calcmode="lin" valueType="num">
                                      <p:cBhvr>
                                        <p:cTn id="15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5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6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6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6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63" dur="26">
                                          <p:stCondLst>
                                            <p:cond delay="650"/>
                                          </p:stCondLst>
                                        </p:cTn>
                                        <p:tgtEl>
                                          <p:spTgt spid="8"/>
                                        </p:tgtEl>
                                      </p:cBhvr>
                                      <p:to x="100000" y="60000"/>
                                    </p:animScale>
                                    <p:animScale>
                                      <p:cBhvr>
                                        <p:cTn id="164" dur="166" decel="50000">
                                          <p:stCondLst>
                                            <p:cond delay="676"/>
                                          </p:stCondLst>
                                        </p:cTn>
                                        <p:tgtEl>
                                          <p:spTgt spid="8"/>
                                        </p:tgtEl>
                                      </p:cBhvr>
                                      <p:to x="100000" y="100000"/>
                                    </p:animScale>
                                    <p:animScale>
                                      <p:cBhvr>
                                        <p:cTn id="165" dur="26">
                                          <p:stCondLst>
                                            <p:cond delay="1312"/>
                                          </p:stCondLst>
                                        </p:cTn>
                                        <p:tgtEl>
                                          <p:spTgt spid="8"/>
                                        </p:tgtEl>
                                      </p:cBhvr>
                                      <p:to x="100000" y="80000"/>
                                    </p:animScale>
                                    <p:animScale>
                                      <p:cBhvr>
                                        <p:cTn id="166" dur="166" decel="50000">
                                          <p:stCondLst>
                                            <p:cond delay="1338"/>
                                          </p:stCondLst>
                                        </p:cTn>
                                        <p:tgtEl>
                                          <p:spTgt spid="8"/>
                                        </p:tgtEl>
                                      </p:cBhvr>
                                      <p:to x="100000" y="100000"/>
                                    </p:animScale>
                                    <p:animScale>
                                      <p:cBhvr>
                                        <p:cTn id="167" dur="26">
                                          <p:stCondLst>
                                            <p:cond delay="1642"/>
                                          </p:stCondLst>
                                        </p:cTn>
                                        <p:tgtEl>
                                          <p:spTgt spid="8"/>
                                        </p:tgtEl>
                                      </p:cBhvr>
                                      <p:to x="100000" y="90000"/>
                                    </p:animScale>
                                    <p:animScale>
                                      <p:cBhvr>
                                        <p:cTn id="168" dur="166" decel="50000">
                                          <p:stCondLst>
                                            <p:cond delay="1668"/>
                                          </p:stCondLst>
                                        </p:cTn>
                                        <p:tgtEl>
                                          <p:spTgt spid="8"/>
                                        </p:tgtEl>
                                      </p:cBhvr>
                                      <p:to x="100000" y="100000"/>
                                    </p:animScale>
                                    <p:animScale>
                                      <p:cBhvr>
                                        <p:cTn id="169" dur="26">
                                          <p:stCondLst>
                                            <p:cond delay="1808"/>
                                          </p:stCondLst>
                                        </p:cTn>
                                        <p:tgtEl>
                                          <p:spTgt spid="8"/>
                                        </p:tgtEl>
                                      </p:cBhvr>
                                      <p:to x="100000" y="95000"/>
                                    </p:animScale>
                                    <p:animScale>
                                      <p:cBhvr>
                                        <p:cTn id="170" dur="166" decel="50000">
                                          <p:stCondLst>
                                            <p:cond delay="1834"/>
                                          </p:stCondLst>
                                        </p:cTn>
                                        <p:tgtEl>
                                          <p:spTgt spid="8"/>
                                        </p:tgtEl>
                                      </p:cBhvr>
                                      <p:to x="100000" y="100000"/>
                                    </p:animScale>
                                  </p:childTnLst>
                                </p:cTn>
                              </p:par>
                            </p:childTnLst>
                          </p:cTn>
                        </p:par>
                      </p:childTnLst>
                    </p:cTn>
                  </p:par>
                  <p:par>
                    <p:cTn id="171" fill="hold">
                      <p:stCondLst>
                        <p:cond delay="indefinite"/>
                      </p:stCondLst>
                      <p:childTnLst>
                        <p:par>
                          <p:cTn id="172" fill="hold">
                            <p:stCondLst>
                              <p:cond delay="0"/>
                            </p:stCondLst>
                            <p:childTnLst>
                              <p:par>
                                <p:cTn id="173" presetID="26" presetClass="entr" presetSubtype="0" fill="hold" grpId="0" nodeType="clickEffect">
                                  <p:stCondLst>
                                    <p:cond delay="0"/>
                                  </p:stCondLst>
                                  <p:childTnLst>
                                    <p:set>
                                      <p:cBhvr>
                                        <p:cTn id="174" dur="1" fill="hold">
                                          <p:stCondLst>
                                            <p:cond delay="0"/>
                                          </p:stCondLst>
                                        </p:cTn>
                                        <p:tgtEl>
                                          <p:spTgt spid="15"/>
                                        </p:tgtEl>
                                        <p:attrNameLst>
                                          <p:attrName>style.visibility</p:attrName>
                                        </p:attrNameLst>
                                      </p:cBhvr>
                                      <p:to>
                                        <p:strVal val="visible"/>
                                      </p:to>
                                    </p:set>
                                    <p:animEffect transition="in" filter="wipe(down)">
                                      <p:cBhvr>
                                        <p:cTn id="175" dur="580">
                                          <p:stCondLst>
                                            <p:cond delay="0"/>
                                          </p:stCondLst>
                                        </p:cTn>
                                        <p:tgtEl>
                                          <p:spTgt spid="15"/>
                                        </p:tgtEl>
                                      </p:cBhvr>
                                    </p:animEffect>
                                    <p:anim calcmode="lin" valueType="num">
                                      <p:cBhvr>
                                        <p:cTn id="17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7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7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7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8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81" dur="26">
                                          <p:stCondLst>
                                            <p:cond delay="650"/>
                                          </p:stCondLst>
                                        </p:cTn>
                                        <p:tgtEl>
                                          <p:spTgt spid="15"/>
                                        </p:tgtEl>
                                      </p:cBhvr>
                                      <p:to x="100000" y="60000"/>
                                    </p:animScale>
                                    <p:animScale>
                                      <p:cBhvr>
                                        <p:cTn id="182" dur="166" decel="50000">
                                          <p:stCondLst>
                                            <p:cond delay="676"/>
                                          </p:stCondLst>
                                        </p:cTn>
                                        <p:tgtEl>
                                          <p:spTgt spid="15"/>
                                        </p:tgtEl>
                                      </p:cBhvr>
                                      <p:to x="100000" y="100000"/>
                                    </p:animScale>
                                    <p:animScale>
                                      <p:cBhvr>
                                        <p:cTn id="183" dur="26">
                                          <p:stCondLst>
                                            <p:cond delay="1312"/>
                                          </p:stCondLst>
                                        </p:cTn>
                                        <p:tgtEl>
                                          <p:spTgt spid="15"/>
                                        </p:tgtEl>
                                      </p:cBhvr>
                                      <p:to x="100000" y="80000"/>
                                    </p:animScale>
                                    <p:animScale>
                                      <p:cBhvr>
                                        <p:cTn id="184" dur="166" decel="50000">
                                          <p:stCondLst>
                                            <p:cond delay="1338"/>
                                          </p:stCondLst>
                                        </p:cTn>
                                        <p:tgtEl>
                                          <p:spTgt spid="15"/>
                                        </p:tgtEl>
                                      </p:cBhvr>
                                      <p:to x="100000" y="100000"/>
                                    </p:animScale>
                                    <p:animScale>
                                      <p:cBhvr>
                                        <p:cTn id="185" dur="26">
                                          <p:stCondLst>
                                            <p:cond delay="1642"/>
                                          </p:stCondLst>
                                        </p:cTn>
                                        <p:tgtEl>
                                          <p:spTgt spid="15"/>
                                        </p:tgtEl>
                                      </p:cBhvr>
                                      <p:to x="100000" y="90000"/>
                                    </p:animScale>
                                    <p:animScale>
                                      <p:cBhvr>
                                        <p:cTn id="186" dur="166" decel="50000">
                                          <p:stCondLst>
                                            <p:cond delay="1668"/>
                                          </p:stCondLst>
                                        </p:cTn>
                                        <p:tgtEl>
                                          <p:spTgt spid="15"/>
                                        </p:tgtEl>
                                      </p:cBhvr>
                                      <p:to x="100000" y="100000"/>
                                    </p:animScale>
                                    <p:animScale>
                                      <p:cBhvr>
                                        <p:cTn id="187" dur="26">
                                          <p:stCondLst>
                                            <p:cond delay="1808"/>
                                          </p:stCondLst>
                                        </p:cTn>
                                        <p:tgtEl>
                                          <p:spTgt spid="15"/>
                                        </p:tgtEl>
                                      </p:cBhvr>
                                      <p:to x="100000" y="95000"/>
                                    </p:animScale>
                                    <p:animScale>
                                      <p:cBhvr>
                                        <p:cTn id="188" dur="166" decel="50000">
                                          <p:stCondLst>
                                            <p:cond delay="1834"/>
                                          </p:stCondLst>
                                        </p:cTn>
                                        <p:tgtEl>
                                          <p:spTgt spid="15"/>
                                        </p:tgtEl>
                                      </p:cBhvr>
                                      <p:to x="100000" y="100000"/>
                                    </p:animScale>
                                  </p:childTnLst>
                                </p:cTn>
                              </p:par>
                              <p:par>
                                <p:cTn id="189" presetID="26" presetClass="entr" presetSubtype="0" fill="hold" nodeType="withEffect">
                                  <p:stCondLst>
                                    <p:cond delay="0"/>
                                  </p:stCondLst>
                                  <p:childTnLst>
                                    <p:set>
                                      <p:cBhvr>
                                        <p:cTn id="190" dur="1" fill="hold">
                                          <p:stCondLst>
                                            <p:cond delay="0"/>
                                          </p:stCondLst>
                                        </p:cTn>
                                        <p:tgtEl>
                                          <p:spTgt spid="3075"/>
                                        </p:tgtEl>
                                        <p:attrNameLst>
                                          <p:attrName>style.visibility</p:attrName>
                                        </p:attrNameLst>
                                      </p:cBhvr>
                                      <p:to>
                                        <p:strVal val="visible"/>
                                      </p:to>
                                    </p:set>
                                    <p:animEffect transition="in" filter="wipe(down)">
                                      <p:cBhvr>
                                        <p:cTn id="191" dur="580">
                                          <p:stCondLst>
                                            <p:cond delay="0"/>
                                          </p:stCondLst>
                                        </p:cTn>
                                        <p:tgtEl>
                                          <p:spTgt spid="3075"/>
                                        </p:tgtEl>
                                      </p:cBhvr>
                                    </p:animEffect>
                                    <p:anim calcmode="lin" valueType="num">
                                      <p:cBhvr>
                                        <p:cTn id="192" dur="1822" tmFilter="0,0; 0.14,0.36; 0.43,0.73; 0.71,0.91; 1.0,1.0">
                                          <p:stCondLst>
                                            <p:cond delay="0"/>
                                          </p:stCondLst>
                                        </p:cTn>
                                        <p:tgtEl>
                                          <p:spTgt spid="3075"/>
                                        </p:tgtEl>
                                        <p:attrNameLst>
                                          <p:attrName>ppt_x</p:attrName>
                                        </p:attrNameLst>
                                      </p:cBhvr>
                                      <p:tavLst>
                                        <p:tav tm="0">
                                          <p:val>
                                            <p:strVal val="#ppt_x-0.25"/>
                                          </p:val>
                                        </p:tav>
                                        <p:tav tm="100000">
                                          <p:val>
                                            <p:strVal val="#ppt_x"/>
                                          </p:val>
                                        </p:tav>
                                      </p:tavLst>
                                    </p:anim>
                                    <p:anim calcmode="lin" valueType="num">
                                      <p:cBhvr>
                                        <p:cTn id="193" dur="664" tmFilter="0.0,0.0; 0.25,0.07; 0.50,0.2; 0.75,0.467; 1.0,1.0">
                                          <p:stCondLst>
                                            <p:cond delay="0"/>
                                          </p:stCondLst>
                                        </p:cTn>
                                        <p:tgtEl>
                                          <p:spTgt spid="3075"/>
                                        </p:tgtEl>
                                        <p:attrNameLst>
                                          <p:attrName>ppt_y</p:attrName>
                                        </p:attrNameLst>
                                      </p:cBhvr>
                                      <p:tavLst>
                                        <p:tav tm="0" fmla="#ppt_y-sin(pi*$)/3">
                                          <p:val>
                                            <p:fltVal val="0.5"/>
                                          </p:val>
                                        </p:tav>
                                        <p:tav tm="100000">
                                          <p:val>
                                            <p:fltVal val="1"/>
                                          </p:val>
                                        </p:tav>
                                      </p:tavLst>
                                    </p:anim>
                                    <p:anim calcmode="lin" valueType="num">
                                      <p:cBhvr>
                                        <p:cTn id="194" dur="664" tmFilter="0, 0; 0.125,0.2665; 0.25,0.4; 0.375,0.465; 0.5,0.5;  0.625,0.535; 0.75,0.6; 0.875,0.7335; 1,1">
                                          <p:stCondLst>
                                            <p:cond delay="664"/>
                                          </p:stCondLst>
                                        </p:cTn>
                                        <p:tgtEl>
                                          <p:spTgt spid="3075"/>
                                        </p:tgtEl>
                                        <p:attrNameLst>
                                          <p:attrName>ppt_y</p:attrName>
                                        </p:attrNameLst>
                                      </p:cBhvr>
                                      <p:tavLst>
                                        <p:tav tm="0" fmla="#ppt_y-sin(pi*$)/9">
                                          <p:val>
                                            <p:fltVal val="0"/>
                                          </p:val>
                                        </p:tav>
                                        <p:tav tm="100000">
                                          <p:val>
                                            <p:fltVal val="1"/>
                                          </p:val>
                                        </p:tav>
                                      </p:tavLst>
                                    </p:anim>
                                    <p:anim calcmode="lin" valueType="num">
                                      <p:cBhvr>
                                        <p:cTn id="195" dur="332" tmFilter="0, 0; 0.125,0.2665; 0.25,0.4; 0.375,0.465; 0.5,0.5;  0.625,0.535; 0.75,0.6; 0.875,0.7335; 1,1">
                                          <p:stCondLst>
                                            <p:cond delay="1324"/>
                                          </p:stCondLst>
                                        </p:cTn>
                                        <p:tgtEl>
                                          <p:spTgt spid="3075"/>
                                        </p:tgtEl>
                                        <p:attrNameLst>
                                          <p:attrName>ppt_y</p:attrName>
                                        </p:attrNameLst>
                                      </p:cBhvr>
                                      <p:tavLst>
                                        <p:tav tm="0" fmla="#ppt_y-sin(pi*$)/27">
                                          <p:val>
                                            <p:fltVal val="0"/>
                                          </p:val>
                                        </p:tav>
                                        <p:tav tm="100000">
                                          <p:val>
                                            <p:fltVal val="1"/>
                                          </p:val>
                                        </p:tav>
                                      </p:tavLst>
                                    </p:anim>
                                    <p:anim calcmode="lin" valueType="num">
                                      <p:cBhvr>
                                        <p:cTn id="196" dur="164" tmFilter="0, 0; 0.125,0.2665; 0.25,0.4; 0.375,0.465; 0.5,0.5;  0.625,0.535; 0.75,0.6; 0.875,0.7335; 1,1">
                                          <p:stCondLst>
                                            <p:cond delay="1656"/>
                                          </p:stCondLst>
                                        </p:cTn>
                                        <p:tgtEl>
                                          <p:spTgt spid="3075"/>
                                        </p:tgtEl>
                                        <p:attrNameLst>
                                          <p:attrName>ppt_y</p:attrName>
                                        </p:attrNameLst>
                                      </p:cBhvr>
                                      <p:tavLst>
                                        <p:tav tm="0" fmla="#ppt_y-sin(pi*$)/81">
                                          <p:val>
                                            <p:fltVal val="0"/>
                                          </p:val>
                                        </p:tav>
                                        <p:tav tm="100000">
                                          <p:val>
                                            <p:fltVal val="1"/>
                                          </p:val>
                                        </p:tav>
                                      </p:tavLst>
                                    </p:anim>
                                    <p:animScale>
                                      <p:cBhvr>
                                        <p:cTn id="197" dur="26">
                                          <p:stCondLst>
                                            <p:cond delay="650"/>
                                          </p:stCondLst>
                                        </p:cTn>
                                        <p:tgtEl>
                                          <p:spTgt spid="3075"/>
                                        </p:tgtEl>
                                      </p:cBhvr>
                                      <p:to x="100000" y="60000"/>
                                    </p:animScale>
                                    <p:animScale>
                                      <p:cBhvr>
                                        <p:cTn id="198" dur="166" decel="50000">
                                          <p:stCondLst>
                                            <p:cond delay="676"/>
                                          </p:stCondLst>
                                        </p:cTn>
                                        <p:tgtEl>
                                          <p:spTgt spid="3075"/>
                                        </p:tgtEl>
                                      </p:cBhvr>
                                      <p:to x="100000" y="100000"/>
                                    </p:animScale>
                                    <p:animScale>
                                      <p:cBhvr>
                                        <p:cTn id="199" dur="26">
                                          <p:stCondLst>
                                            <p:cond delay="1312"/>
                                          </p:stCondLst>
                                        </p:cTn>
                                        <p:tgtEl>
                                          <p:spTgt spid="3075"/>
                                        </p:tgtEl>
                                      </p:cBhvr>
                                      <p:to x="100000" y="80000"/>
                                    </p:animScale>
                                    <p:animScale>
                                      <p:cBhvr>
                                        <p:cTn id="200" dur="166" decel="50000">
                                          <p:stCondLst>
                                            <p:cond delay="1338"/>
                                          </p:stCondLst>
                                        </p:cTn>
                                        <p:tgtEl>
                                          <p:spTgt spid="3075"/>
                                        </p:tgtEl>
                                      </p:cBhvr>
                                      <p:to x="100000" y="100000"/>
                                    </p:animScale>
                                    <p:animScale>
                                      <p:cBhvr>
                                        <p:cTn id="201" dur="26">
                                          <p:stCondLst>
                                            <p:cond delay="1642"/>
                                          </p:stCondLst>
                                        </p:cTn>
                                        <p:tgtEl>
                                          <p:spTgt spid="3075"/>
                                        </p:tgtEl>
                                      </p:cBhvr>
                                      <p:to x="100000" y="90000"/>
                                    </p:animScale>
                                    <p:animScale>
                                      <p:cBhvr>
                                        <p:cTn id="202" dur="166" decel="50000">
                                          <p:stCondLst>
                                            <p:cond delay="1668"/>
                                          </p:stCondLst>
                                        </p:cTn>
                                        <p:tgtEl>
                                          <p:spTgt spid="3075"/>
                                        </p:tgtEl>
                                      </p:cBhvr>
                                      <p:to x="100000" y="100000"/>
                                    </p:animScale>
                                    <p:animScale>
                                      <p:cBhvr>
                                        <p:cTn id="203" dur="26">
                                          <p:stCondLst>
                                            <p:cond delay="1808"/>
                                          </p:stCondLst>
                                        </p:cTn>
                                        <p:tgtEl>
                                          <p:spTgt spid="3075"/>
                                        </p:tgtEl>
                                      </p:cBhvr>
                                      <p:to x="100000" y="95000"/>
                                    </p:animScale>
                                    <p:animScale>
                                      <p:cBhvr>
                                        <p:cTn id="204" dur="166" decel="50000">
                                          <p:stCondLst>
                                            <p:cond delay="1834"/>
                                          </p:stCondLst>
                                        </p:cTn>
                                        <p:tgtEl>
                                          <p:spTgt spid="3075"/>
                                        </p:tgtEl>
                                      </p:cBhvr>
                                      <p:to x="100000" y="100000"/>
                                    </p:animScale>
                                  </p:childTnLst>
                                </p:cTn>
                              </p:par>
                            </p:childTnLst>
                          </p:cTn>
                        </p:par>
                      </p:childTnLst>
                    </p:cTn>
                  </p:par>
                  <p:par>
                    <p:cTn id="205" fill="hold">
                      <p:stCondLst>
                        <p:cond delay="indefinite"/>
                      </p:stCondLst>
                      <p:childTnLst>
                        <p:par>
                          <p:cTn id="206" fill="hold">
                            <p:stCondLst>
                              <p:cond delay="0"/>
                            </p:stCondLst>
                            <p:childTnLst>
                              <p:par>
                                <p:cTn id="207" presetID="2" presetClass="entr" presetSubtype="8" fill="hold" grpId="0" nodeType="clickEffect">
                                  <p:stCondLst>
                                    <p:cond delay="0"/>
                                  </p:stCondLst>
                                  <p:childTnLst>
                                    <p:set>
                                      <p:cBhvr>
                                        <p:cTn id="208" dur="1" fill="hold">
                                          <p:stCondLst>
                                            <p:cond delay="0"/>
                                          </p:stCondLst>
                                        </p:cTn>
                                        <p:tgtEl>
                                          <p:spTgt spid="9"/>
                                        </p:tgtEl>
                                        <p:attrNameLst>
                                          <p:attrName>style.visibility</p:attrName>
                                        </p:attrNameLst>
                                      </p:cBhvr>
                                      <p:to>
                                        <p:strVal val="visible"/>
                                      </p:to>
                                    </p:set>
                                    <p:anim calcmode="lin" valueType="num">
                                      <p:cBhvr additive="base">
                                        <p:cTn id="209" dur="1500" fill="hold"/>
                                        <p:tgtEl>
                                          <p:spTgt spid="9"/>
                                        </p:tgtEl>
                                        <p:attrNameLst>
                                          <p:attrName>ppt_x</p:attrName>
                                        </p:attrNameLst>
                                      </p:cBhvr>
                                      <p:tavLst>
                                        <p:tav tm="0">
                                          <p:val>
                                            <p:strVal val="0-#ppt_w/2"/>
                                          </p:val>
                                        </p:tav>
                                        <p:tav tm="100000">
                                          <p:val>
                                            <p:strVal val="#ppt_x"/>
                                          </p:val>
                                        </p:tav>
                                      </p:tavLst>
                                    </p:anim>
                                    <p:anim calcmode="lin" valueType="num">
                                      <p:cBhvr additive="base">
                                        <p:cTn id="210" dur="1500" fill="hold"/>
                                        <p:tgtEl>
                                          <p:spTgt spid="9"/>
                                        </p:tgtEl>
                                        <p:attrNameLst>
                                          <p:attrName>ppt_y</p:attrName>
                                        </p:attrNameLst>
                                      </p:cBhvr>
                                      <p:tavLst>
                                        <p:tav tm="0">
                                          <p:val>
                                            <p:strVal val="#ppt_y"/>
                                          </p:val>
                                        </p:tav>
                                        <p:tav tm="100000">
                                          <p:val>
                                            <p:strVal val="#ppt_y"/>
                                          </p:val>
                                        </p:tav>
                                      </p:tavLst>
                                    </p:anim>
                                  </p:childTnLst>
                                </p:cTn>
                              </p:par>
                            </p:childTnLst>
                          </p:cTn>
                        </p:par>
                        <p:par>
                          <p:cTn id="211" fill="hold">
                            <p:stCondLst>
                              <p:cond delay="1500"/>
                            </p:stCondLst>
                            <p:childTnLst>
                              <p:par>
                                <p:cTn id="212" presetID="42" presetClass="entr" presetSubtype="0" fill="hold" grpId="0" nodeType="afterEffect">
                                  <p:stCondLst>
                                    <p:cond delay="0"/>
                                  </p:stCondLst>
                                  <p:childTnLst>
                                    <p:set>
                                      <p:cBhvr>
                                        <p:cTn id="213" dur="1" fill="hold">
                                          <p:stCondLst>
                                            <p:cond delay="0"/>
                                          </p:stCondLst>
                                        </p:cTn>
                                        <p:tgtEl>
                                          <p:spTgt spid="18"/>
                                        </p:tgtEl>
                                        <p:attrNameLst>
                                          <p:attrName>style.visibility</p:attrName>
                                        </p:attrNameLst>
                                      </p:cBhvr>
                                      <p:to>
                                        <p:strVal val="visible"/>
                                      </p:to>
                                    </p:set>
                                    <p:animEffect transition="in" filter="fade">
                                      <p:cBhvr>
                                        <p:cTn id="214" dur="1000"/>
                                        <p:tgtEl>
                                          <p:spTgt spid="18"/>
                                        </p:tgtEl>
                                      </p:cBhvr>
                                    </p:animEffect>
                                    <p:anim calcmode="lin" valueType="num">
                                      <p:cBhvr>
                                        <p:cTn id="215" dur="1000" fill="hold"/>
                                        <p:tgtEl>
                                          <p:spTgt spid="18"/>
                                        </p:tgtEl>
                                        <p:attrNameLst>
                                          <p:attrName>ppt_x</p:attrName>
                                        </p:attrNameLst>
                                      </p:cBhvr>
                                      <p:tavLst>
                                        <p:tav tm="0">
                                          <p:val>
                                            <p:strVal val="#ppt_x"/>
                                          </p:val>
                                        </p:tav>
                                        <p:tav tm="100000">
                                          <p:val>
                                            <p:strVal val="#ppt_x"/>
                                          </p:val>
                                        </p:tav>
                                      </p:tavLst>
                                    </p:anim>
                                    <p:anim calcmode="lin" valueType="num">
                                      <p:cBhvr>
                                        <p:cTn id="216" dur="1000" fill="hold"/>
                                        <p:tgtEl>
                                          <p:spTgt spid="18"/>
                                        </p:tgtEl>
                                        <p:attrNameLst>
                                          <p:attrName>ppt_y</p:attrName>
                                        </p:attrNameLst>
                                      </p:cBhvr>
                                      <p:tavLst>
                                        <p:tav tm="0">
                                          <p:val>
                                            <p:strVal val="#ppt_y+.1"/>
                                          </p:val>
                                        </p:tav>
                                        <p:tav tm="100000">
                                          <p:val>
                                            <p:strVal val="#ppt_y"/>
                                          </p:val>
                                        </p:tav>
                                      </p:tavLst>
                                    </p:anim>
                                  </p:childTnLst>
                                </p:cTn>
                              </p:par>
                            </p:childTnLst>
                          </p:cTn>
                        </p:par>
                        <p:par>
                          <p:cTn id="217" fill="hold">
                            <p:stCondLst>
                              <p:cond delay="2500"/>
                            </p:stCondLst>
                            <p:childTnLst>
                              <p:par>
                                <p:cTn id="218" presetID="42" presetClass="entr" presetSubtype="0" fill="hold" grpId="0" nodeType="afterEffect">
                                  <p:stCondLst>
                                    <p:cond delay="0"/>
                                  </p:stCondLst>
                                  <p:childTnLst>
                                    <p:set>
                                      <p:cBhvr>
                                        <p:cTn id="219" dur="1" fill="hold">
                                          <p:stCondLst>
                                            <p:cond delay="0"/>
                                          </p:stCondLst>
                                        </p:cTn>
                                        <p:tgtEl>
                                          <p:spTgt spid="19"/>
                                        </p:tgtEl>
                                        <p:attrNameLst>
                                          <p:attrName>style.visibility</p:attrName>
                                        </p:attrNameLst>
                                      </p:cBhvr>
                                      <p:to>
                                        <p:strVal val="visible"/>
                                      </p:to>
                                    </p:set>
                                    <p:animEffect transition="in" filter="fade">
                                      <p:cBhvr>
                                        <p:cTn id="220" dur="1000"/>
                                        <p:tgtEl>
                                          <p:spTgt spid="19"/>
                                        </p:tgtEl>
                                      </p:cBhvr>
                                    </p:animEffect>
                                    <p:anim calcmode="lin" valueType="num">
                                      <p:cBhvr>
                                        <p:cTn id="221" dur="1000" fill="hold"/>
                                        <p:tgtEl>
                                          <p:spTgt spid="19"/>
                                        </p:tgtEl>
                                        <p:attrNameLst>
                                          <p:attrName>ppt_x</p:attrName>
                                        </p:attrNameLst>
                                      </p:cBhvr>
                                      <p:tavLst>
                                        <p:tav tm="0">
                                          <p:val>
                                            <p:strVal val="#ppt_x"/>
                                          </p:val>
                                        </p:tav>
                                        <p:tav tm="100000">
                                          <p:val>
                                            <p:strVal val="#ppt_x"/>
                                          </p:val>
                                        </p:tav>
                                      </p:tavLst>
                                    </p:anim>
                                    <p:anim calcmode="lin" valueType="num">
                                      <p:cBhvr>
                                        <p:cTn id="22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P spid="11" grpId="0" animBg="1"/>
      <p:bldP spid="12" grpId="0" animBg="1"/>
      <p:bldP spid="4" grpId="0" animBg="1"/>
      <p:bldP spid="8" grpId="0" animBg="1"/>
      <p:bldP spid="15" grpId="0" animBg="1"/>
      <p:bldP spid="9" grpId="0" animBg="1"/>
      <p:bldP spid="18"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8" name="Picture 16" descr="http://www.edition20.com/images/products/363/Siebenkugelstuhl-by-Gebr-der-Thonet-Vienna-by-Josef-Hoffmann-image-1-350x350.jpg">
            <a:hlinkClick r:id="rId2"/>
          </p:cNvPr>
          <p:cNvPicPr>
            <a:picLocks noChangeAspect="1" noChangeArrowheads="1"/>
          </p:cNvPicPr>
          <p:nvPr/>
        </p:nvPicPr>
        <p:blipFill>
          <a:blip r:embed="rId3"/>
          <a:srcRect/>
          <a:stretch>
            <a:fillRect/>
          </a:stretch>
        </p:blipFill>
        <p:spPr bwMode="auto">
          <a:xfrm>
            <a:off x="5435600" y="3941763"/>
            <a:ext cx="2308225" cy="2306637"/>
          </a:xfrm>
          <a:prstGeom prst="rect">
            <a:avLst/>
          </a:prstGeom>
          <a:noFill/>
          <a:ln w="9525">
            <a:noFill/>
            <a:miter lim="800000"/>
            <a:headEnd/>
            <a:tailEnd/>
          </a:ln>
        </p:spPr>
      </p:pic>
      <p:sp>
        <p:nvSpPr>
          <p:cNvPr id="20482" name="CasellaDiTesto 1"/>
          <p:cNvSpPr txBox="1">
            <a:spLocks noChangeArrowheads="1"/>
          </p:cNvSpPr>
          <p:nvPr/>
        </p:nvSpPr>
        <p:spPr bwMode="auto">
          <a:xfrm>
            <a:off x="280988" y="188913"/>
            <a:ext cx="2074862" cy="461962"/>
          </a:xfrm>
          <a:prstGeom prst="rect">
            <a:avLst/>
          </a:prstGeom>
          <a:noFill/>
          <a:ln w="9525">
            <a:noFill/>
            <a:miter lim="800000"/>
            <a:headEnd/>
            <a:tailEnd/>
          </a:ln>
        </p:spPr>
        <p:txBody>
          <a:bodyPr wrap="none">
            <a:spAutoFit/>
          </a:bodyPr>
          <a:lstStyle/>
          <a:p>
            <a:r>
              <a:rPr lang="it-IT" sz="2400" b="1">
                <a:latin typeface="Calibri" pitchFamily="34" charset="0"/>
              </a:rPr>
              <a:t>GUSTAV KLIMT</a:t>
            </a:r>
          </a:p>
        </p:txBody>
      </p:sp>
      <p:pic>
        <p:nvPicPr>
          <p:cNvPr id="3074" name="Picture 2" descr="http://media-2.web.britannica.com/eb-media/94/10994-004-FF9889B7.jpg"/>
          <p:cNvPicPr>
            <a:picLocks noChangeAspect="1" noChangeArrowheads="1"/>
          </p:cNvPicPr>
          <p:nvPr/>
        </p:nvPicPr>
        <p:blipFill>
          <a:blip r:embed="rId4"/>
          <a:srcRect/>
          <a:stretch>
            <a:fillRect/>
          </a:stretch>
        </p:blipFill>
        <p:spPr bwMode="auto">
          <a:xfrm>
            <a:off x="468313" y="3941763"/>
            <a:ext cx="1855787" cy="1543050"/>
          </a:xfrm>
          <a:prstGeom prst="rect">
            <a:avLst/>
          </a:prstGeom>
          <a:noFill/>
          <a:ln w="9525">
            <a:noFill/>
            <a:miter lim="800000"/>
            <a:headEnd/>
            <a:tailEnd/>
          </a:ln>
        </p:spPr>
      </p:pic>
      <p:pic>
        <p:nvPicPr>
          <p:cNvPr id="3076" name="Picture 4" descr="http://www.bonluxat.com/cmsense/data/uploads/orig/Josef_Hoffmann_Kubus_Armchair_fdq.jpg"/>
          <p:cNvPicPr>
            <a:picLocks noChangeAspect="1" noChangeArrowheads="1"/>
          </p:cNvPicPr>
          <p:nvPr/>
        </p:nvPicPr>
        <p:blipFill>
          <a:blip r:embed="rId5"/>
          <a:srcRect/>
          <a:stretch>
            <a:fillRect/>
          </a:stretch>
        </p:blipFill>
        <p:spPr bwMode="auto">
          <a:xfrm>
            <a:off x="468313" y="5564188"/>
            <a:ext cx="1177925" cy="1177925"/>
          </a:xfrm>
          <a:prstGeom prst="rect">
            <a:avLst/>
          </a:prstGeom>
          <a:noFill/>
          <a:ln w="9525">
            <a:noFill/>
            <a:miter lim="800000"/>
            <a:headEnd/>
            <a:tailEnd/>
          </a:ln>
        </p:spPr>
      </p:pic>
      <p:pic>
        <p:nvPicPr>
          <p:cNvPr id="3080" name="Picture 8" descr="Josef Hoffman Settee"/>
          <p:cNvPicPr>
            <a:picLocks noChangeAspect="1" noChangeArrowheads="1"/>
          </p:cNvPicPr>
          <p:nvPr/>
        </p:nvPicPr>
        <p:blipFill>
          <a:blip r:embed="rId6"/>
          <a:srcRect/>
          <a:stretch>
            <a:fillRect/>
          </a:stretch>
        </p:blipFill>
        <p:spPr bwMode="auto">
          <a:xfrm>
            <a:off x="2801938" y="3813175"/>
            <a:ext cx="1946275" cy="1627188"/>
          </a:xfrm>
          <a:prstGeom prst="rect">
            <a:avLst/>
          </a:prstGeom>
          <a:noFill/>
          <a:ln w="9525">
            <a:noFill/>
            <a:miter lim="800000"/>
            <a:headEnd/>
            <a:tailEnd/>
          </a:ln>
        </p:spPr>
      </p:pic>
      <p:sp>
        <p:nvSpPr>
          <p:cNvPr id="3" name="CasellaDiTesto 2"/>
          <p:cNvSpPr txBox="1">
            <a:spLocks noChangeArrowheads="1"/>
          </p:cNvSpPr>
          <p:nvPr/>
        </p:nvSpPr>
        <p:spPr bwMode="auto">
          <a:xfrm>
            <a:off x="422275" y="3417888"/>
            <a:ext cx="2447925" cy="461962"/>
          </a:xfrm>
          <a:prstGeom prst="rect">
            <a:avLst/>
          </a:prstGeom>
          <a:noFill/>
          <a:ln w="9525">
            <a:noFill/>
            <a:miter lim="800000"/>
            <a:headEnd/>
            <a:tailEnd/>
          </a:ln>
        </p:spPr>
        <p:txBody>
          <a:bodyPr>
            <a:spAutoFit/>
          </a:bodyPr>
          <a:lstStyle/>
          <a:p>
            <a:r>
              <a:rPr lang="it-IT" sz="2400" b="1" dirty="0">
                <a:latin typeface="Calibri" pitchFamily="34" charset="0"/>
              </a:rPr>
              <a:t>JOSEF HOFFMAN </a:t>
            </a:r>
            <a:endParaRPr lang="it-IT" sz="2400" dirty="0">
              <a:latin typeface="Calibri" pitchFamily="34" charset="0"/>
            </a:endParaRPr>
          </a:p>
        </p:txBody>
      </p:sp>
      <p:pic>
        <p:nvPicPr>
          <p:cNvPr id="3082" name="Picture 10" descr="Josef Hoffmann—Brooch">
            <a:hlinkClick r:id="rId7" tooltip="Josef Hoffmann—Brooch"/>
          </p:cNvPr>
          <p:cNvPicPr>
            <a:picLocks noChangeAspect="1" noChangeArrowheads="1"/>
          </p:cNvPicPr>
          <p:nvPr/>
        </p:nvPicPr>
        <p:blipFill>
          <a:blip r:embed="rId8"/>
          <a:srcRect/>
          <a:stretch>
            <a:fillRect/>
          </a:stretch>
        </p:blipFill>
        <p:spPr bwMode="auto">
          <a:xfrm>
            <a:off x="7308850" y="4941888"/>
            <a:ext cx="1598613" cy="1598612"/>
          </a:xfrm>
          <a:prstGeom prst="rect">
            <a:avLst/>
          </a:prstGeom>
          <a:noFill/>
          <a:ln w="9525">
            <a:noFill/>
            <a:miter lim="800000"/>
            <a:headEnd/>
            <a:tailEnd/>
          </a:ln>
        </p:spPr>
      </p:pic>
      <p:pic>
        <p:nvPicPr>
          <p:cNvPr id="3086" name="Picture 14" descr="http://www.lisagouletdesign.com/wp-content/uploads/2012/06/Josef_Hoffmann_Hoffmann_Nesting_Tables_2kx.jpg">
            <a:hlinkClick r:id="rId9"/>
          </p:cNvPr>
          <p:cNvPicPr>
            <a:picLocks noChangeAspect="1" noChangeArrowheads="1"/>
          </p:cNvPicPr>
          <p:nvPr/>
        </p:nvPicPr>
        <p:blipFill>
          <a:blip r:embed="rId10"/>
          <a:srcRect/>
          <a:stretch>
            <a:fillRect/>
          </a:stretch>
        </p:blipFill>
        <p:spPr bwMode="auto">
          <a:xfrm>
            <a:off x="2555875" y="5240338"/>
            <a:ext cx="1617663" cy="1617662"/>
          </a:xfrm>
          <a:prstGeom prst="rect">
            <a:avLst/>
          </a:prstGeom>
          <a:noFill/>
          <a:ln w="9525">
            <a:noFill/>
            <a:miter lim="800000"/>
            <a:headEnd/>
            <a:tailEnd/>
          </a:ln>
        </p:spPr>
      </p:pic>
      <p:pic>
        <p:nvPicPr>
          <p:cNvPr id="3078" name="Picture 6" descr="Josef hoffmam mustard pot"/>
          <p:cNvPicPr>
            <a:picLocks noChangeAspect="1" noChangeArrowheads="1"/>
          </p:cNvPicPr>
          <p:nvPr/>
        </p:nvPicPr>
        <p:blipFill>
          <a:blip r:embed="rId11"/>
          <a:srcRect/>
          <a:stretch>
            <a:fillRect/>
          </a:stretch>
        </p:blipFill>
        <p:spPr bwMode="auto">
          <a:xfrm>
            <a:off x="4748213" y="5065713"/>
            <a:ext cx="1201737" cy="1743075"/>
          </a:xfrm>
          <a:prstGeom prst="rect">
            <a:avLst/>
          </a:prstGeom>
          <a:noFill/>
          <a:ln w="9525">
            <a:noFill/>
            <a:miter lim="800000"/>
            <a:headEnd/>
            <a:tailEnd/>
          </a:ln>
        </p:spPr>
      </p:pic>
      <p:pic>
        <p:nvPicPr>
          <p:cNvPr id="3090" name="Picture 18" descr="http://www.kmpfurniture.com/images/JosefHoffmann_30.gif"/>
          <p:cNvPicPr>
            <a:picLocks noChangeAspect="1" noChangeArrowheads="1"/>
          </p:cNvPicPr>
          <p:nvPr/>
        </p:nvPicPr>
        <p:blipFill>
          <a:blip r:embed="rId12"/>
          <a:srcRect/>
          <a:stretch>
            <a:fillRect/>
          </a:stretch>
        </p:blipFill>
        <p:spPr bwMode="auto">
          <a:xfrm>
            <a:off x="7186613" y="3478213"/>
            <a:ext cx="1562100" cy="1390650"/>
          </a:xfrm>
          <a:prstGeom prst="rect">
            <a:avLst/>
          </a:prstGeom>
          <a:noFill/>
          <a:ln w="9525">
            <a:noFill/>
            <a:miter lim="800000"/>
            <a:headEnd/>
            <a:tailEnd/>
          </a:ln>
        </p:spPr>
      </p:pic>
      <p:pic>
        <p:nvPicPr>
          <p:cNvPr id="3093" name="Picture 21" descr="http://3.bp.blogspot.com/-awREyMMIF7U/UAE9mywAKAI/AAAAAAAAAWs/S-dbCWzVBK8/s1600/l'albero+della+vita.jpg"/>
          <p:cNvPicPr>
            <a:picLocks noChangeAspect="1" noChangeArrowheads="1"/>
          </p:cNvPicPr>
          <p:nvPr/>
        </p:nvPicPr>
        <p:blipFill>
          <a:blip r:embed="rId13"/>
          <a:srcRect/>
          <a:stretch>
            <a:fillRect/>
          </a:stretch>
        </p:blipFill>
        <p:spPr bwMode="auto">
          <a:xfrm>
            <a:off x="549275" y="908050"/>
            <a:ext cx="4222750" cy="2260600"/>
          </a:xfrm>
          <a:prstGeom prst="rect">
            <a:avLst/>
          </a:prstGeom>
          <a:noFill/>
          <a:ln w="9525">
            <a:noFill/>
            <a:miter lim="800000"/>
            <a:headEnd/>
            <a:tailEnd/>
          </a:ln>
        </p:spPr>
      </p:pic>
      <p:pic>
        <p:nvPicPr>
          <p:cNvPr id="3095" name="Picture 23" descr="http://www.francescomorante.it/images/306c1.jpg"/>
          <p:cNvPicPr>
            <a:picLocks noChangeAspect="1" noChangeArrowheads="1"/>
          </p:cNvPicPr>
          <p:nvPr/>
        </p:nvPicPr>
        <p:blipFill>
          <a:blip r:embed="rId14"/>
          <a:srcRect/>
          <a:stretch>
            <a:fillRect/>
          </a:stretch>
        </p:blipFill>
        <p:spPr bwMode="auto">
          <a:xfrm>
            <a:off x="5695950" y="282575"/>
            <a:ext cx="2413000" cy="3001963"/>
          </a:xfrm>
          <a:prstGeom prst="rect">
            <a:avLst/>
          </a:prstGeom>
          <a:noFill/>
          <a:ln w="9525">
            <a:noFill/>
            <a:miter lim="800000"/>
            <a:headEnd/>
            <a:tailEnd/>
          </a:ln>
        </p:spPr>
      </p:pic>
      <p:sp>
        <p:nvSpPr>
          <p:cNvPr id="4" name="Freccia a destra 3"/>
          <p:cNvSpPr/>
          <p:nvPr/>
        </p:nvSpPr>
        <p:spPr>
          <a:xfrm flipV="1">
            <a:off x="8108950" y="6608763"/>
            <a:ext cx="798513" cy="242887"/>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093"/>
                                        </p:tgtEl>
                                        <p:attrNameLst>
                                          <p:attrName>style.visibility</p:attrName>
                                        </p:attrNameLst>
                                      </p:cBhvr>
                                      <p:to>
                                        <p:strVal val="visible"/>
                                      </p:to>
                                    </p:set>
                                    <p:animEffect transition="in" filter="circle(in)">
                                      <p:cBhvr>
                                        <p:cTn id="7" dur="2000"/>
                                        <p:tgtEl>
                                          <p:spTgt spid="3093"/>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095"/>
                                        </p:tgtEl>
                                        <p:attrNameLst>
                                          <p:attrName>style.visibility</p:attrName>
                                        </p:attrNameLst>
                                      </p:cBhvr>
                                      <p:to>
                                        <p:strVal val="visible"/>
                                      </p:to>
                                    </p:set>
                                    <p:animEffect transition="in" filter="circle(in)">
                                      <p:cBhvr>
                                        <p:cTn id="11" dur="2000"/>
                                        <p:tgtEl>
                                          <p:spTgt spid="3095"/>
                                        </p:tgtEl>
                                      </p:cBhvr>
                                    </p:animEffect>
                                  </p:childTnLst>
                                </p:cTn>
                              </p:par>
                            </p:childTnLst>
                          </p:cTn>
                        </p:par>
                        <p:par>
                          <p:cTn id="12" fill="hold">
                            <p:stCondLst>
                              <p:cond delay="4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5000"/>
                            </p:stCondLst>
                            <p:childTnLst>
                              <p:par>
                                <p:cTn id="19" presetID="6" presetClass="entr" presetSubtype="16" fill="hold" nodeType="after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circle(in)">
                                      <p:cBhvr>
                                        <p:cTn id="21" dur="2750"/>
                                        <p:tgtEl>
                                          <p:spTgt spid="3074"/>
                                        </p:tgtEl>
                                      </p:cBhvr>
                                    </p:animEffect>
                                  </p:childTnLst>
                                </p:cTn>
                              </p:par>
                              <p:par>
                                <p:cTn id="22" presetID="6" presetClass="entr" presetSubtype="16" fill="hold" nodeType="withEffect">
                                  <p:stCondLst>
                                    <p:cond delay="0"/>
                                  </p:stCondLst>
                                  <p:childTnLst>
                                    <p:set>
                                      <p:cBhvr>
                                        <p:cTn id="23" dur="1" fill="hold">
                                          <p:stCondLst>
                                            <p:cond delay="0"/>
                                          </p:stCondLst>
                                        </p:cTn>
                                        <p:tgtEl>
                                          <p:spTgt spid="3080"/>
                                        </p:tgtEl>
                                        <p:attrNameLst>
                                          <p:attrName>style.visibility</p:attrName>
                                        </p:attrNameLst>
                                      </p:cBhvr>
                                      <p:to>
                                        <p:strVal val="visible"/>
                                      </p:to>
                                    </p:set>
                                    <p:animEffect transition="in" filter="circle(in)">
                                      <p:cBhvr>
                                        <p:cTn id="24" dur="2750"/>
                                        <p:tgtEl>
                                          <p:spTgt spid="3080"/>
                                        </p:tgtEl>
                                      </p:cBhvr>
                                    </p:animEffect>
                                  </p:childTnLst>
                                </p:cTn>
                              </p:par>
                              <p:par>
                                <p:cTn id="25" presetID="6" presetClass="entr" presetSubtype="16" fill="hold" nodeType="withEffect">
                                  <p:stCondLst>
                                    <p:cond delay="0"/>
                                  </p:stCondLst>
                                  <p:childTnLst>
                                    <p:set>
                                      <p:cBhvr>
                                        <p:cTn id="26" dur="1" fill="hold">
                                          <p:stCondLst>
                                            <p:cond delay="0"/>
                                          </p:stCondLst>
                                        </p:cTn>
                                        <p:tgtEl>
                                          <p:spTgt spid="3088"/>
                                        </p:tgtEl>
                                        <p:attrNameLst>
                                          <p:attrName>style.visibility</p:attrName>
                                        </p:attrNameLst>
                                      </p:cBhvr>
                                      <p:to>
                                        <p:strVal val="visible"/>
                                      </p:to>
                                    </p:set>
                                    <p:animEffect transition="in" filter="circle(in)">
                                      <p:cBhvr>
                                        <p:cTn id="27" dur="2750"/>
                                        <p:tgtEl>
                                          <p:spTgt spid="3088"/>
                                        </p:tgtEl>
                                      </p:cBhvr>
                                    </p:animEffect>
                                  </p:childTnLst>
                                </p:cTn>
                              </p:par>
                              <p:par>
                                <p:cTn id="28" presetID="6" presetClass="entr" presetSubtype="16" fill="hold" nodeType="withEffect">
                                  <p:stCondLst>
                                    <p:cond delay="0"/>
                                  </p:stCondLst>
                                  <p:childTnLst>
                                    <p:set>
                                      <p:cBhvr>
                                        <p:cTn id="29" dur="1" fill="hold">
                                          <p:stCondLst>
                                            <p:cond delay="0"/>
                                          </p:stCondLst>
                                        </p:cTn>
                                        <p:tgtEl>
                                          <p:spTgt spid="3090"/>
                                        </p:tgtEl>
                                        <p:attrNameLst>
                                          <p:attrName>style.visibility</p:attrName>
                                        </p:attrNameLst>
                                      </p:cBhvr>
                                      <p:to>
                                        <p:strVal val="visible"/>
                                      </p:to>
                                    </p:set>
                                    <p:animEffect transition="in" filter="circle(in)">
                                      <p:cBhvr>
                                        <p:cTn id="30" dur="2750"/>
                                        <p:tgtEl>
                                          <p:spTgt spid="3090"/>
                                        </p:tgtEl>
                                      </p:cBhvr>
                                    </p:animEffect>
                                  </p:childTnLst>
                                </p:cTn>
                              </p:par>
                              <p:par>
                                <p:cTn id="31" presetID="6" presetClass="entr" presetSubtype="16" fill="hold" nodeType="withEffect">
                                  <p:stCondLst>
                                    <p:cond delay="0"/>
                                  </p:stCondLst>
                                  <p:childTnLst>
                                    <p:set>
                                      <p:cBhvr>
                                        <p:cTn id="32" dur="1" fill="hold">
                                          <p:stCondLst>
                                            <p:cond delay="0"/>
                                          </p:stCondLst>
                                        </p:cTn>
                                        <p:tgtEl>
                                          <p:spTgt spid="3082"/>
                                        </p:tgtEl>
                                        <p:attrNameLst>
                                          <p:attrName>style.visibility</p:attrName>
                                        </p:attrNameLst>
                                      </p:cBhvr>
                                      <p:to>
                                        <p:strVal val="visible"/>
                                      </p:to>
                                    </p:set>
                                    <p:animEffect transition="in" filter="circle(in)">
                                      <p:cBhvr>
                                        <p:cTn id="33" dur="2750"/>
                                        <p:tgtEl>
                                          <p:spTgt spid="3082"/>
                                        </p:tgtEl>
                                      </p:cBhvr>
                                    </p:animEffect>
                                  </p:childTnLst>
                                </p:cTn>
                              </p:par>
                              <p:par>
                                <p:cTn id="34" presetID="6" presetClass="entr" presetSubtype="16" fill="hold" nodeType="withEffect">
                                  <p:stCondLst>
                                    <p:cond delay="0"/>
                                  </p:stCondLst>
                                  <p:childTnLst>
                                    <p:set>
                                      <p:cBhvr>
                                        <p:cTn id="35" dur="1" fill="hold">
                                          <p:stCondLst>
                                            <p:cond delay="0"/>
                                          </p:stCondLst>
                                        </p:cTn>
                                        <p:tgtEl>
                                          <p:spTgt spid="3078"/>
                                        </p:tgtEl>
                                        <p:attrNameLst>
                                          <p:attrName>style.visibility</p:attrName>
                                        </p:attrNameLst>
                                      </p:cBhvr>
                                      <p:to>
                                        <p:strVal val="visible"/>
                                      </p:to>
                                    </p:set>
                                    <p:animEffect transition="in" filter="circle(in)">
                                      <p:cBhvr>
                                        <p:cTn id="36" dur="2750"/>
                                        <p:tgtEl>
                                          <p:spTgt spid="3078"/>
                                        </p:tgtEl>
                                      </p:cBhvr>
                                    </p:animEffect>
                                  </p:childTnLst>
                                </p:cTn>
                              </p:par>
                              <p:par>
                                <p:cTn id="37" presetID="6" presetClass="entr" presetSubtype="16" fill="hold" nodeType="withEffect">
                                  <p:stCondLst>
                                    <p:cond delay="0"/>
                                  </p:stCondLst>
                                  <p:childTnLst>
                                    <p:set>
                                      <p:cBhvr>
                                        <p:cTn id="38" dur="1" fill="hold">
                                          <p:stCondLst>
                                            <p:cond delay="0"/>
                                          </p:stCondLst>
                                        </p:cTn>
                                        <p:tgtEl>
                                          <p:spTgt spid="3086"/>
                                        </p:tgtEl>
                                        <p:attrNameLst>
                                          <p:attrName>style.visibility</p:attrName>
                                        </p:attrNameLst>
                                      </p:cBhvr>
                                      <p:to>
                                        <p:strVal val="visible"/>
                                      </p:to>
                                    </p:set>
                                    <p:animEffect transition="in" filter="circle(in)">
                                      <p:cBhvr>
                                        <p:cTn id="39" dur="2750"/>
                                        <p:tgtEl>
                                          <p:spTgt spid="3086"/>
                                        </p:tgtEl>
                                      </p:cBhvr>
                                    </p:animEffect>
                                  </p:childTnLst>
                                </p:cTn>
                              </p:par>
                              <p:par>
                                <p:cTn id="40" presetID="6" presetClass="entr" presetSubtype="16" fill="hold" nodeType="withEffect">
                                  <p:stCondLst>
                                    <p:cond delay="0"/>
                                  </p:stCondLst>
                                  <p:childTnLst>
                                    <p:set>
                                      <p:cBhvr>
                                        <p:cTn id="41" dur="1" fill="hold">
                                          <p:stCondLst>
                                            <p:cond delay="0"/>
                                          </p:stCondLst>
                                        </p:cTn>
                                        <p:tgtEl>
                                          <p:spTgt spid="3076"/>
                                        </p:tgtEl>
                                        <p:attrNameLst>
                                          <p:attrName>style.visibility</p:attrName>
                                        </p:attrNameLst>
                                      </p:cBhvr>
                                      <p:to>
                                        <p:strVal val="visible"/>
                                      </p:to>
                                    </p:set>
                                    <p:animEffect transition="in" filter="circle(in)">
                                      <p:cBhvr>
                                        <p:cTn id="42" dur="275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9">
            <a:hlinkClick r:id="rId2" action="ppaction://hlinksldjump"/>
          </p:cNvPr>
          <p:cNvPicPr>
            <a:picLocks noChangeAspect="1" noChangeArrowheads="1"/>
          </p:cNvPicPr>
          <p:nvPr/>
        </p:nvPicPr>
        <p:blipFill>
          <a:blip r:embed="rId3"/>
          <a:srcRect/>
          <a:stretch>
            <a:fillRect/>
          </a:stretch>
        </p:blipFill>
        <p:spPr bwMode="auto">
          <a:xfrm>
            <a:off x="8688388" y="6550025"/>
            <a:ext cx="219075" cy="214313"/>
          </a:xfrm>
          <a:prstGeom prst="rect">
            <a:avLst/>
          </a:prstGeom>
          <a:noFill/>
          <a:ln w="9525">
            <a:noFill/>
            <a:miter lim="800000"/>
            <a:headEnd/>
            <a:tailEnd/>
          </a:ln>
        </p:spPr>
      </p:pic>
      <p:sp>
        <p:nvSpPr>
          <p:cNvPr id="3" name="CasellaDiTesto 2"/>
          <p:cNvSpPr txBox="1">
            <a:spLocks noChangeArrowheads="1"/>
          </p:cNvSpPr>
          <p:nvPr/>
        </p:nvSpPr>
        <p:spPr bwMode="auto">
          <a:xfrm>
            <a:off x="468313" y="374650"/>
            <a:ext cx="2130425" cy="461963"/>
          </a:xfrm>
          <a:prstGeom prst="rect">
            <a:avLst/>
          </a:prstGeom>
          <a:noFill/>
          <a:ln w="9525">
            <a:noFill/>
            <a:miter lim="800000"/>
            <a:headEnd/>
            <a:tailEnd/>
          </a:ln>
        </p:spPr>
        <p:txBody>
          <a:bodyPr wrap="none">
            <a:spAutoFit/>
          </a:bodyPr>
          <a:lstStyle/>
          <a:p>
            <a:r>
              <a:rPr lang="it-IT" sz="2400" b="1">
                <a:latin typeface="Calibri" pitchFamily="34" charset="0"/>
              </a:rPr>
              <a:t>OTTO WAGNER</a:t>
            </a:r>
          </a:p>
        </p:txBody>
      </p:sp>
      <p:pic>
        <p:nvPicPr>
          <p:cNvPr id="4098" name="Picture 2" descr="http://upload.wikimedia.org/wikipedia/commons/thumb/6/68/%C3%96sterreichische_Postsparkasse_Vienna_Oct._2006_002.jpg/220px-%C3%96sterreichische_Postsparkasse_Vienna_Oct._2006_002.jpg">
            <a:hlinkClick r:id="rId4"/>
          </p:cNvPr>
          <p:cNvPicPr>
            <a:picLocks noChangeAspect="1" noChangeArrowheads="1"/>
          </p:cNvPicPr>
          <p:nvPr/>
        </p:nvPicPr>
        <p:blipFill>
          <a:blip r:embed="rId5"/>
          <a:srcRect/>
          <a:stretch>
            <a:fillRect/>
          </a:stretch>
        </p:blipFill>
        <p:spPr bwMode="auto">
          <a:xfrm>
            <a:off x="755650" y="1008063"/>
            <a:ext cx="2736850" cy="2051050"/>
          </a:xfrm>
          <a:prstGeom prst="rect">
            <a:avLst/>
          </a:prstGeom>
          <a:noFill/>
          <a:ln w="9525">
            <a:noFill/>
            <a:miter lim="800000"/>
            <a:headEnd/>
            <a:tailEnd/>
          </a:ln>
        </p:spPr>
      </p:pic>
      <p:pic>
        <p:nvPicPr>
          <p:cNvPr id="4100" name="Picture 4" descr="http://upload.wikimedia.org/wikipedia/commons/thumb/c/c7/Wien_mar2002_001.jpg/150px-Wien_mar2002_001.jpg">
            <a:hlinkClick r:id="rId6"/>
          </p:cNvPr>
          <p:cNvPicPr>
            <a:picLocks noChangeAspect="1" noChangeArrowheads="1"/>
          </p:cNvPicPr>
          <p:nvPr/>
        </p:nvPicPr>
        <p:blipFill>
          <a:blip r:embed="rId7"/>
          <a:srcRect/>
          <a:stretch>
            <a:fillRect/>
          </a:stretch>
        </p:blipFill>
        <p:spPr bwMode="auto">
          <a:xfrm>
            <a:off x="3779838" y="225425"/>
            <a:ext cx="2160587" cy="1627188"/>
          </a:xfrm>
          <a:prstGeom prst="rect">
            <a:avLst/>
          </a:prstGeom>
          <a:noFill/>
          <a:ln w="9525">
            <a:noFill/>
            <a:miter lim="800000"/>
            <a:headEnd/>
            <a:tailEnd/>
          </a:ln>
        </p:spPr>
      </p:pic>
      <p:sp>
        <p:nvSpPr>
          <p:cNvPr id="4" name="CasellaDiTesto 3"/>
          <p:cNvSpPr txBox="1">
            <a:spLocks noChangeArrowheads="1"/>
          </p:cNvSpPr>
          <p:nvPr/>
        </p:nvSpPr>
        <p:spPr bwMode="auto">
          <a:xfrm>
            <a:off x="684213" y="3100388"/>
            <a:ext cx="2735262" cy="922337"/>
          </a:xfrm>
          <a:prstGeom prst="rect">
            <a:avLst/>
          </a:prstGeom>
          <a:noFill/>
          <a:ln w="9525">
            <a:noFill/>
            <a:miter lim="800000"/>
            <a:headEnd/>
            <a:tailEnd/>
          </a:ln>
        </p:spPr>
        <p:txBody>
          <a:bodyPr>
            <a:spAutoFit/>
          </a:bodyPr>
          <a:lstStyle/>
          <a:p>
            <a:r>
              <a:rPr lang="it-IT">
                <a:latin typeface="Calibri" pitchFamily="34" charset="0"/>
              </a:rPr>
              <a:t>La sede dell'odierna Österreichische Postsparkasse a Vienna</a:t>
            </a:r>
          </a:p>
        </p:txBody>
      </p:sp>
      <p:sp>
        <p:nvSpPr>
          <p:cNvPr id="5" name="CasellaDiTesto 4"/>
          <p:cNvSpPr txBox="1">
            <a:spLocks noChangeArrowheads="1"/>
          </p:cNvSpPr>
          <p:nvPr/>
        </p:nvSpPr>
        <p:spPr bwMode="auto">
          <a:xfrm>
            <a:off x="3635375" y="2033588"/>
            <a:ext cx="2720975" cy="584200"/>
          </a:xfrm>
          <a:prstGeom prst="rect">
            <a:avLst/>
          </a:prstGeom>
          <a:noFill/>
          <a:ln w="9525">
            <a:noFill/>
            <a:miter lim="800000"/>
            <a:headEnd/>
            <a:tailEnd/>
          </a:ln>
        </p:spPr>
        <p:txBody>
          <a:bodyPr>
            <a:spAutoFit/>
          </a:bodyPr>
          <a:lstStyle/>
          <a:p>
            <a:r>
              <a:rPr lang="it-IT" sz="1600">
                <a:latin typeface="Calibri" pitchFamily="34" charset="0"/>
              </a:rPr>
              <a:t>La stazione della metropolitana di Karlsplatz</a:t>
            </a:r>
          </a:p>
        </p:txBody>
      </p:sp>
      <p:pic>
        <p:nvPicPr>
          <p:cNvPr id="4102" name="Picture 6" descr="File:Ernst Fuchs Museum.tif">
            <a:hlinkClick r:id="rId8"/>
          </p:cNvPr>
          <p:cNvPicPr>
            <a:picLocks noChangeAspect="1" noChangeArrowheads="1"/>
          </p:cNvPicPr>
          <p:nvPr/>
        </p:nvPicPr>
        <p:blipFill>
          <a:blip r:embed="rId9"/>
          <a:srcRect/>
          <a:stretch>
            <a:fillRect/>
          </a:stretch>
        </p:blipFill>
        <p:spPr bwMode="auto">
          <a:xfrm>
            <a:off x="6337300" y="817563"/>
            <a:ext cx="2974975" cy="2030412"/>
          </a:xfrm>
          <a:prstGeom prst="rect">
            <a:avLst/>
          </a:prstGeom>
          <a:noFill/>
          <a:ln w="9525">
            <a:noFill/>
            <a:miter lim="800000"/>
            <a:headEnd/>
            <a:tailEnd/>
          </a:ln>
        </p:spPr>
      </p:pic>
      <p:sp>
        <p:nvSpPr>
          <p:cNvPr id="7" name="Rettangolo 6"/>
          <p:cNvSpPr>
            <a:spLocks noChangeArrowheads="1"/>
          </p:cNvSpPr>
          <p:nvPr/>
        </p:nvSpPr>
        <p:spPr bwMode="auto">
          <a:xfrm>
            <a:off x="6561138" y="3060700"/>
            <a:ext cx="2527300" cy="368300"/>
          </a:xfrm>
          <a:prstGeom prst="rect">
            <a:avLst/>
          </a:prstGeom>
          <a:noFill/>
          <a:ln w="9525">
            <a:noFill/>
            <a:miter lim="800000"/>
            <a:headEnd/>
            <a:tailEnd/>
          </a:ln>
        </p:spPr>
        <p:txBody>
          <a:bodyPr>
            <a:spAutoFit/>
          </a:bodyPr>
          <a:lstStyle/>
          <a:p>
            <a:r>
              <a:rPr lang="it-IT">
                <a:latin typeface="Calibri" pitchFamily="34" charset="0"/>
              </a:rPr>
              <a:t>La prima "Villa Wagner"</a:t>
            </a:r>
          </a:p>
        </p:txBody>
      </p:sp>
      <p:pic>
        <p:nvPicPr>
          <p:cNvPr id="4104" name="Picture 8" descr="http://upload.wikimedia.org/wikipedia/commons/thumb/3/36/Villa_Muller_099.jpg/220px-Villa_Muller_099.jpg">
            <a:hlinkClick r:id="rId10"/>
          </p:cNvPr>
          <p:cNvPicPr>
            <a:picLocks noChangeAspect="1" noChangeArrowheads="1"/>
          </p:cNvPicPr>
          <p:nvPr/>
        </p:nvPicPr>
        <p:blipFill>
          <a:blip r:embed="rId11"/>
          <a:srcRect/>
          <a:stretch>
            <a:fillRect/>
          </a:stretch>
        </p:blipFill>
        <p:spPr bwMode="auto">
          <a:xfrm>
            <a:off x="3257550" y="4978400"/>
            <a:ext cx="2095500" cy="1571625"/>
          </a:xfrm>
          <a:prstGeom prst="rect">
            <a:avLst/>
          </a:prstGeom>
          <a:noFill/>
          <a:ln w="9525">
            <a:noFill/>
            <a:miter lim="800000"/>
            <a:headEnd/>
            <a:tailEnd/>
          </a:ln>
        </p:spPr>
      </p:pic>
      <p:sp>
        <p:nvSpPr>
          <p:cNvPr id="8" name="CasellaDiTesto 7"/>
          <p:cNvSpPr txBox="1">
            <a:spLocks noChangeArrowheads="1"/>
          </p:cNvSpPr>
          <p:nvPr/>
        </p:nvSpPr>
        <p:spPr bwMode="auto">
          <a:xfrm>
            <a:off x="3405188" y="4016375"/>
            <a:ext cx="1800225" cy="461963"/>
          </a:xfrm>
          <a:prstGeom prst="rect">
            <a:avLst/>
          </a:prstGeom>
          <a:noFill/>
          <a:ln w="9525">
            <a:noFill/>
            <a:miter lim="800000"/>
            <a:headEnd/>
            <a:tailEnd/>
          </a:ln>
        </p:spPr>
        <p:txBody>
          <a:bodyPr wrap="none">
            <a:spAutoFit/>
          </a:bodyPr>
          <a:lstStyle/>
          <a:p>
            <a:r>
              <a:rPr lang="it-IT" sz="2400" b="1" dirty="0">
                <a:latin typeface="Calibri" pitchFamily="34" charset="0"/>
              </a:rPr>
              <a:t>ADOLF LOOS</a:t>
            </a:r>
          </a:p>
        </p:txBody>
      </p:sp>
      <p:pic>
        <p:nvPicPr>
          <p:cNvPr id="4106" name="Picture 10" descr="http://upload.wikimedia.org/wikipedia/commons/thumb/b/ba/Looshaus.jpg/220px-Looshaus.jpg">
            <a:hlinkClick r:id="rId12"/>
          </p:cNvPr>
          <p:cNvPicPr>
            <a:picLocks noChangeAspect="1" noChangeArrowheads="1"/>
          </p:cNvPicPr>
          <p:nvPr/>
        </p:nvPicPr>
        <p:blipFill>
          <a:blip r:embed="rId13"/>
          <a:srcRect/>
          <a:stretch>
            <a:fillRect/>
          </a:stretch>
        </p:blipFill>
        <p:spPr bwMode="auto">
          <a:xfrm>
            <a:off x="609600" y="4949825"/>
            <a:ext cx="2095500" cy="1571625"/>
          </a:xfrm>
          <a:prstGeom prst="rect">
            <a:avLst/>
          </a:prstGeom>
          <a:noFill/>
          <a:ln w="9525">
            <a:noFill/>
            <a:miter lim="800000"/>
            <a:headEnd/>
            <a:tailEnd/>
          </a:ln>
        </p:spPr>
      </p:pic>
      <p:pic>
        <p:nvPicPr>
          <p:cNvPr id="4108" name="Picture 12" descr="http://2.bp.blogspot.com/_HhVGrCGT1uE/SzKR61vO96I/AAAAAAAAH-4/oYJe9omUSnE/s400/side+facade.jpg"/>
          <p:cNvPicPr>
            <a:picLocks noChangeAspect="1" noChangeArrowheads="1"/>
          </p:cNvPicPr>
          <p:nvPr/>
        </p:nvPicPr>
        <p:blipFill>
          <a:blip r:embed="rId14"/>
          <a:srcRect/>
          <a:stretch>
            <a:fillRect/>
          </a:stretch>
        </p:blipFill>
        <p:spPr bwMode="auto">
          <a:xfrm>
            <a:off x="6227763" y="4505325"/>
            <a:ext cx="2138362" cy="2165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fade">
                                      <p:cBhvr>
                                        <p:cTn id="13" dur="1000"/>
                                        <p:tgtEl>
                                          <p:spTgt spid="4098"/>
                                        </p:tgtEl>
                                      </p:cBhvr>
                                    </p:animEffect>
                                    <p:anim calcmode="lin" valueType="num">
                                      <p:cBhvr>
                                        <p:cTn id="14" dur="1000" fill="hold"/>
                                        <p:tgtEl>
                                          <p:spTgt spid="4098"/>
                                        </p:tgtEl>
                                        <p:attrNameLst>
                                          <p:attrName>ppt_x</p:attrName>
                                        </p:attrNameLst>
                                      </p:cBhvr>
                                      <p:tavLst>
                                        <p:tav tm="0">
                                          <p:val>
                                            <p:strVal val="#ppt_x"/>
                                          </p:val>
                                        </p:tav>
                                        <p:tav tm="100000">
                                          <p:val>
                                            <p:strVal val="#ppt_x"/>
                                          </p:val>
                                        </p:tav>
                                      </p:tavLst>
                                    </p:anim>
                                    <p:anim calcmode="lin" valueType="num">
                                      <p:cBhvr>
                                        <p:cTn id="15" dur="1000" fill="hold"/>
                                        <p:tgtEl>
                                          <p:spTgt spid="409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100"/>
                                        </p:tgtEl>
                                        <p:attrNameLst>
                                          <p:attrName>style.visibility</p:attrName>
                                        </p:attrNameLst>
                                      </p:cBhvr>
                                      <p:to>
                                        <p:strVal val="visible"/>
                                      </p:to>
                                    </p:set>
                                    <p:animEffect transition="in" filter="fade">
                                      <p:cBhvr>
                                        <p:cTn id="19" dur="1000"/>
                                        <p:tgtEl>
                                          <p:spTgt spid="4100"/>
                                        </p:tgtEl>
                                      </p:cBhvr>
                                    </p:animEffect>
                                    <p:anim calcmode="lin" valueType="num">
                                      <p:cBhvr>
                                        <p:cTn id="20" dur="1000" fill="hold"/>
                                        <p:tgtEl>
                                          <p:spTgt spid="4100"/>
                                        </p:tgtEl>
                                        <p:attrNameLst>
                                          <p:attrName>ppt_x</p:attrName>
                                        </p:attrNameLst>
                                      </p:cBhvr>
                                      <p:tavLst>
                                        <p:tav tm="0">
                                          <p:val>
                                            <p:strVal val="#ppt_x"/>
                                          </p:val>
                                        </p:tav>
                                        <p:tav tm="100000">
                                          <p:val>
                                            <p:strVal val="#ppt_x"/>
                                          </p:val>
                                        </p:tav>
                                      </p:tavLst>
                                    </p:anim>
                                    <p:anim calcmode="lin" valueType="num">
                                      <p:cBhvr>
                                        <p:cTn id="21" dur="1000" fill="hold"/>
                                        <p:tgtEl>
                                          <p:spTgt spid="4100"/>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4102"/>
                                        </p:tgtEl>
                                        <p:attrNameLst>
                                          <p:attrName>style.visibility</p:attrName>
                                        </p:attrNameLst>
                                      </p:cBhvr>
                                      <p:to>
                                        <p:strVal val="visible"/>
                                      </p:to>
                                    </p:set>
                                    <p:animEffect transition="in" filter="fade">
                                      <p:cBhvr>
                                        <p:cTn id="25" dur="1000"/>
                                        <p:tgtEl>
                                          <p:spTgt spid="4102"/>
                                        </p:tgtEl>
                                      </p:cBhvr>
                                    </p:animEffect>
                                    <p:anim calcmode="lin" valueType="num">
                                      <p:cBhvr>
                                        <p:cTn id="26" dur="1000" fill="hold"/>
                                        <p:tgtEl>
                                          <p:spTgt spid="4102"/>
                                        </p:tgtEl>
                                        <p:attrNameLst>
                                          <p:attrName>ppt_x</p:attrName>
                                        </p:attrNameLst>
                                      </p:cBhvr>
                                      <p:tavLst>
                                        <p:tav tm="0">
                                          <p:val>
                                            <p:strVal val="#ppt_x"/>
                                          </p:val>
                                        </p:tav>
                                        <p:tav tm="100000">
                                          <p:val>
                                            <p:strVal val="#ppt_x"/>
                                          </p:val>
                                        </p:tav>
                                      </p:tavLst>
                                    </p:anim>
                                    <p:anim calcmode="lin" valueType="num">
                                      <p:cBhvr>
                                        <p:cTn id="27" dur="1000" fill="hold"/>
                                        <p:tgtEl>
                                          <p:spTgt spid="4102"/>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6" presetClass="entr" presetSubtype="16" fill="hold" nodeType="afterEffect">
                                  <p:stCondLst>
                                    <p:cond delay="0"/>
                                  </p:stCondLst>
                                  <p:childTnLst>
                                    <p:set>
                                      <p:cBhvr>
                                        <p:cTn id="54" dur="1" fill="hold">
                                          <p:stCondLst>
                                            <p:cond delay="0"/>
                                          </p:stCondLst>
                                        </p:cTn>
                                        <p:tgtEl>
                                          <p:spTgt spid="4106"/>
                                        </p:tgtEl>
                                        <p:attrNameLst>
                                          <p:attrName>style.visibility</p:attrName>
                                        </p:attrNameLst>
                                      </p:cBhvr>
                                      <p:to>
                                        <p:strVal val="visible"/>
                                      </p:to>
                                    </p:set>
                                    <p:animEffect transition="in" filter="circle(in)">
                                      <p:cBhvr>
                                        <p:cTn id="55" dur="2000"/>
                                        <p:tgtEl>
                                          <p:spTgt spid="4106"/>
                                        </p:tgtEl>
                                      </p:cBhvr>
                                    </p:animEffect>
                                  </p:childTnLst>
                                </p:cTn>
                              </p:par>
                            </p:childTnLst>
                          </p:cTn>
                        </p:par>
                        <p:par>
                          <p:cTn id="56" fill="hold">
                            <p:stCondLst>
                              <p:cond delay="10000"/>
                            </p:stCondLst>
                            <p:childTnLst>
                              <p:par>
                                <p:cTn id="57" presetID="6" presetClass="entr" presetSubtype="16" fill="hold" nodeType="afterEffect">
                                  <p:stCondLst>
                                    <p:cond delay="0"/>
                                  </p:stCondLst>
                                  <p:childTnLst>
                                    <p:set>
                                      <p:cBhvr>
                                        <p:cTn id="58" dur="1" fill="hold">
                                          <p:stCondLst>
                                            <p:cond delay="0"/>
                                          </p:stCondLst>
                                        </p:cTn>
                                        <p:tgtEl>
                                          <p:spTgt spid="4104"/>
                                        </p:tgtEl>
                                        <p:attrNameLst>
                                          <p:attrName>style.visibility</p:attrName>
                                        </p:attrNameLst>
                                      </p:cBhvr>
                                      <p:to>
                                        <p:strVal val="visible"/>
                                      </p:to>
                                    </p:set>
                                    <p:animEffect transition="in" filter="circle(in)">
                                      <p:cBhvr>
                                        <p:cTn id="59" dur="2000"/>
                                        <p:tgtEl>
                                          <p:spTgt spid="4104"/>
                                        </p:tgtEl>
                                      </p:cBhvr>
                                    </p:animEffect>
                                  </p:childTnLst>
                                </p:cTn>
                              </p:par>
                            </p:childTnLst>
                          </p:cTn>
                        </p:par>
                        <p:par>
                          <p:cTn id="60" fill="hold">
                            <p:stCondLst>
                              <p:cond delay="12000"/>
                            </p:stCondLst>
                            <p:childTnLst>
                              <p:par>
                                <p:cTn id="61" presetID="6" presetClass="entr" presetSubtype="16" fill="hold" nodeType="afterEffect">
                                  <p:stCondLst>
                                    <p:cond delay="0"/>
                                  </p:stCondLst>
                                  <p:childTnLst>
                                    <p:set>
                                      <p:cBhvr>
                                        <p:cTn id="62" dur="1" fill="hold">
                                          <p:stCondLst>
                                            <p:cond delay="0"/>
                                          </p:stCondLst>
                                        </p:cTn>
                                        <p:tgtEl>
                                          <p:spTgt spid="4108"/>
                                        </p:tgtEl>
                                        <p:attrNameLst>
                                          <p:attrName>style.visibility</p:attrName>
                                        </p:attrNameLst>
                                      </p:cBhvr>
                                      <p:to>
                                        <p:strVal val="visible"/>
                                      </p:to>
                                    </p:set>
                                    <p:animEffect transition="in" filter="circle(in)">
                                      <p:cBhvr>
                                        <p:cTn id="63" dur="2000"/>
                                        <p:tgtEl>
                                          <p:spTgt spid="4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Lou Andreas Salome.gif (16077 octets)"/>
          <p:cNvPicPr>
            <a:picLocks noChangeAspect="1" noChangeArrowheads="1"/>
          </p:cNvPicPr>
          <p:nvPr/>
        </p:nvPicPr>
        <p:blipFill>
          <a:blip r:embed="rId2"/>
          <a:srcRect/>
          <a:stretch>
            <a:fillRect/>
          </a:stretch>
        </p:blipFill>
        <p:spPr bwMode="auto">
          <a:xfrm>
            <a:off x="0" y="333375"/>
            <a:ext cx="2638425" cy="2238375"/>
          </a:xfrm>
          <a:prstGeom prst="rect">
            <a:avLst/>
          </a:prstGeom>
          <a:noFill/>
          <a:ln w="9525">
            <a:noFill/>
            <a:miter lim="800000"/>
            <a:headEnd/>
            <a:tailEnd/>
          </a:ln>
        </p:spPr>
      </p:pic>
      <p:sp>
        <p:nvSpPr>
          <p:cNvPr id="2" name="Rettangolo 1"/>
          <p:cNvSpPr>
            <a:spLocks noChangeArrowheads="1"/>
          </p:cNvSpPr>
          <p:nvPr/>
        </p:nvSpPr>
        <p:spPr bwMode="auto">
          <a:xfrm>
            <a:off x="2692400" y="565150"/>
            <a:ext cx="6432550" cy="2216150"/>
          </a:xfrm>
          <a:prstGeom prst="rect">
            <a:avLst/>
          </a:prstGeom>
          <a:noFill/>
          <a:ln w="9525">
            <a:noFill/>
            <a:miter lim="800000"/>
            <a:headEnd/>
            <a:tailEnd/>
          </a:ln>
        </p:spPr>
        <p:txBody>
          <a:bodyPr>
            <a:spAutoFit/>
          </a:bodyPr>
          <a:lstStyle/>
          <a:p>
            <a:pPr algn="just"/>
            <a:r>
              <a:rPr lang="it-IT" sz="2300" b="1">
                <a:solidFill>
                  <a:srgbClr val="0000FF"/>
                </a:solidFill>
                <a:latin typeface="Times New Roman" pitchFamily="18" charset="0"/>
                <a:cs typeface="Times New Roman" pitchFamily="18" charset="0"/>
              </a:rPr>
              <a:t>Lou von Salomè nacque il 12 febbraio 1861 </a:t>
            </a:r>
            <a:r>
              <a:rPr lang="it-IT" sz="2300">
                <a:latin typeface="Times New Roman" pitchFamily="18" charset="0"/>
                <a:cs typeface="Times New Roman" pitchFamily="18" charset="0"/>
              </a:rPr>
              <a:t>a San Pietroburgo. Lou, unica femmina di sei figli, imparò presto in casa il </a:t>
            </a:r>
            <a:r>
              <a:rPr lang="it-IT" sz="2300" b="1">
                <a:solidFill>
                  <a:srgbClr val="0000FF"/>
                </a:solidFill>
                <a:latin typeface="Times New Roman" pitchFamily="18" charset="0"/>
                <a:cs typeface="Times New Roman" pitchFamily="18" charset="0"/>
              </a:rPr>
              <a:t>francese e il tedesco </a:t>
            </a:r>
            <a:r>
              <a:rPr lang="it-IT" sz="2300">
                <a:latin typeface="Times New Roman" pitchFamily="18" charset="0"/>
                <a:cs typeface="Times New Roman" pitchFamily="18" charset="0"/>
              </a:rPr>
              <a:t>e già a diciassette anni aveva ricevuto una formazione in filosofia, teologia e storia della religione. Conosceva piuttosto bene la letteratura francese e tedesca.</a:t>
            </a:r>
          </a:p>
        </p:txBody>
      </p:sp>
      <p:sp>
        <p:nvSpPr>
          <p:cNvPr id="3" name="CasellaDiTesto 2"/>
          <p:cNvSpPr txBox="1">
            <a:spLocks noChangeArrowheads="1"/>
          </p:cNvSpPr>
          <p:nvPr/>
        </p:nvSpPr>
        <p:spPr bwMode="auto">
          <a:xfrm>
            <a:off x="0" y="2781300"/>
            <a:ext cx="9144000" cy="3630613"/>
          </a:xfrm>
          <a:prstGeom prst="rect">
            <a:avLst/>
          </a:prstGeom>
          <a:noFill/>
          <a:ln w="9525">
            <a:noFill/>
            <a:miter lim="800000"/>
            <a:headEnd/>
            <a:tailEnd/>
          </a:ln>
        </p:spPr>
        <p:txBody>
          <a:bodyPr>
            <a:spAutoFit/>
          </a:bodyPr>
          <a:lstStyle/>
          <a:p>
            <a:pPr algn="just"/>
            <a:r>
              <a:rPr lang="it-IT" sz="2300">
                <a:latin typeface="Times New Roman" pitchFamily="18" charset="0"/>
                <a:cs typeface="Times New Roman" pitchFamily="18" charset="0"/>
              </a:rPr>
              <a:t>Alcuni chiamarono Lou La Grande Rivoluzione Russa nella vita di Nietzsche. Di lei era innamorato anche il poeta Rilke. </a:t>
            </a:r>
            <a:r>
              <a:rPr lang="it-IT" sz="2300" b="1">
                <a:solidFill>
                  <a:srgbClr val="FF0000"/>
                </a:solidFill>
                <a:latin typeface="Times New Roman" pitchFamily="18" charset="0"/>
                <a:cs typeface="Times New Roman" pitchFamily="18" charset="0"/>
              </a:rPr>
              <a:t>Lei elogiava particolarmente il padre della psicoanalisi Sigmund Freud </a:t>
            </a:r>
            <a:r>
              <a:rPr lang="it-IT" sz="2300">
                <a:latin typeface="Times New Roman" pitchFamily="18" charset="0"/>
                <a:cs typeface="Times New Roman" pitchFamily="18" charset="0"/>
              </a:rPr>
              <a:t>ed era una profonda conoscitrice di Ibsen, Tolstoj, Turgenev, Wagner, e vari altri. Lei, che conservò la verginità fino all'età di 36 anni, dopo aver avuto la sua prima esperienza intima col ventiduenne Rilke scrisse un libro che divenne un vero best seller nei paesi europei: Erotica.</a:t>
            </a:r>
          </a:p>
          <a:p>
            <a:r>
              <a:rPr lang="it-IT" sz="2300">
                <a:latin typeface="Times New Roman" pitchFamily="18" charset="0"/>
                <a:cs typeface="Times New Roman" pitchFamily="18" charset="0"/>
              </a:rPr>
              <a:t>Si interessò a lungo di psicoanalisi, e rimase a lungo in contatto con i circoli psicoanalitici ed alcuni dei più noti psicoanalisti dell'epoca (tra cui Sandor Ferenczi e Viktor Tausk, con cui ebbe una relazione sentimentale).</a:t>
            </a:r>
          </a:p>
        </p:txBody>
      </p:sp>
      <p:pic>
        <p:nvPicPr>
          <p:cNvPr id="22532" name="Picture 19">
            <a:hlinkClick r:id="rId3" action="ppaction://hlinksldjump"/>
          </p:cNvPr>
          <p:cNvPicPr>
            <a:picLocks noChangeAspect="1" noChangeArrowheads="1"/>
          </p:cNvPicPr>
          <p:nvPr/>
        </p:nvPicPr>
        <p:blipFill>
          <a:blip r:embed="rId4"/>
          <a:srcRect/>
          <a:stretch>
            <a:fillRect/>
          </a:stretch>
        </p:blipFill>
        <p:spPr bwMode="auto">
          <a:xfrm>
            <a:off x="8688388" y="6550025"/>
            <a:ext cx="219075" cy="2143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a:spLocks noChangeArrowheads="1"/>
          </p:cNvSpPr>
          <p:nvPr/>
        </p:nvSpPr>
        <p:spPr bwMode="auto">
          <a:xfrm>
            <a:off x="1979613" y="188913"/>
            <a:ext cx="6927850" cy="2570162"/>
          </a:xfrm>
          <a:prstGeom prst="rect">
            <a:avLst/>
          </a:prstGeom>
          <a:noFill/>
          <a:ln w="9525">
            <a:noFill/>
            <a:miter lim="800000"/>
            <a:headEnd/>
            <a:tailEnd/>
          </a:ln>
        </p:spPr>
        <p:txBody>
          <a:bodyPr>
            <a:spAutoFit/>
          </a:bodyPr>
          <a:lstStyle/>
          <a:p>
            <a:pPr algn="just"/>
            <a:r>
              <a:rPr lang="it-IT" sz="2300" b="1">
                <a:solidFill>
                  <a:srgbClr val="0000FF"/>
                </a:solidFill>
                <a:latin typeface="Times New Roman" pitchFamily="18" charset="0"/>
                <a:cs typeface="Times New Roman" pitchFamily="18" charset="0"/>
              </a:rPr>
              <a:t>Arthur Schnitzler </a:t>
            </a:r>
            <a:r>
              <a:rPr lang="it-IT" sz="2300">
                <a:latin typeface="Times New Roman" pitchFamily="18" charset="0"/>
                <a:cs typeface="Times New Roman" pitchFamily="18" charset="0"/>
              </a:rPr>
              <a:t>(Vienna, 15 maggio 1862 – Vienna, 21 ottobre 1931) è stato uno scrittore, drammaturgo e medico austriaco. È conosciuto soprattutto per aver messo a punto un artificio narrativo conosciuto come </a:t>
            </a:r>
            <a:r>
              <a:rPr lang="it-IT" sz="2300" b="1">
                <a:solidFill>
                  <a:srgbClr val="FF0000"/>
                </a:solidFill>
                <a:latin typeface="Times New Roman" pitchFamily="18" charset="0"/>
                <a:cs typeface="Times New Roman" pitchFamily="18" charset="0"/>
              </a:rPr>
              <a:t>monologo interiore </a:t>
            </a:r>
            <a:r>
              <a:rPr lang="it-IT" sz="2300">
                <a:latin typeface="Times New Roman" pitchFamily="18" charset="0"/>
                <a:cs typeface="Times New Roman" pitchFamily="18" charset="0"/>
              </a:rPr>
              <a:t>al quale fece spesso ricorso nelle sue opere per descrivere lo svolgersi dei pensieri dei suoi personaggi.  La grande notorietà e il successo che lo</a:t>
            </a:r>
          </a:p>
        </p:txBody>
      </p:sp>
      <p:pic>
        <p:nvPicPr>
          <p:cNvPr id="3076" name="Picture 4" descr="File:Arthur Schnitzler 1912.jpg">
            <a:hlinkClick r:id="rId2"/>
          </p:cNvPr>
          <p:cNvPicPr>
            <a:picLocks noChangeAspect="1" noChangeArrowheads="1"/>
          </p:cNvPicPr>
          <p:nvPr/>
        </p:nvPicPr>
        <p:blipFill>
          <a:blip r:embed="rId3"/>
          <a:srcRect/>
          <a:stretch>
            <a:fillRect/>
          </a:stretch>
        </p:blipFill>
        <p:spPr bwMode="auto">
          <a:xfrm>
            <a:off x="349250" y="404813"/>
            <a:ext cx="1630363" cy="2117725"/>
          </a:xfrm>
          <a:prstGeom prst="rect">
            <a:avLst/>
          </a:prstGeom>
          <a:noFill/>
          <a:ln w="9525">
            <a:noFill/>
            <a:miter lim="800000"/>
            <a:headEnd/>
            <a:tailEnd/>
          </a:ln>
        </p:spPr>
      </p:pic>
      <p:pic>
        <p:nvPicPr>
          <p:cNvPr id="23555" name="Picture 19">
            <a:hlinkClick r:id="rId4" action="ppaction://hlinksldjump"/>
          </p:cNvPr>
          <p:cNvPicPr>
            <a:picLocks noChangeAspect="1" noChangeArrowheads="1"/>
          </p:cNvPicPr>
          <p:nvPr/>
        </p:nvPicPr>
        <p:blipFill>
          <a:blip r:embed="rId5"/>
          <a:srcRect/>
          <a:stretch>
            <a:fillRect/>
          </a:stretch>
        </p:blipFill>
        <p:spPr bwMode="auto">
          <a:xfrm>
            <a:off x="8688388" y="6550025"/>
            <a:ext cx="219075" cy="214313"/>
          </a:xfrm>
          <a:prstGeom prst="rect">
            <a:avLst/>
          </a:prstGeom>
          <a:noFill/>
          <a:ln w="9525">
            <a:noFill/>
            <a:miter lim="800000"/>
            <a:headEnd/>
            <a:tailEnd/>
          </a:ln>
        </p:spPr>
      </p:pic>
      <p:sp>
        <p:nvSpPr>
          <p:cNvPr id="4" name="CasellaDiTesto 3"/>
          <p:cNvSpPr txBox="1">
            <a:spLocks noChangeArrowheads="1"/>
          </p:cNvSpPr>
          <p:nvPr/>
        </p:nvSpPr>
        <p:spPr bwMode="auto">
          <a:xfrm>
            <a:off x="250825" y="2636838"/>
            <a:ext cx="8826500" cy="3986212"/>
          </a:xfrm>
          <a:prstGeom prst="rect">
            <a:avLst/>
          </a:prstGeom>
          <a:noFill/>
          <a:ln w="9525">
            <a:noFill/>
            <a:miter lim="800000"/>
            <a:headEnd/>
            <a:tailEnd/>
          </a:ln>
        </p:spPr>
        <p:txBody>
          <a:bodyPr>
            <a:spAutoFit/>
          </a:bodyPr>
          <a:lstStyle/>
          <a:p>
            <a:pPr algn="just"/>
            <a:r>
              <a:rPr lang="it-IT" sz="2300">
                <a:solidFill>
                  <a:srgbClr val="000000"/>
                </a:solidFill>
                <a:latin typeface="Times New Roman" pitchFamily="18" charset="0"/>
                <a:cs typeface="Times New Roman" pitchFamily="18" charset="0"/>
              </a:rPr>
              <a:t>accompagnarono in vita  </a:t>
            </a:r>
            <a:r>
              <a:rPr lang="it-IT" sz="2300" b="1">
                <a:solidFill>
                  <a:srgbClr val="FF0000"/>
                </a:solidFill>
                <a:latin typeface="Times New Roman" pitchFamily="18" charset="0"/>
                <a:cs typeface="Times New Roman" pitchFamily="18" charset="0"/>
              </a:rPr>
              <a:t>provocarono un interesse per lui e la sua opera da parte del padre della psicoanalisi, Sigmund Freud</a:t>
            </a:r>
            <a:r>
              <a:rPr lang="it-IT" sz="2300">
                <a:solidFill>
                  <a:srgbClr val="000000"/>
                </a:solidFill>
                <a:latin typeface="Times New Roman" pitchFamily="18" charset="0"/>
                <a:cs typeface="Times New Roman" pitchFamily="18" charset="0"/>
              </a:rPr>
              <a:t>, il quale lo considerava un po' una specie di suo "doppio". Questo fatto gli provocava un misto di attrazione e timore.  Di fatto, l'opera di Freud sembra aver influenzato notevolmente la produzione di Schnitzler e all'inizio della carriera medica dello scrittore vi fu anche una sorta di contiguità di interessi scientifici come ad esempio per gli studi sull'ipnosi. I due si frequentarono poco ma rimangono varie lettere che si scambiarono. </a:t>
            </a:r>
            <a:r>
              <a:rPr lang="it-IT" sz="2300" b="1">
                <a:solidFill>
                  <a:srgbClr val="FF0000"/>
                </a:solidFill>
                <a:latin typeface="Times New Roman" pitchFamily="18" charset="0"/>
                <a:cs typeface="Times New Roman" pitchFamily="18" charset="0"/>
              </a:rPr>
              <a:t>In una di queste Freud si chiede come Schnitzler avesse potuto conseguire conoscenze che a lui stesso erano costate anni di studi e sacrificio "sul campo.</a:t>
            </a:r>
            <a:endParaRPr lang="it-IT" b="1">
              <a:solidFill>
                <a:srgbClr val="FF00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circle(in)">
                                      <p:cBhvr>
                                        <p:cTn id="7" dur="2000"/>
                                        <p:tgtEl>
                                          <p:spTgt spid="3076"/>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CasellaDiTesto 6"/>
          <p:cNvSpPr txBox="1">
            <a:spLocks noChangeArrowheads="1"/>
          </p:cNvSpPr>
          <p:nvPr/>
        </p:nvSpPr>
        <p:spPr bwMode="auto">
          <a:xfrm>
            <a:off x="179388" y="115888"/>
            <a:ext cx="8386762" cy="1385887"/>
          </a:xfrm>
          <a:prstGeom prst="rect">
            <a:avLst/>
          </a:prstGeom>
          <a:noFill/>
          <a:ln w="9525">
            <a:solidFill>
              <a:schemeClr val="tx1"/>
            </a:solidFill>
            <a:miter lim="800000"/>
            <a:headEnd/>
            <a:tailEnd/>
          </a:ln>
        </p:spPr>
        <p:txBody>
          <a:bodyPr>
            <a:spAutoFit/>
          </a:bodyPr>
          <a:lstStyle/>
          <a:p>
            <a:pPr algn="just"/>
            <a:r>
              <a:rPr lang="it-IT" sz="2800" b="1">
                <a:solidFill>
                  <a:srgbClr val="0000FF"/>
                </a:solidFill>
                <a:latin typeface="Calibri" pitchFamily="34" charset="0"/>
              </a:rPr>
              <a:t>Finalmente</a:t>
            </a:r>
            <a:r>
              <a:rPr lang="it-IT" sz="2800">
                <a:latin typeface="Calibri" pitchFamily="34" charset="0"/>
              </a:rPr>
              <a:t> nel marzo del 1881 sostiene I’ultimo esame di medicina e ottiene l'abilitazione con il risultato di  ‘eccellente’. </a:t>
            </a:r>
            <a:r>
              <a:rPr lang="it-IT" sz="2800" b="1">
                <a:solidFill>
                  <a:srgbClr val="FF0000"/>
                </a:solidFill>
                <a:latin typeface="Calibri" pitchFamily="34" charset="0"/>
              </a:rPr>
              <a:t>Qui cambiano le cose</a:t>
            </a:r>
            <a:r>
              <a:rPr lang="it-IT" sz="2800">
                <a:latin typeface="Calibri" pitchFamily="34" charset="0"/>
              </a:rPr>
              <a:t>.</a:t>
            </a:r>
          </a:p>
        </p:txBody>
      </p:sp>
      <p:sp>
        <p:nvSpPr>
          <p:cNvPr id="8" name="CasellaDiTesto 7"/>
          <p:cNvSpPr txBox="1">
            <a:spLocks noChangeArrowheads="1"/>
          </p:cNvSpPr>
          <p:nvPr/>
        </p:nvSpPr>
        <p:spPr bwMode="auto">
          <a:xfrm>
            <a:off x="179388" y="1655763"/>
            <a:ext cx="8401050" cy="4832350"/>
          </a:xfrm>
          <a:prstGeom prst="rect">
            <a:avLst/>
          </a:prstGeom>
          <a:noFill/>
          <a:ln w="9525">
            <a:noFill/>
            <a:miter lim="800000"/>
            <a:headEnd/>
            <a:tailEnd/>
          </a:ln>
        </p:spPr>
        <p:txBody>
          <a:bodyPr>
            <a:spAutoFit/>
          </a:bodyPr>
          <a:lstStyle/>
          <a:p>
            <a:pPr algn="just"/>
            <a:r>
              <a:rPr lang="it-IT" sz="2800" b="1" dirty="0">
                <a:solidFill>
                  <a:srgbClr val="C00000"/>
                </a:solidFill>
                <a:latin typeface="Calibri" pitchFamily="34" charset="0"/>
              </a:rPr>
              <a:t>«La svolta avvenne nel l882</a:t>
            </a:r>
            <a:r>
              <a:rPr lang="it-IT" sz="2800" dirty="0">
                <a:latin typeface="Calibri" pitchFamily="34" charset="0"/>
              </a:rPr>
              <a:t>, quando il mio maestro </a:t>
            </a:r>
            <a:r>
              <a:rPr lang="it-IT" sz="2800" dirty="0" err="1">
                <a:latin typeface="Calibri" pitchFamily="34" charset="0"/>
              </a:rPr>
              <a:t>Brȕcke</a:t>
            </a:r>
            <a:r>
              <a:rPr lang="it-IT" sz="2800" dirty="0">
                <a:latin typeface="Calibri" pitchFamily="34" charset="0"/>
              </a:rPr>
              <a:t>, per il quale nutrivo la massima stima corresse </a:t>
            </a:r>
            <a:r>
              <a:rPr lang="it-IT" sz="2800" dirty="0" err="1">
                <a:latin typeface="Calibri" pitchFamily="34" charset="0"/>
              </a:rPr>
              <a:t>Ia</a:t>
            </a:r>
            <a:r>
              <a:rPr lang="it-IT" sz="2800" dirty="0">
                <a:latin typeface="Calibri" pitchFamily="34" charset="0"/>
              </a:rPr>
              <a:t> generosa imprevidenza di mio padre consigliandomi vivamente di </a:t>
            </a:r>
            <a:r>
              <a:rPr lang="it-IT" sz="2800" b="1" dirty="0">
                <a:solidFill>
                  <a:srgbClr val="FF0000"/>
                </a:solidFill>
                <a:latin typeface="Calibri" pitchFamily="34" charset="0"/>
              </a:rPr>
              <a:t>abbandonare </a:t>
            </a:r>
            <a:r>
              <a:rPr lang="it-IT" sz="2800" b="1" dirty="0" err="1">
                <a:solidFill>
                  <a:srgbClr val="FF0000"/>
                </a:solidFill>
                <a:latin typeface="Calibri" pitchFamily="34" charset="0"/>
              </a:rPr>
              <a:t>Ia</a:t>
            </a:r>
            <a:r>
              <a:rPr lang="it-IT" sz="2800" b="1" dirty="0">
                <a:solidFill>
                  <a:srgbClr val="FF0000"/>
                </a:solidFill>
                <a:latin typeface="Calibri" pitchFamily="34" charset="0"/>
              </a:rPr>
              <a:t> carriera teorica a causa delle mie precarie condizioni finanziarie</a:t>
            </a:r>
            <a:r>
              <a:rPr lang="it-IT" sz="2800" dirty="0">
                <a:latin typeface="Calibri" pitchFamily="34" charset="0"/>
              </a:rPr>
              <a:t>. Seguii il suo consiglio, lasciai il laboratorio di fisiologia ed entrai nell‘ Ospedale Generale». «Un'altra motivazione per dedicarsi subito alla professione e al guadagno deriva dall'aver conosciuto in quell'anno una ragazza, Martha </a:t>
            </a:r>
            <a:r>
              <a:rPr lang="it-IT" sz="2800" dirty="0" err="1">
                <a:latin typeface="Calibri" pitchFamily="34" charset="0"/>
              </a:rPr>
              <a:t>Bernays</a:t>
            </a:r>
            <a:r>
              <a:rPr lang="it-IT" sz="2800" dirty="0">
                <a:latin typeface="Calibri" pitchFamily="34" charset="0"/>
              </a:rPr>
              <a:t>, una dolce fanciulla che al primo incontro ha fatto prigioniero il mio spirito». Sarà sua moglie dopo 4  anni.</a:t>
            </a:r>
          </a:p>
        </p:txBody>
      </p:sp>
      <p:sp>
        <p:nvSpPr>
          <p:cNvPr id="12" name="Freccia a destra 11"/>
          <p:cNvSpPr/>
          <p:nvPr/>
        </p:nvSpPr>
        <p:spPr>
          <a:xfrm>
            <a:off x="8277225" y="6310313"/>
            <a:ext cx="576263" cy="382587"/>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odor Meynert 219x300 Freud, Meynert e gli anni della neurologia">
            <a:hlinkClick r:id="rId2"/>
          </p:cNvPr>
          <p:cNvPicPr>
            <a:picLocks noChangeAspect="1" noChangeArrowheads="1"/>
          </p:cNvPicPr>
          <p:nvPr/>
        </p:nvPicPr>
        <p:blipFill>
          <a:blip r:embed="rId3"/>
          <a:srcRect/>
          <a:stretch>
            <a:fillRect/>
          </a:stretch>
        </p:blipFill>
        <p:spPr bwMode="auto">
          <a:xfrm>
            <a:off x="4532313" y="338138"/>
            <a:ext cx="1611312" cy="2208212"/>
          </a:xfrm>
          <a:prstGeom prst="rect">
            <a:avLst/>
          </a:prstGeom>
          <a:noFill/>
          <a:ln w="9525">
            <a:noFill/>
            <a:miter lim="800000"/>
            <a:headEnd/>
            <a:tailEnd/>
          </a:ln>
        </p:spPr>
      </p:pic>
      <p:pic>
        <p:nvPicPr>
          <p:cNvPr id="25602" name="Picture 3">
            <a:hlinkClick r:id="rId4" action="ppaction://hlinksldjump"/>
          </p:cNvPr>
          <p:cNvPicPr>
            <a:picLocks noChangeAspect="1" noChangeArrowheads="1"/>
          </p:cNvPicPr>
          <p:nvPr/>
        </p:nvPicPr>
        <p:blipFill>
          <a:blip r:embed="rId5"/>
          <a:srcRect/>
          <a:stretch>
            <a:fillRect/>
          </a:stretch>
        </p:blipFill>
        <p:spPr bwMode="auto">
          <a:xfrm>
            <a:off x="8785225" y="6524625"/>
            <a:ext cx="201613" cy="195263"/>
          </a:xfrm>
          <a:prstGeom prst="rect">
            <a:avLst/>
          </a:prstGeom>
          <a:noFill/>
          <a:ln w="9525">
            <a:noFill/>
            <a:miter lim="800000"/>
            <a:headEnd/>
            <a:tailEnd/>
          </a:ln>
        </p:spPr>
      </p:pic>
      <p:sp>
        <p:nvSpPr>
          <p:cNvPr id="2" name="CasellaDiTesto 1"/>
          <p:cNvSpPr txBox="1">
            <a:spLocks noChangeArrowheads="1"/>
          </p:cNvSpPr>
          <p:nvPr/>
        </p:nvSpPr>
        <p:spPr bwMode="auto">
          <a:xfrm>
            <a:off x="4427538" y="2466975"/>
            <a:ext cx="2393950" cy="461963"/>
          </a:xfrm>
          <a:prstGeom prst="rect">
            <a:avLst/>
          </a:prstGeom>
          <a:noFill/>
          <a:ln w="9525">
            <a:noFill/>
            <a:miter lim="800000"/>
            <a:headEnd/>
            <a:tailEnd/>
          </a:ln>
        </p:spPr>
        <p:txBody>
          <a:bodyPr wrap="none">
            <a:spAutoFit/>
          </a:bodyPr>
          <a:lstStyle/>
          <a:p>
            <a:r>
              <a:rPr lang="it-IT" sz="2400">
                <a:latin typeface="Calibri" pitchFamily="34" charset="0"/>
                <a:hlinkClick r:id="rId6" action="ppaction://hlinksldjump"/>
              </a:rPr>
              <a:t>Theodor Meynert</a:t>
            </a:r>
            <a:endParaRPr lang="it-IT" sz="2400">
              <a:latin typeface="Calibri" pitchFamily="34" charset="0"/>
            </a:endParaRPr>
          </a:p>
        </p:txBody>
      </p:sp>
      <p:pic>
        <p:nvPicPr>
          <p:cNvPr id="1027" name="Picture 3" descr="C:\Users\Sandro\Pictures\MP Navigator EX\CHITARRA\FILO'_0018.jpg"/>
          <p:cNvPicPr>
            <a:picLocks noChangeAspect="1" noChangeArrowheads="1"/>
          </p:cNvPicPr>
          <p:nvPr/>
        </p:nvPicPr>
        <p:blipFill>
          <a:blip r:embed="rId7"/>
          <a:srcRect/>
          <a:stretch>
            <a:fillRect/>
          </a:stretch>
        </p:blipFill>
        <p:spPr bwMode="auto">
          <a:xfrm>
            <a:off x="479425" y="115888"/>
            <a:ext cx="3527425" cy="3509962"/>
          </a:xfrm>
          <a:prstGeom prst="rect">
            <a:avLst/>
          </a:prstGeom>
          <a:noFill/>
          <a:ln w="9525">
            <a:noFill/>
            <a:miter lim="800000"/>
            <a:headEnd/>
            <a:tailEnd/>
          </a:ln>
        </p:spPr>
      </p:pic>
      <p:sp>
        <p:nvSpPr>
          <p:cNvPr id="4" name="CasellaDiTesto 3"/>
          <p:cNvSpPr txBox="1">
            <a:spLocks noChangeArrowheads="1"/>
          </p:cNvSpPr>
          <p:nvPr/>
        </p:nvSpPr>
        <p:spPr bwMode="auto">
          <a:xfrm>
            <a:off x="755650" y="3851275"/>
            <a:ext cx="2592388" cy="830263"/>
          </a:xfrm>
          <a:prstGeom prst="rect">
            <a:avLst/>
          </a:prstGeom>
          <a:noFill/>
          <a:ln w="9525">
            <a:noFill/>
            <a:miter lim="800000"/>
            <a:headEnd/>
            <a:tailEnd/>
          </a:ln>
        </p:spPr>
        <p:txBody>
          <a:bodyPr>
            <a:spAutoFit/>
          </a:bodyPr>
          <a:lstStyle/>
          <a:p>
            <a:pPr algn="ctr"/>
            <a:r>
              <a:rPr lang="it-IT" sz="2400">
                <a:latin typeface="Calibri" pitchFamily="34" charset="0"/>
                <a:hlinkClick r:id="rId8" action="ppaction://hlinksldjump"/>
              </a:rPr>
              <a:t>Ospedale generale </a:t>
            </a:r>
          </a:p>
          <a:p>
            <a:pPr algn="ctr"/>
            <a:r>
              <a:rPr lang="it-IT" sz="2400">
                <a:latin typeface="Calibri" pitchFamily="34" charset="0"/>
                <a:hlinkClick r:id="rId8" action="ppaction://hlinksldjump"/>
              </a:rPr>
              <a:t>di Vienna</a:t>
            </a:r>
            <a:endParaRPr lang="it-IT" sz="2400">
              <a:latin typeface="Calibri" pitchFamily="34" charset="0"/>
            </a:endParaRPr>
          </a:p>
        </p:txBody>
      </p:sp>
      <p:pic>
        <p:nvPicPr>
          <p:cNvPr id="1029" name="Picture 5" descr="Joseph Breuer"/>
          <p:cNvPicPr>
            <a:picLocks noChangeAspect="1" noChangeArrowheads="1"/>
          </p:cNvPicPr>
          <p:nvPr/>
        </p:nvPicPr>
        <p:blipFill>
          <a:blip r:embed="rId9"/>
          <a:srcRect/>
          <a:stretch>
            <a:fillRect/>
          </a:stretch>
        </p:blipFill>
        <p:spPr bwMode="auto">
          <a:xfrm>
            <a:off x="7092950" y="981075"/>
            <a:ext cx="1585913" cy="2381250"/>
          </a:xfrm>
          <a:prstGeom prst="rect">
            <a:avLst/>
          </a:prstGeom>
          <a:noFill/>
          <a:ln w="9525">
            <a:noFill/>
            <a:miter lim="800000"/>
            <a:headEnd/>
            <a:tailEnd/>
          </a:ln>
        </p:spPr>
      </p:pic>
      <p:sp>
        <p:nvSpPr>
          <p:cNvPr id="5" name="CasellaDiTesto 4"/>
          <p:cNvSpPr txBox="1">
            <a:spLocks noChangeArrowheads="1"/>
          </p:cNvSpPr>
          <p:nvPr/>
        </p:nvSpPr>
        <p:spPr bwMode="auto">
          <a:xfrm>
            <a:off x="6986588" y="3805238"/>
            <a:ext cx="1943100" cy="461962"/>
          </a:xfrm>
          <a:prstGeom prst="rect">
            <a:avLst/>
          </a:prstGeom>
          <a:noFill/>
          <a:ln w="9525">
            <a:noFill/>
            <a:miter lim="800000"/>
            <a:headEnd/>
            <a:tailEnd/>
          </a:ln>
        </p:spPr>
        <p:txBody>
          <a:bodyPr>
            <a:spAutoFit/>
          </a:bodyPr>
          <a:lstStyle/>
          <a:p>
            <a:r>
              <a:rPr lang="it-IT" sz="2400">
                <a:latin typeface="Calibri" pitchFamily="34" charset="0"/>
                <a:hlinkClick r:id="rId10" action="ppaction://hlinksldjump"/>
              </a:rPr>
              <a:t>Joseph Breuer </a:t>
            </a:r>
            <a:endParaRPr lang="it-IT" sz="2400">
              <a:latin typeface="Calibri" pitchFamily="34" charset="0"/>
            </a:endParaRPr>
          </a:p>
        </p:txBody>
      </p:sp>
      <p:sp>
        <p:nvSpPr>
          <p:cNvPr id="6" name="CasellaDiTesto 5"/>
          <p:cNvSpPr txBox="1">
            <a:spLocks noChangeArrowheads="1"/>
          </p:cNvSpPr>
          <p:nvPr/>
        </p:nvSpPr>
        <p:spPr bwMode="auto">
          <a:xfrm>
            <a:off x="4532313" y="3698154"/>
            <a:ext cx="1536700" cy="768350"/>
          </a:xfrm>
          <a:prstGeom prst="rect">
            <a:avLst/>
          </a:prstGeom>
          <a:noFill/>
          <a:ln w="9525">
            <a:solidFill>
              <a:schemeClr val="tx1"/>
            </a:solidFill>
            <a:prstDash val="dash"/>
            <a:miter lim="800000"/>
            <a:headEnd/>
            <a:tailEnd/>
          </a:ln>
        </p:spPr>
        <p:txBody>
          <a:bodyPr wrap="none">
            <a:spAutoFit/>
          </a:bodyPr>
          <a:lstStyle/>
          <a:p>
            <a:r>
              <a:rPr lang="it-IT" sz="4400">
                <a:latin typeface="Algerian" pitchFamily="82" charset="0"/>
                <a:hlinkClick r:id="" action="ppaction://noaction"/>
              </a:rPr>
              <a:t>1885</a:t>
            </a:r>
            <a:endParaRPr lang="it-IT" sz="4400">
              <a:latin typeface="Algerian"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fade">
                                      <p:cBhvr>
                                        <p:cTn id="17" dur="1000"/>
                                        <p:tgtEl>
                                          <p:spTgt spid="1027"/>
                                        </p:tgtEl>
                                      </p:cBhvr>
                                    </p:animEffect>
                                    <p:anim calcmode="lin" valueType="num">
                                      <p:cBhvr>
                                        <p:cTn id="18" dur="1000" fill="hold"/>
                                        <p:tgtEl>
                                          <p:spTgt spid="1027"/>
                                        </p:tgtEl>
                                        <p:attrNameLst>
                                          <p:attrName>ppt_x</p:attrName>
                                        </p:attrNameLst>
                                      </p:cBhvr>
                                      <p:tavLst>
                                        <p:tav tm="0">
                                          <p:val>
                                            <p:strVal val="#ppt_x"/>
                                          </p:val>
                                        </p:tav>
                                        <p:tav tm="100000">
                                          <p:val>
                                            <p:strVal val="#ppt_x"/>
                                          </p:val>
                                        </p:tav>
                                      </p:tavLst>
                                    </p:anim>
                                    <p:anim calcmode="lin" valueType="num">
                                      <p:cBhvr>
                                        <p:cTn id="19" dur="1000" fill="hold"/>
                                        <p:tgtEl>
                                          <p:spTgt spid="102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29"/>
                                        </p:tgtEl>
                                        <p:attrNameLst>
                                          <p:attrName>style.visibility</p:attrName>
                                        </p:attrNameLst>
                                      </p:cBhvr>
                                      <p:to>
                                        <p:strVal val="visible"/>
                                      </p:to>
                                    </p:set>
                                    <p:animEffect transition="in" filter="fade">
                                      <p:cBhvr>
                                        <p:cTn id="27" dur="1000"/>
                                        <p:tgtEl>
                                          <p:spTgt spid="1029"/>
                                        </p:tgtEl>
                                      </p:cBhvr>
                                    </p:animEffect>
                                    <p:anim calcmode="lin" valueType="num">
                                      <p:cBhvr>
                                        <p:cTn id="28" dur="1000" fill="hold"/>
                                        <p:tgtEl>
                                          <p:spTgt spid="1029"/>
                                        </p:tgtEl>
                                        <p:attrNameLst>
                                          <p:attrName>ppt_x</p:attrName>
                                        </p:attrNameLst>
                                      </p:cBhvr>
                                      <p:tavLst>
                                        <p:tav tm="0">
                                          <p:val>
                                            <p:strVal val="#ppt_x"/>
                                          </p:val>
                                        </p:tav>
                                        <p:tav tm="100000">
                                          <p:val>
                                            <p:strVal val="#ppt_x"/>
                                          </p:val>
                                        </p:tav>
                                      </p:tavLst>
                                    </p:anim>
                                    <p:anim calcmode="lin" valueType="num">
                                      <p:cBhvr>
                                        <p:cTn id="29" dur="1000" fill="hold"/>
                                        <p:tgtEl>
                                          <p:spTgt spid="102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39552" y="1268760"/>
            <a:ext cx="8352928" cy="3970318"/>
          </a:xfrm>
          <a:prstGeom prst="rect">
            <a:avLst/>
          </a:prstGeom>
          <a:noFill/>
        </p:spPr>
        <p:txBody>
          <a:bodyPr wrap="square" rtlCol="0">
            <a:spAutoFit/>
          </a:bodyPr>
          <a:lstStyle/>
          <a:p>
            <a:r>
              <a:rPr lang="it-IT" sz="2800" dirty="0" smtClean="0"/>
              <a:t>La presente dispensa elaborata in </a:t>
            </a:r>
            <a:r>
              <a:rPr lang="it-IT" sz="2800" dirty="0" err="1" smtClean="0"/>
              <a:t>powerpoint</a:t>
            </a:r>
            <a:endParaRPr lang="it-IT" sz="2800" dirty="0" smtClean="0"/>
          </a:p>
          <a:p>
            <a:r>
              <a:rPr lang="it-IT" sz="2800" dirty="0" smtClean="0"/>
              <a:t>sarà composta da tre sezioni fondamentali</a:t>
            </a:r>
          </a:p>
          <a:p>
            <a:endParaRPr lang="it-IT" sz="2800" dirty="0"/>
          </a:p>
          <a:p>
            <a:r>
              <a:rPr lang="it-IT" sz="2800" dirty="0" smtClean="0"/>
              <a:t>1) La vita di </a:t>
            </a:r>
            <a:r>
              <a:rPr lang="it-IT" sz="2800" dirty="0"/>
              <a:t>S</a:t>
            </a:r>
            <a:r>
              <a:rPr lang="it-IT" sz="2800" dirty="0" smtClean="0"/>
              <a:t>igmund Freud  dalla nascita nel 1856 sino all’ </a:t>
            </a:r>
            <a:r>
              <a:rPr lang="it-IT" sz="2800" i="1" dirty="0" smtClean="0"/>
              <a:t>Interpretazione dei sogni </a:t>
            </a:r>
            <a:r>
              <a:rPr lang="it-IT" sz="2800" dirty="0" smtClean="0"/>
              <a:t>nel 1900</a:t>
            </a:r>
          </a:p>
          <a:p>
            <a:endParaRPr lang="it-IT" sz="2800" dirty="0"/>
          </a:p>
          <a:p>
            <a:r>
              <a:rPr lang="it-IT" sz="2800" dirty="0" smtClean="0"/>
              <a:t>2) L’interpretazione dei sogni</a:t>
            </a:r>
          </a:p>
          <a:p>
            <a:endParaRPr lang="it-IT" sz="2800" dirty="0"/>
          </a:p>
          <a:p>
            <a:r>
              <a:rPr lang="it-IT" sz="2800" dirty="0" smtClean="0"/>
              <a:t>3) Freud e la Guerra – dal 1915 alla morte nel 1939</a:t>
            </a:r>
            <a:endParaRPr lang="it-IT" sz="2800" dirty="0"/>
          </a:p>
        </p:txBody>
      </p:sp>
      <p:sp>
        <p:nvSpPr>
          <p:cNvPr id="3" name="CasellaDiTesto 2"/>
          <p:cNvSpPr txBox="1"/>
          <p:nvPr/>
        </p:nvSpPr>
        <p:spPr>
          <a:xfrm>
            <a:off x="2468283" y="454580"/>
            <a:ext cx="4207434" cy="461665"/>
          </a:xfrm>
          <a:prstGeom prst="rect">
            <a:avLst/>
          </a:prstGeom>
          <a:noFill/>
        </p:spPr>
        <p:txBody>
          <a:bodyPr wrap="none" rtlCol="0">
            <a:spAutoFit/>
          </a:bodyPr>
          <a:lstStyle/>
          <a:p>
            <a:r>
              <a:rPr lang="it-IT" sz="2400" b="1" dirty="0" smtClean="0">
                <a:solidFill>
                  <a:srgbClr val="FF0000"/>
                </a:solidFill>
              </a:rPr>
              <a:t>AVVERTENZE IMPORTANTI</a:t>
            </a:r>
            <a:endParaRPr lang="it-IT" sz="2400" b="1" dirty="0">
              <a:solidFill>
                <a:srgbClr val="FF0000"/>
              </a:solidFill>
            </a:endParaRPr>
          </a:p>
        </p:txBody>
      </p:sp>
    </p:spTree>
    <p:extLst>
      <p:ext uri="{BB962C8B-B14F-4D97-AF65-F5344CB8AC3E}">
        <p14:creationId xmlns:p14="http://schemas.microsoft.com/office/powerpoint/2010/main" val="16239868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a:spLocks noChangeArrowheads="1"/>
          </p:cNvSpPr>
          <p:nvPr/>
        </p:nvSpPr>
        <p:spPr bwMode="auto">
          <a:xfrm>
            <a:off x="180975" y="260350"/>
            <a:ext cx="8785225" cy="6370638"/>
          </a:xfrm>
          <a:prstGeom prst="rect">
            <a:avLst/>
          </a:prstGeom>
          <a:noFill/>
          <a:ln w="9525">
            <a:noFill/>
            <a:miter lim="800000"/>
            <a:headEnd/>
            <a:tailEnd/>
          </a:ln>
        </p:spPr>
        <p:txBody>
          <a:bodyPr>
            <a:spAutoFit/>
          </a:bodyPr>
          <a:lstStyle/>
          <a:p>
            <a:pPr algn="just"/>
            <a:r>
              <a:rPr lang="it-IT" sz="2400" b="1">
                <a:solidFill>
                  <a:srgbClr val="0000FF"/>
                </a:solidFill>
                <a:latin typeface="Calibri" pitchFamily="34" charset="0"/>
              </a:rPr>
              <a:t>                                         LA PRATICA OSPEDALIERA</a:t>
            </a:r>
            <a:r>
              <a:rPr lang="it-IT" sz="2400">
                <a:latin typeface="Calibri" pitchFamily="34" charset="0"/>
              </a:rPr>
              <a:t>. </a:t>
            </a:r>
          </a:p>
          <a:p>
            <a:pPr algn="just"/>
            <a:r>
              <a:rPr lang="it-IT" sz="2400">
                <a:latin typeface="Calibri" pitchFamily="34" charset="0"/>
              </a:rPr>
              <a:t>Nel luglio 1882  incomincia la sua pratica medica all’ospedale generali di Vienna e vi rimane per tre anni. Nei primi due mesi lavora presso il reparto di chirurgia diretto  da Theodor Billroth, personalità insigne. Successivamente trascorre sei mesi nel reparto di Herman Nothangel che aveva pubblicato una ricerca sulla diagnostica delle malattie cerebrali.</a:t>
            </a:r>
          </a:p>
          <a:p>
            <a:pPr algn="just"/>
            <a:r>
              <a:rPr lang="it-IT" sz="2400" b="1">
                <a:latin typeface="Calibri" pitchFamily="34" charset="0"/>
              </a:rPr>
              <a:t>Alle fine del marzo 1883   </a:t>
            </a:r>
            <a:r>
              <a:rPr lang="it-IT" sz="2400">
                <a:latin typeface="Calibri" pitchFamily="34" charset="0"/>
              </a:rPr>
              <a:t>viene ammesso alla Clinica  psichiatrica diretta da </a:t>
            </a:r>
            <a:r>
              <a:rPr lang="it-IT" sz="2400" b="1">
                <a:latin typeface="Calibri" pitchFamily="34" charset="0"/>
              </a:rPr>
              <a:t>Theodor Meynert</a:t>
            </a:r>
            <a:r>
              <a:rPr lang="it-IT" sz="2400">
                <a:latin typeface="Calibri" pitchFamily="34" charset="0"/>
              </a:rPr>
              <a:t>. L’ insegnamento di Meynert e la neurologia permettono a Freud di impadronirsi concettualmente di un paradigma,  quello della </a:t>
            </a:r>
            <a:r>
              <a:rPr lang="it-IT" sz="2400" b="1">
                <a:latin typeface="Calibri" pitchFamily="34" charset="0"/>
              </a:rPr>
              <a:t>fisiopatologia clinica</a:t>
            </a:r>
            <a:r>
              <a:rPr lang="it-IT" sz="2400">
                <a:latin typeface="Calibri" pitchFamily="34" charset="0"/>
              </a:rPr>
              <a:t>. La pratica ospedaliera e le ricerche scientifiche gli consento di verificare questo paradigma entro un’area specifica che confina con un paradigma diverso, </a:t>
            </a:r>
            <a:r>
              <a:rPr lang="it-IT" sz="2400" b="1">
                <a:latin typeface="Calibri" pitchFamily="34" charset="0"/>
              </a:rPr>
              <a:t>la psicologia,</a:t>
            </a:r>
            <a:r>
              <a:rPr lang="it-IT" sz="2400">
                <a:latin typeface="Calibri" pitchFamily="34" charset="0"/>
              </a:rPr>
              <a:t> </a:t>
            </a:r>
            <a:r>
              <a:rPr lang="it-IT" sz="2400" b="1">
                <a:latin typeface="Calibri" pitchFamily="34" charset="0"/>
              </a:rPr>
              <a:t>«</a:t>
            </a:r>
            <a:r>
              <a:rPr lang="it-IT" sz="2400" b="1">
                <a:solidFill>
                  <a:srgbClr val="FF0000"/>
                </a:solidFill>
                <a:latin typeface="Calibri" pitchFamily="34" charset="0"/>
              </a:rPr>
              <a:t>suo fine remoto da sempre</a:t>
            </a:r>
            <a:r>
              <a:rPr lang="it-IT" sz="2400" b="1">
                <a:latin typeface="Calibri" pitchFamily="34" charset="0"/>
              </a:rPr>
              <a:t>» </a:t>
            </a:r>
            <a:r>
              <a:rPr lang="it-IT" sz="2400">
                <a:latin typeface="Calibri" pitchFamily="34" charset="0"/>
              </a:rPr>
              <a:t>come scriveva all’amico Fliess. </a:t>
            </a:r>
            <a:r>
              <a:rPr lang="it-IT" sz="2400" b="1">
                <a:solidFill>
                  <a:srgbClr val="FF0000"/>
                </a:solidFill>
                <a:latin typeface="Calibri" pitchFamily="34" charset="0"/>
              </a:rPr>
              <a:t>Neurologia, fisiopatologia e psicologia </a:t>
            </a:r>
            <a:r>
              <a:rPr lang="it-IT" sz="2400">
                <a:latin typeface="Calibri" pitchFamily="34" charset="0"/>
              </a:rPr>
              <a:t>costituiscono tre territori che Freud deve attraversare nella sua formazione giovanile. </a:t>
            </a:r>
          </a:p>
        </p:txBody>
      </p:sp>
      <p:sp>
        <p:nvSpPr>
          <p:cNvPr id="5" name="Freccia a destra 4"/>
          <p:cNvSpPr/>
          <p:nvPr/>
        </p:nvSpPr>
        <p:spPr>
          <a:xfrm>
            <a:off x="8277225" y="6310313"/>
            <a:ext cx="576263" cy="382587"/>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CasellaDiTesto 2"/>
          <p:cNvSpPr txBox="1">
            <a:spLocks noChangeArrowheads="1"/>
          </p:cNvSpPr>
          <p:nvPr/>
        </p:nvSpPr>
        <p:spPr bwMode="auto">
          <a:xfrm>
            <a:off x="142875" y="207963"/>
            <a:ext cx="8858250" cy="6094412"/>
          </a:xfrm>
          <a:prstGeom prst="rect">
            <a:avLst/>
          </a:prstGeom>
          <a:noFill/>
          <a:ln w="9525">
            <a:noFill/>
            <a:miter lim="800000"/>
            <a:headEnd/>
            <a:tailEnd/>
          </a:ln>
        </p:spPr>
        <p:txBody>
          <a:bodyPr>
            <a:spAutoFit/>
          </a:bodyPr>
          <a:lstStyle/>
          <a:p>
            <a:pPr algn="just"/>
            <a:r>
              <a:rPr lang="it-IT" sz="2600" b="1">
                <a:solidFill>
                  <a:srgbClr val="0000FF"/>
                </a:solidFill>
                <a:latin typeface="Times New Roman" pitchFamily="18" charset="0"/>
                <a:cs typeface="Times New Roman" pitchFamily="18" charset="0"/>
              </a:rPr>
              <a:t>Una nuova occasione gli si prospettò </a:t>
            </a:r>
            <a:r>
              <a:rPr lang="it-IT" sz="2600">
                <a:latin typeface="Times New Roman" pitchFamily="18" charset="0"/>
                <a:cs typeface="Times New Roman" pitchFamily="18" charset="0"/>
              </a:rPr>
              <a:t>(intorno al 1884), quando Meynert gli propose di dedicarsi completamente all'anatomia cerebrale, promettendogli la successione alla cattedra. Freud, spaventato dal «compito immane» e non del tutto sicuro delle reali intenzioni del maestro, rifiutò. Un’incertezza legata agli scarsi mezzi economici pesò certamente, non soltanto sulla rinuncia alla carriera accademica, ma anche sulle specifiche scelte professionali. Freud dice chiaramente che nel rinunciare al trattamento delle malattie nervose organiche non fu estraneo il fatto che:</a:t>
            </a:r>
          </a:p>
          <a:p>
            <a:pPr algn="just"/>
            <a:r>
              <a:rPr lang="it-IT" sz="2600">
                <a:latin typeface="Times New Roman" pitchFamily="18" charset="0"/>
                <a:cs typeface="Times New Roman" pitchFamily="18" charset="0"/>
              </a:rPr>
              <a:t>«</a:t>
            </a:r>
            <a:r>
              <a:rPr lang="it-IT" sz="2600" b="1">
                <a:solidFill>
                  <a:srgbClr val="0000FF"/>
                </a:solidFill>
                <a:latin typeface="Times New Roman" pitchFamily="18" charset="0"/>
                <a:cs typeface="Times New Roman" pitchFamily="18" charset="0"/>
              </a:rPr>
              <a:t>nello studio professionale </a:t>
            </a:r>
            <a:r>
              <a:rPr lang="it-IT" sz="2600">
                <a:latin typeface="Times New Roman" pitchFamily="18" charset="0"/>
                <a:cs typeface="Times New Roman" pitchFamily="18" charset="0"/>
              </a:rPr>
              <a:t>di un medico privato l'esiguo numero di coloro che soffrivano di queste malattie scompariva al confronto della gran </a:t>
            </a:r>
            <a:r>
              <a:rPr lang="it-IT" sz="2600" b="1">
                <a:solidFill>
                  <a:srgbClr val="FF0000"/>
                </a:solidFill>
                <a:latin typeface="Times New Roman" pitchFamily="18" charset="0"/>
                <a:cs typeface="Times New Roman" pitchFamily="18" charset="0"/>
              </a:rPr>
              <a:t>massa di pazienti nervosi</a:t>
            </a:r>
            <a:r>
              <a:rPr lang="it-IT" sz="2600">
                <a:latin typeface="Times New Roman" pitchFamily="18" charset="0"/>
                <a:cs typeface="Times New Roman" pitchFamily="18" charset="0"/>
              </a:rPr>
              <a:t>, i quali fra l'altro si moltiplicavano per il fatto che correvano da un medico all'altro senza riuscire a trovare sollievo alle loro sofferenze».</a:t>
            </a:r>
          </a:p>
        </p:txBody>
      </p:sp>
      <p:sp>
        <p:nvSpPr>
          <p:cNvPr id="4" name="Freccia a destra 3"/>
          <p:cNvSpPr/>
          <p:nvPr/>
        </p:nvSpPr>
        <p:spPr>
          <a:xfrm>
            <a:off x="8277225" y="6310313"/>
            <a:ext cx="576263" cy="382587"/>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a:spLocks noChangeArrowheads="1"/>
          </p:cNvSpPr>
          <p:nvPr/>
        </p:nvSpPr>
        <p:spPr bwMode="auto">
          <a:xfrm>
            <a:off x="468313" y="1052513"/>
            <a:ext cx="7993062" cy="5016500"/>
          </a:xfrm>
          <a:prstGeom prst="rect">
            <a:avLst/>
          </a:prstGeom>
          <a:noFill/>
          <a:ln w="9525">
            <a:noFill/>
            <a:miter lim="800000"/>
            <a:headEnd/>
            <a:tailEnd/>
          </a:ln>
        </p:spPr>
        <p:txBody>
          <a:bodyPr>
            <a:spAutoFit/>
          </a:bodyPr>
          <a:lstStyle/>
          <a:p>
            <a:pPr algn="just"/>
            <a:r>
              <a:rPr lang="it-IT" sz="3200" b="1">
                <a:latin typeface="Calibri" pitchFamily="34" charset="0"/>
              </a:rPr>
              <a:t>ln una lettera del 1884 scrive: </a:t>
            </a:r>
            <a:r>
              <a:rPr lang="it-IT" sz="3200" b="1" u="sng">
                <a:solidFill>
                  <a:srgbClr val="FF0000"/>
                </a:solidFill>
                <a:latin typeface="Calibri" pitchFamily="34" charset="0"/>
              </a:rPr>
              <a:t>«Vedo con rabbia che tutti si buttano sull'ereditarietà delle malattie nervose.»</a:t>
            </a:r>
            <a:r>
              <a:rPr lang="it-IT" sz="3200" b="1">
                <a:solidFill>
                  <a:srgbClr val="FF0000"/>
                </a:solidFill>
                <a:latin typeface="Calibri" pitchFamily="34" charset="0"/>
              </a:rPr>
              <a:t> </a:t>
            </a:r>
            <a:r>
              <a:rPr lang="it-IT" sz="3200" b="1">
                <a:latin typeface="Calibri" pitchFamily="34" charset="0"/>
              </a:rPr>
              <a:t>C'è, in Freud, inquietudine, insoddisfazione, apprensione nell'individuare una propria via. </a:t>
            </a:r>
            <a:r>
              <a:rPr lang="it-IT" sz="3200" b="1">
                <a:solidFill>
                  <a:srgbClr val="FF0000"/>
                </a:solidFill>
                <a:latin typeface="Calibri" pitchFamily="34" charset="0"/>
              </a:rPr>
              <a:t>«Nel mio cervello -scrive alla fidanzata- vi e uno strano acquartieramento. Casi clinici, teorie, diagnostica, formule occupano la maggior parte degli spazi rimasti liberi, ho tutta la medicina sulla punta delle dita».</a:t>
            </a:r>
          </a:p>
        </p:txBody>
      </p:sp>
      <p:pic>
        <p:nvPicPr>
          <p:cNvPr id="28674" name="Picture 3">
            <a:hlinkClick r:id="rId2" action="ppaction://hlinksldjump"/>
          </p:cNvPr>
          <p:cNvPicPr>
            <a:picLocks noChangeAspect="1" noChangeArrowheads="1"/>
          </p:cNvPicPr>
          <p:nvPr/>
        </p:nvPicPr>
        <p:blipFill>
          <a:blip r:embed="rId3"/>
          <a:srcRect/>
          <a:stretch>
            <a:fillRect/>
          </a:stretch>
        </p:blipFill>
        <p:spPr bwMode="auto">
          <a:xfrm>
            <a:off x="8723313" y="6524625"/>
            <a:ext cx="201612" cy="1952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CasellaDiTesto 1"/>
          <p:cNvSpPr txBox="1">
            <a:spLocks noChangeArrowheads="1"/>
          </p:cNvSpPr>
          <p:nvPr/>
        </p:nvSpPr>
        <p:spPr bwMode="auto">
          <a:xfrm>
            <a:off x="323850" y="476250"/>
            <a:ext cx="8421688" cy="5694363"/>
          </a:xfrm>
          <a:prstGeom prst="rect">
            <a:avLst/>
          </a:prstGeom>
          <a:noFill/>
          <a:ln w="9525">
            <a:noFill/>
            <a:miter lim="800000"/>
            <a:headEnd/>
            <a:tailEnd/>
          </a:ln>
        </p:spPr>
        <p:txBody>
          <a:bodyPr>
            <a:spAutoFit/>
          </a:bodyPr>
          <a:lstStyle/>
          <a:p>
            <a:pPr algn="just"/>
            <a:r>
              <a:rPr lang="it-IT" sz="2800">
                <a:latin typeface="Calibri" pitchFamily="34" charset="0"/>
              </a:rPr>
              <a:t>«</a:t>
            </a:r>
            <a:r>
              <a:rPr lang="it-IT" sz="2800" b="1">
                <a:solidFill>
                  <a:srgbClr val="FF0000"/>
                </a:solidFill>
                <a:latin typeface="Calibri" pitchFamily="34" charset="0"/>
              </a:rPr>
              <a:t>Ti voglio ora parlare di cose </a:t>
            </a:r>
            <a:r>
              <a:rPr lang="it-IT" sz="2800">
                <a:latin typeface="Calibri" pitchFamily="34" charset="0"/>
              </a:rPr>
              <a:t>che succedono di regola in tutti i reparti. Ci crederesti che in tutte le camere dei degenti dell'Ospedale, eccetto che nelle sale operatorie, non esiste un impianto di illuminazione a gas, cosicché i malati giacciono nell'oscurità durante le lunghe serate invernali e il medico visita o addirittura opera in piena notte al lume di candela? (...) E ancora ci crederesti che non ci sono pavimenti incerati e tappeti, ma che si scopa una volta al giorno perfino in quei reparti dove fra venti ricoverati ce ne sono sempre dieci affetti da gravi malattie polmonari? E che le camere sono immerse in una nube di polvere?  </a:t>
            </a:r>
            <a:r>
              <a:rPr lang="it-IT" sz="2800" b="1">
                <a:solidFill>
                  <a:srgbClr val="FF0000"/>
                </a:solidFill>
                <a:latin typeface="Calibri" pitchFamily="34" charset="0"/>
              </a:rPr>
              <a:t>Ecco il volto dell'umanità dei nostri tempi europei?</a:t>
            </a:r>
            <a:r>
              <a:rPr lang="it-IT" sz="2800">
                <a:latin typeface="Calibri" pitchFamily="34" charset="0"/>
              </a:rPr>
              <a:t>» </a:t>
            </a:r>
          </a:p>
        </p:txBody>
      </p:sp>
      <p:sp>
        <p:nvSpPr>
          <p:cNvPr id="5" name="Freccia a destra 4"/>
          <p:cNvSpPr/>
          <p:nvPr/>
        </p:nvSpPr>
        <p:spPr>
          <a:xfrm>
            <a:off x="8277225" y="6310313"/>
            <a:ext cx="576263" cy="382587"/>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3">
            <a:hlinkClick r:id="rId2" action="ppaction://hlinksldjump"/>
          </p:cNvPr>
          <p:cNvPicPr>
            <a:picLocks noChangeAspect="1" noChangeArrowheads="1"/>
          </p:cNvPicPr>
          <p:nvPr/>
        </p:nvPicPr>
        <p:blipFill>
          <a:blip r:embed="rId3"/>
          <a:srcRect/>
          <a:stretch>
            <a:fillRect/>
          </a:stretch>
        </p:blipFill>
        <p:spPr bwMode="auto">
          <a:xfrm>
            <a:off x="8924925" y="6529388"/>
            <a:ext cx="201613" cy="195262"/>
          </a:xfrm>
          <a:prstGeom prst="rect">
            <a:avLst/>
          </a:prstGeom>
          <a:noFill/>
          <a:ln w="9525">
            <a:noFill/>
            <a:miter lim="800000"/>
            <a:headEnd/>
            <a:tailEnd/>
          </a:ln>
        </p:spPr>
      </p:pic>
      <p:sp>
        <p:nvSpPr>
          <p:cNvPr id="3" name="CasellaDiTesto 2"/>
          <p:cNvSpPr txBox="1">
            <a:spLocks noChangeArrowheads="1"/>
          </p:cNvSpPr>
          <p:nvPr/>
        </p:nvSpPr>
        <p:spPr bwMode="auto">
          <a:xfrm>
            <a:off x="500063" y="620713"/>
            <a:ext cx="8280400" cy="5508625"/>
          </a:xfrm>
          <a:prstGeom prst="rect">
            <a:avLst/>
          </a:prstGeom>
          <a:noFill/>
          <a:ln w="9525">
            <a:noFill/>
            <a:miter lim="800000"/>
            <a:headEnd/>
            <a:tailEnd/>
          </a:ln>
        </p:spPr>
        <p:txBody>
          <a:bodyPr>
            <a:spAutoFit/>
          </a:bodyPr>
          <a:lstStyle/>
          <a:p>
            <a:pPr algn="just"/>
            <a:r>
              <a:rPr lang="it-IT" sz="3200" b="1">
                <a:solidFill>
                  <a:srgbClr val="FF0000"/>
                </a:solidFill>
                <a:latin typeface="Calibri" pitchFamily="34" charset="0"/>
              </a:rPr>
              <a:t>«È vero che quei poveri diavoli </a:t>
            </a:r>
            <a:r>
              <a:rPr lang="it-IT" sz="3200">
                <a:latin typeface="Calibri" pitchFamily="34" charset="0"/>
              </a:rPr>
              <a:t>hanno un letto e più cure di quante ne abbiano mai ricevute in vita loro, ma non avrebbero diritto, proprio in quanto malati, a qualcos'altro, a qualcosa di cui senza loro colpa la società li ha privati per un'impostazione errata? E quali mai sarebbero i costi di tali attrezzature, che potrebbero rendere più degno e più umano I‘ ultimo squarcio di vita per queste persone ormai esaurite e spacciate, a petto delle </a:t>
            </a:r>
            <a:r>
              <a:rPr lang="it-IT" sz="3200" b="1">
                <a:solidFill>
                  <a:srgbClr val="FF0000"/>
                </a:solidFill>
                <a:latin typeface="Calibri" pitchFamily="34" charset="0"/>
              </a:rPr>
              <a:t>mille spese superflue sostenute per i nostri eserciti</a:t>
            </a:r>
            <a:r>
              <a:rPr lang="it-IT" sz="3200">
                <a:latin typeface="Calibri" pitchFamily="34" charset="0"/>
              </a:rPr>
              <a:t>.» </a:t>
            </a:r>
            <a:r>
              <a:rPr lang="it-IT" sz="1200">
                <a:latin typeface="Calibri" pitchFamily="34" charset="0"/>
              </a:rPr>
              <a:t>Lettera a Martha Bernays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3"/>
          <p:cNvPicPr>
            <a:picLocks noChangeAspect="1" noChangeArrowheads="1"/>
          </p:cNvPicPr>
          <p:nvPr/>
        </p:nvPicPr>
        <p:blipFill>
          <a:blip r:embed="rId2"/>
          <a:srcRect/>
          <a:stretch>
            <a:fillRect/>
          </a:stretch>
        </p:blipFill>
        <p:spPr bwMode="auto">
          <a:xfrm>
            <a:off x="3605213" y="744538"/>
            <a:ext cx="1368425" cy="1989137"/>
          </a:xfrm>
          <a:prstGeom prst="rect">
            <a:avLst/>
          </a:prstGeom>
          <a:noFill/>
          <a:ln w="9525">
            <a:noFill/>
            <a:miter lim="800000"/>
            <a:headEnd/>
            <a:tailEnd/>
          </a:ln>
        </p:spPr>
      </p:pic>
      <p:sp>
        <p:nvSpPr>
          <p:cNvPr id="45058" name="CasellaDiTesto 2"/>
          <p:cNvSpPr txBox="1">
            <a:spLocks noChangeArrowheads="1"/>
          </p:cNvSpPr>
          <p:nvPr/>
        </p:nvSpPr>
        <p:spPr bwMode="auto">
          <a:xfrm>
            <a:off x="3635375" y="2879725"/>
            <a:ext cx="1528763" cy="461963"/>
          </a:xfrm>
          <a:prstGeom prst="rect">
            <a:avLst/>
          </a:prstGeom>
          <a:noFill/>
          <a:ln w="9525">
            <a:noFill/>
            <a:miter lim="800000"/>
            <a:headEnd/>
            <a:tailEnd/>
          </a:ln>
        </p:spPr>
        <p:txBody>
          <a:bodyPr wrap="none">
            <a:spAutoFit/>
          </a:bodyPr>
          <a:lstStyle/>
          <a:p>
            <a:r>
              <a:rPr lang="it-IT">
                <a:latin typeface="Calibri" pitchFamily="34" charset="0"/>
              </a:rPr>
              <a:t> </a:t>
            </a:r>
            <a:r>
              <a:rPr lang="it-IT" sz="2400">
                <a:latin typeface="Calibri" pitchFamily="34" charset="0"/>
                <a:hlinkClick r:id="rId3" action="ppaction://hlinksldjump"/>
              </a:rPr>
              <a:t>Carl Claus </a:t>
            </a:r>
            <a:endParaRPr lang="it-IT" sz="2400">
              <a:latin typeface="Calibri" pitchFamily="34" charset="0"/>
            </a:endParaRPr>
          </a:p>
        </p:txBody>
      </p:sp>
      <p:pic>
        <p:nvPicPr>
          <p:cNvPr id="45059" name="Picture 2"/>
          <p:cNvPicPr>
            <a:picLocks noChangeAspect="1" noChangeArrowheads="1"/>
          </p:cNvPicPr>
          <p:nvPr/>
        </p:nvPicPr>
        <p:blipFill>
          <a:blip r:embed="rId4"/>
          <a:srcRect/>
          <a:stretch>
            <a:fillRect/>
          </a:stretch>
        </p:blipFill>
        <p:spPr bwMode="auto">
          <a:xfrm>
            <a:off x="6527800" y="684213"/>
            <a:ext cx="1716088" cy="2093912"/>
          </a:xfrm>
          <a:prstGeom prst="rect">
            <a:avLst/>
          </a:prstGeom>
          <a:noFill/>
          <a:ln w="9525">
            <a:noFill/>
            <a:miter lim="800000"/>
            <a:headEnd/>
            <a:tailEnd/>
          </a:ln>
        </p:spPr>
      </p:pic>
      <p:pic>
        <p:nvPicPr>
          <p:cNvPr id="45060" name="Picture 4" descr="Salomon Stricker. Foto., © Ch. Brandstätter Verlag, Wien, für AEIOU">
            <a:hlinkClick r:id="rId5" tooltip="Salomon Stricker. Foto., © Ch. Brandstätter Verlag, Wien, für AEIOU"/>
          </p:cNvPr>
          <p:cNvPicPr>
            <a:picLocks noChangeAspect="1" noChangeArrowheads="1"/>
          </p:cNvPicPr>
          <p:nvPr/>
        </p:nvPicPr>
        <p:blipFill>
          <a:blip r:embed="rId6"/>
          <a:srcRect/>
          <a:stretch>
            <a:fillRect/>
          </a:stretch>
        </p:blipFill>
        <p:spPr bwMode="auto">
          <a:xfrm>
            <a:off x="554038" y="3673475"/>
            <a:ext cx="1506537" cy="2306638"/>
          </a:xfrm>
          <a:prstGeom prst="rect">
            <a:avLst/>
          </a:prstGeom>
          <a:noFill/>
          <a:ln w="9525">
            <a:noFill/>
            <a:miter lim="800000"/>
            <a:headEnd/>
            <a:tailEnd/>
          </a:ln>
        </p:spPr>
      </p:pic>
      <p:sp>
        <p:nvSpPr>
          <p:cNvPr id="45061" name="CasellaDiTesto 6"/>
          <p:cNvSpPr txBox="1">
            <a:spLocks noChangeArrowheads="1"/>
          </p:cNvSpPr>
          <p:nvPr/>
        </p:nvSpPr>
        <p:spPr bwMode="auto">
          <a:xfrm>
            <a:off x="447675" y="6129338"/>
            <a:ext cx="2278063" cy="461962"/>
          </a:xfrm>
          <a:prstGeom prst="rect">
            <a:avLst/>
          </a:prstGeom>
          <a:noFill/>
          <a:ln w="9525">
            <a:noFill/>
            <a:miter lim="800000"/>
            <a:headEnd/>
            <a:tailEnd/>
          </a:ln>
        </p:spPr>
        <p:txBody>
          <a:bodyPr wrap="none">
            <a:spAutoFit/>
          </a:bodyPr>
          <a:lstStyle/>
          <a:p>
            <a:r>
              <a:rPr lang="it-IT">
                <a:latin typeface="Calibri" pitchFamily="34" charset="0"/>
              </a:rPr>
              <a:t> </a:t>
            </a:r>
            <a:r>
              <a:rPr lang="it-IT" sz="2400">
                <a:latin typeface="Calibri" pitchFamily="34" charset="0"/>
                <a:hlinkClick r:id="rId7" action="ppaction://hlinksldjump"/>
              </a:rPr>
              <a:t>Salomon Striker </a:t>
            </a:r>
            <a:endParaRPr lang="it-IT" sz="2400">
              <a:latin typeface="Calibri" pitchFamily="34" charset="0"/>
            </a:endParaRPr>
          </a:p>
        </p:txBody>
      </p:sp>
      <p:pic>
        <p:nvPicPr>
          <p:cNvPr id="45062" name="Picture 6" descr="cocainomane.jpg (23114 byte)"/>
          <p:cNvPicPr>
            <a:picLocks noChangeAspect="1" noChangeArrowheads="1"/>
          </p:cNvPicPr>
          <p:nvPr/>
        </p:nvPicPr>
        <p:blipFill>
          <a:blip r:embed="rId8"/>
          <a:srcRect/>
          <a:stretch>
            <a:fillRect/>
          </a:stretch>
        </p:blipFill>
        <p:spPr bwMode="auto">
          <a:xfrm>
            <a:off x="3552825" y="3500438"/>
            <a:ext cx="1955800" cy="2452687"/>
          </a:xfrm>
          <a:prstGeom prst="rect">
            <a:avLst/>
          </a:prstGeom>
          <a:noFill/>
          <a:ln w="9525">
            <a:noFill/>
            <a:miter lim="800000"/>
            <a:headEnd/>
            <a:tailEnd/>
          </a:ln>
        </p:spPr>
      </p:pic>
      <p:sp>
        <p:nvSpPr>
          <p:cNvPr id="45063" name="CasellaDiTesto 4"/>
          <p:cNvSpPr txBox="1">
            <a:spLocks noChangeArrowheads="1"/>
          </p:cNvSpPr>
          <p:nvPr/>
        </p:nvSpPr>
        <p:spPr bwMode="auto">
          <a:xfrm>
            <a:off x="2808288" y="6088063"/>
            <a:ext cx="3516312" cy="460375"/>
          </a:xfrm>
          <a:prstGeom prst="rect">
            <a:avLst/>
          </a:prstGeom>
          <a:noFill/>
          <a:ln w="9525">
            <a:noFill/>
            <a:miter lim="800000"/>
            <a:headEnd/>
            <a:tailEnd/>
          </a:ln>
        </p:spPr>
        <p:txBody>
          <a:bodyPr wrap="none">
            <a:spAutoFit/>
          </a:bodyPr>
          <a:lstStyle/>
          <a:p>
            <a:r>
              <a:rPr lang="it-IT" sz="2400">
                <a:latin typeface="Calibri" pitchFamily="34" charset="0"/>
                <a:hlinkClick r:id="rId9" action="ppaction://hlinksldjump"/>
              </a:rPr>
              <a:t>Ernst von Fleischl-Marxow</a:t>
            </a:r>
            <a:r>
              <a:rPr lang="it-IT">
                <a:latin typeface="Calibri" pitchFamily="34" charset="0"/>
              </a:rPr>
              <a:t>,</a:t>
            </a:r>
          </a:p>
        </p:txBody>
      </p:sp>
      <p:pic>
        <p:nvPicPr>
          <p:cNvPr id="45064" name="Picture 3">
            <a:hlinkClick r:id="rId10" action="ppaction://hlinksldjump"/>
          </p:cNvPr>
          <p:cNvPicPr>
            <a:picLocks noChangeAspect="1" noChangeArrowheads="1"/>
          </p:cNvPicPr>
          <p:nvPr/>
        </p:nvPicPr>
        <p:blipFill>
          <a:blip r:embed="rId11"/>
          <a:srcRect/>
          <a:stretch>
            <a:fillRect/>
          </a:stretch>
        </p:blipFill>
        <p:spPr bwMode="auto">
          <a:xfrm>
            <a:off x="8675688" y="6524625"/>
            <a:ext cx="201612" cy="195263"/>
          </a:xfrm>
          <a:prstGeom prst="rect">
            <a:avLst/>
          </a:prstGeom>
          <a:noFill/>
          <a:ln w="9525">
            <a:noFill/>
            <a:miter lim="800000"/>
            <a:headEnd/>
            <a:tailEnd/>
          </a:ln>
        </p:spPr>
      </p:pic>
      <p:sp>
        <p:nvSpPr>
          <p:cNvPr id="45065" name="CasellaDiTesto 5"/>
          <p:cNvSpPr txBox="1">
            <a:spLocks noChangeArrowheads="1"/>
          </p:cNvSpPr>
          <p:nvPr/>
        </p:nvSpPr>
        <p:spPr bwMode="auto">
          <a:xfrm>
            <a:off x="6443663" y="2857500"/>
            <a:ext cx="1897062" cy="460375"/>
          </a:xfrm>
          <a:prstGeom prst="rect">
            <a:avLst/>
          </a:prstGeom>
          <a:noFill/>
          <a:ln w="9525">
            <a:noFill/>
            <a:miter lim="800000"/>
            <a:headEnd/>
            <a:tailEnd/>
          </a:ln>
        </p:spPr>
        <p:txBody>
          <a:bodyPr wrap="none">
            <a:spAutoFit/>
          </a:bodyPr>
          <a:lstStyle/>
          <a:p>
            <a:r>
              <a:rPr lang="it-IT" sz="2400">
                <a:latin typeface="Calibri" pitchFamily="34" charset="0"/>
                <a:hlinkClick r:id="rId12" action="ppaction://hlinksldjump"/>
              </a:rPr>
              <a:t>Ernest Brȕcke</a:t>
            </a:r>
            <a:endParaRPr lang="it-IT" sz="2400">
              <a:latin typeface="Calibri" pitchFamily="34" charset="0"/>
            </a:endParaRPr>
          </a:p>
        </p:txBody>
      </p:sp>
      <p:pic>
        <p:nvPicPr>
          <p:cNvPr id="45066" name="Picture 2" descr="C:\Users\Sandro\Pictures\MP Navigator EX\CHITARRA\FILO'_0017.jpg"/>
          <p:cNvPicPr>
            <a:picLocks noChangeAspect="1" noChangeArrowheads="1"/>
          </p:cNvPicPr>
          <p:nvPr/>
        </p:nvPicPr>
        <p:blipFill>
          <a:blip r:embed="rId13"/>
          <a:srcRect/>
          <a:stretch>
            <a:fillRect/>
          </a:stretch>
        </p:blipFill>
        <p:spPr bwMode="auto">
          <a:xfrm>
            <a:off x="554038" y="736600"/>
            <a:ext cx="1395412" cy="2030413"/>
          </a:xfrm>
          <a:prstGeom prst="rect">
            <a:avLst/>
          </a:prstGeom>
          <a:noFill/>
          <a:ln w="9525">
            <a:noFill/>
            <a:miter lim="800000"/>
            <a:headEnd/>
            <a:tailEnd/>
          </a:ln>
        </p:spPr>
      </p:pic>
      <p:sp>
        <p:nvSpPr>
          <p:cNvPr id="45067" name="CasellaDiTesto 7"/>
          <p:cNvSpPr txBox="1">
            <a:spLocks noChangeArrowheads="1"/>
          </p:cNvSpPr>
          <p:nvPr/>
        </p:nvSpPr>
        <p:spPr bwMode="auto">
          <a:xfrm>
            <a:off x="554038" y="2857500"/>
            <a:ext cx="1479550" cy="460375"/>
          </a:xfrm>
          <a:prstGeom prst="rect">
            <a:avLst/>
          </a:prstGeom>
          <a:noFill/>
          <a:ln w="9525">
            <a:noFill/>
            <a:miter lim="800000"/>
            <a:headEnd/>
            <a:tailEnd/>
          </a:ln>
        </p:spPr>
        <p:txBody>
          <a:bodyPr wrap="none">
            <a:spAutoFit/>
          </a:bodyPr>
          <a:lstStyle/>
          <a:p>
            <a:r>
              <a:rPr lang="it-IT" sz="2400">
                <a:latin typeface="Calibri" pitchFamily="34" charset="0"/>
                <a:hlinkClick r:id="rId14" action="ppaction://hlinksldjump"/>
              </a:rPr>
              <a:t>Carl Brùhl </a:t>
            </a:r>
            <a:endParaRPr lang="it-IT" sz="2400">
              <a:latin typeface="Calibri" pitchFamily="34" charset="0"/>
            </a:endParaRPr>
          </a:p>
        </p:txBody>
      </p:sp>
      <p:pic>
        <p:nvPicPr>
          <p:cNvPr id="45068" name="Picture 4" descr="http://upload.wikimedia.org/wikipedia/commons/thumb/d/db/Franz_Brentano.jpeg/220px-Franz_Brentano.jpeg">
            <a:hlinkClick r:id="rId15"/>
          </p:cNvPr>
          <p:cNvPicPr>
            <a:picLocks noChangeAspect="1" noChangeArrowheads="1"/>
          </p:cNvPicPr>
          <p:nvPr/>
        </p:nvPicPr>
        <p:blipFill>
          <a:blip r:embed="rId16"/>
          <a:srcRect/>
          <a:stretch>
            <a:fillRect/>
          </a:stretch>
        </p:blipFill>
        <p:spPr bwMode="auto">
          <a:xfrm>
            <a:off x="6678613" y="3605213"/>
            <a:ext cx="1517650" cy="2173287"/>
          </a:xfrm>
          <a:prstGeom prst="rect">
            <a:avLst/>
          </a:prstGeom>
          <a:noFill/>
          <a:ln w="9525">
            <a:noFill/>
            <a:miter lim="800000"/>
            <a:headEnd/>
            <a:tailEnd/>
          </a:ln>
        </p:spPr>
      </p:pic>
      <p:sp>
        <p:nvSpPr>
          <p:cNvPr id="45069" name="CasellaDiTesto 8"/>
          <p:cNvSpPr txBox="1">
            <a:spLocks noChangeArrowheads="1"/>
          </p:cNvSpPr>
          <p:nvPr/>
        </p:nvSpPr>
        <p:spPr bwMode="auto">
          <a:xfrm>
            <a:off x="6588125" y="6088063"/>
            <a:ext cx="2079625" cy="460375"/>
          </a:xfrm>
          <a:prstGeom prst="rect">
            <a:avLst/>
          </a:prstGeom>
          <a:noFill/>
          <a:ln w="9525">
            <a:noFill/>
            <a:miter lim="800000"/>
            <a:headEnd/>
            <a:tailEnd/>
          </a:ln>
        </p:spPr>
        <p:txBody>
          <a:bodyPr wrap="none">
            <a:spAutoFit/>
          </a:bodyPr>
          <a:lstStyle/>
          <a:p>
            <a:r>
              <a:rPr lang="it-IT" sz="2400">
                <a:latin typeface="Calibri" pitchFamily="34" charset="0"/>
                <a:hlinkClick r:id="rId17" action="ppaction://hlinksldjump"/>
              </a:rPr>
              <a:t>Franz Brentano</a:t>
            </a:r>
            <a:endParaRPr lang="it-IT" sz="2400">
              <a:latin typeface="Calibri" pitchFamily="34" charset="0"/>
            </a:endParaRPr>
          </a:p>
        </p:txBody>
      </p:sp>
      <p:sp>
        <p:nvSpPr>
          <p:cNvPr id="2" name="CasellaDiTesto 1"/>
          <p:cNvSpPr txBox="1"/>
          <p:nvPr/>
        </p:nvSpPr>
        <p:spPr>
          <a:xfrm>
            <a:off x="2208212" y="171887"/>
            <a:ext cx="4727576" cy="461665"/>
          </a:xfrm>
          <a:prstGeom prst="rect">
            <a:avLst/>
          </a:prstGeom>
          <a:noFill/>
        </p:spPr>
        <p:txBody>
          <a:bodyPr wrap="none" rtlCol="0">
            <a:spAutoFit/>
          </a:bodyPr>
          <a:lstStyle/>
          <a:p>
            <a:r>
              <a:rPr lang="it-IT" sz="2400" dirty="0" smtClean="0">
                <a:solidFill>
                  <a:srgbClr val="FF0000"/>
                </a:solidFill>
                <a:latin typeface="Algerian" panose="04020705040A02060702" pitchFamily="82" charset="0"/>
              </a:rPr>
              <a:t>I MAESTRI E GLI AMICI DI FREUD</a:t>
            </a:r>
            <a:endParaRPr lang="it-IT" sz="2400" dirty="0">
              <a:solidFill>
                <a:srgbClr val="FF0000"/>
              </a:solidFill>
              <a:latin typeface="Algerian" panose="04020705040A02060702" pitchFamily="82" charset="0"/>
            </a:endParaRPr>
          </a:p>
        </p:txBody>
      </p:sp>
      <p:sp>
        <p:nvSpPr>
          <p:cNvPr id="3" name="Freccia in giù 2"/>
          <p:cNvSpPr/>
          <p:nvPr/>
        </p:nvSpPr>
        <p:spPr>
          <a:xfrm rot="2528218">
            <a:off x="2238005" y="2096397"/>
            <a:ext cx="242316" cy="978408"/>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p:cNvSpPr txBox="1"/>
          <p:nvPr/>
        </p:nvSpPr>
        <p:spPr>
          <a:xfrm>
            <a:off x="2178947" y="1361837"/>
            <a:ext cx="1162499" cy="738664"/>
          </a:xfrm>
          <a:prstGeom prst="rect">
            <a:avLst/>
          </a:prstGeom>
          <a:noFill/>
        </p:spPr>
        <p:txBody>
          <a:bodyPr wrap="none" rtlCol="0">
            <a:spAutoFit/>
          </a:bodyPr>
          <a:lstStyle/>
          <a:p>
            <a:pPr algn="ctr"/>
            <a:r>
              <a:rPr lang="it-IT" sz="1400" b="1" dirty="0" smtClean="0">
                <a:solidFill>
                  <a:srgbClr val="FF0000"/>
                </a:solidFill>
              </a:rPr>
              <a:t>CLICCARE </a:t>
            </a:r>
          </a:p>
          <a:p>
            <a:pPr algn="ctr"/>
            <a:r>
              <a:rPr lang="it-IT" sz="1400" b="1" dirty="0" smtClean="0">
                <a:solidFill>
                  <a:srgbClr val="FF0000"/>
                </a:solidFill>
              </a:rPr>
              <a:t>SUI</a:t>
            </a:r>
          </a:p>
          <a:p>
            <a:pPr algn="ctr"/>
            <a:r>
              <a:rPr lang="it-IT" sz="1400" b="1" dirty="0" smtClean="0">
                <a:solidFill>
                  <a:srgbClr val="FF0000"/>
                </a:solidFill>
              </a:rPr>
              <a:t>NOMI</a:t>
            </a:r>
            <a:endParaRPr lang="it-IT" sz="1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out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2"/>
          <p:cNvPicPr>
            <a:picLocks noChangeAspect="1" noChangeArrowheads="1"/>
          </p:cNvPicPr>
          <p:nvPr/>
        </p:nvPicPr>
        <p:blipFill>
          <a:blip r:embed="rId2"/>
          <a:srcRect/>
          <a:stretch>
            <a:fillRect/>
          </a:stretch>
        </p:blipFill>
        <p:spPr bwMode="auto">
          <a:xfrm>
            <a:off x="365125" y="187325"/>
            <a:ext cx="792163" cy="1146175"/>
          </a:xfrm>
          <a:prstGeom prst="rect">
            <a:avLst/>
          </a:prstGeom>
          <a:noFill/>
          <a:ln w="9525">
            <a:noFill/>
            <a:miter lim="800000"/>
            <a:headEnd/>
            <a:tailEnd/>
          </a:ln>
        </p:spPr>
      </p:pic>
      <p:sp>
        <p:nvSpPr>
          <p:cNvPr id="46082" name="CasellaDiTesto 3"/>
          <p:cNvSpPr txBox="1">
            <a:spLocks noChangeArrowheads="1"/>
          </p:cNvSpPr>
          <p:nvPr/>
        </p:nvSpPr>
        <p:spPr bwMode="auto">
          <a:xfrm>
            <a:off x="1436688" y="908050"/>
            <a:ext cx="7416800" cy="5264150"/>
          </a:xfrm>
          <a:prstGeom prst="rect">
            <a:avLst/>
          </a:prstGeom>
          <a:noFill/>
          <a:ln w="9525">
            <a:noFill/>
            <a:miter lim="800000"/>
            <a:headEnd/>
            <a:tailEnd/>
          </a:ln>
        </p:spPr>
        <p:txBody>
          <a:bodyPr>
            <a:spAutoFit/>
          </a:bodyPr>
          <a:lstStyle/>
          <a:p>
            <a:pPr algn="just"/>
            <a:r>
              <a:rPr lang="it-IT" sz="2800" b="1">
                <a:solidFill>
                  <a:srgbClr val="0000FF"/>
                </a:solidFill>
                <a:latin typeface="Calibri" pitchFamily="34" charset="0"/>
              </a:rPr>
              <a:t>Carl Claus </a:t>
            </a:r>
            <a:r>
              <a:rPr lang="it-IT" sz="2800">
                <a:latin typeface="Calibri" pitchFamily="34" charset="0"/>
              </a:rPr>
              <a:t>(1835-1899) professore di zoologia e di anatomia comparata all' Università di Vienna. Durante il secondo semestre (Estate 1874) Freud frequentò, oltre alle lezioni di anatomia, di chimica e di fisiologia, un </a:t>
            </a:r>
            <a:r>
              <a:rPr lang="it-IT" sz="2800" b="1">
                <a:latin typeface="Calibri" pitchFamily="34" charset="0"/>
              </a:rPr>
              <a:t>corso sul darwinismo </a:t>
            </a:r>
            <a:r>
              <a:rPr lang="it-IT" sz="2800">
                <a:latin typeface="Calibri" pitchFamily="34" charset="0"/>
              </a:rPr>
              <a:t>tenuto da Carl Claus. Nel terzo semestre partecipò alle lezioni di zoologia per studenti in medicina, tenute dallo stesso Claus. Infine, nel quarto semestre Freud si concentrò sui seminari di zoologia e sulle esercitazioni di </a:t>
            </a:r>
            <a:r>
              <a:rPr lang="it-IT" sz="2800" b="1">
                <a:latin typeface="Calibri" pitchFamily="34" charset="0"/>
              </a:rPr>
              <a:t>laboratorio che comprendevano 10 ore settimanali. Ad esse partecipò anche nei semestri successivi</a:t>
            </a:r>
            <a:r>
              <a:rPr lang="it-IT" sz="2800">
                <a:latin typeface="Calibri" pitchFamily="34" charset="0"/>
              </a:rPr>
              <a:t>.</a:t>
            </a:r>
          </a:p>
        </p:txBody>
      </p:sp>
      <p:sp>
        <p:nvSpPr>
          <p:cNvPr id="7" name="Freccia a destra 6"/>
          <p:cNvSpPr/>
          <p:nvPr/>
        </p:nvSpPr>
        <p:spPr>
          <a:xfrm>
            <a:off x="8277225" y="6310313"/>
            <a:ext cx="576263" cy="382587"/>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a:spLocks noChangeArrowheads="1"/>
          </p:cNvSpPr>
          <p:nvPr/>
        </p:nvSpPr>
        <p:spPr bwMode="auto">
          <a:xfrm>
            <a:off x="354013" y="400050"/>
            <a:ext cx="8383587" cy="6124575"/>
          </a:xfrm>
          <a:prstGeom prst="rect">
            <a:avLst/>
          </a:prstGeom>
          <a:noFill/>
          <a:ln w="9525">
            <a:noFill/>
            <a:miter lim="800000"/>
            <a:headEnd/>
            <a:tailEnd/>
          </a:ln>
        </p:spPr>
        <p:txBody>
          <a:bodyPr>
            <a:spAutoFit/>
          </a:bodyPr>
          <a:lstStyle/>
          <a:p>
            <a:pPr algn="just"/>
            <a:r>
              <a:rPr lang="it-IT" sz="2800" b="1">
                <a:solidFill>
                  <a:srgbClr val="0000FF"/>
                </a:solidFill>
                <a:latin typeface="Calibri" pitchFamily="34" charset="0"/>
              </a:rPr>
              <a:t>Nel marzo del 1876</a:t>
            </a:r>
            <a:r>
              <a:rPr lang="it-IT" sz="2800">
                <a:latin typeface="Calibri" pitchFamily="34" charset="0"/>
              </a:rPr>
              <a:t>, gli viene proposta una borsa di studio per un soggiorno presso la </a:t>
            </a:r>
            <a:r>
              <a:rPr lang="it-IT" sz="2800" b="1">
                <a:solidFill>
                  <a:srgbClr val="0000FF"/>
                </a:solidFill>
                <a:latin typeface="Calibri" pitchFamily="34" charset="0"/>
              </a:rPr>
              <a:t>Stazione Zoologica Sperimentale di Trieste</a:t>
            </a:r>
            <a:r>
              <a:rPr lang="it-IT" sz="2800">
                <a:latin typeface="Calibri" pitchFamily="34" charset="0"/>
              </a:rPr>
              <a:t>, fondata appunto dal suo professore </a:t>
            </a:r>
            <a:r>
              <a:rPr lang="it-IT" sz="2800" b="1">
                <a:latin typeface="Calibri" pitchFamily="34" charset="0"/>
              </a:rPr>
              <a:t>Carl Claus</a:t>
            </a:r>
            <a:r>
              <a:rPr lang="it-IT" sz="2800">
                <a:latin typeface="Calibri" pitchFamily="34" charset="0"/>
              </a:rPr>
              <a:t>. </a:t>
            </a:r>
          </a:p>
          <a:p>
            <a:pPr algn="just"/>
            <a:r>
              <a:rPr lang="it-IT" sz="2800">
                <a:latin typeface="Calibri" pitchFamily="34" charset="0"/>
              </a:rPr>
              <a:t>La ricerca affidata a Freud è quella di </a:t>
            </a:r>
            <a:r>
              <a:rPr lang="it-IT" sz="2800">
                <a:solidFill>
                  <a:srgbClr val="FF0000"/>
                </a:solidFill>
                <a:latin typeface="Calibri" pitchFamily="34" charset="0"/>
              </a:rPr>
              <a:t>individuare gli organi riproduttori nel maschio dell'anguilla.</a:t>
            </a:r>
            <a:r>
              <a:rPr lang="it-IT" sz="2800">
                <a:latin typeface="Calibri" pitchFamily="34" charset="0"/>
              </a:rPr>
              <a:t> Nel lavoro compiuto durante i suoi due soggiorni a Trieste egli disseziona più di quattrocento anguille. L’esame al microscopio delle gonadi rileva una struttura simile a un testicolo immaturo: un contributo importante che rende felice il suo professore, ma lascia piuttosto indifferente il giovane Freud. Già in quest'attività di studente intravediamo I‘interesse che egli aveva per l'osservazione che per l'esperimento.</a:t>
            </a:r>
          </a:p>
        </p:txBody>
      </p:sp>
      <p:pic>
        <p:nvPicPr>
          <p:cNvPr id="47106" name="Picture 3">
            <a:hlinkClick r:id="rId2" action="ppaction://hlinksldjump"/>
          </p:cNvPr>
          <p:cNvPicPr>
            <a:picLocks noChangeAspect="1" noChangeArrowheads="1"/>
          </p:cNvPicPr>
          <p:nvPr/>
        </p:nvPicPr>
        <p:blipFill>
          <a:blip r:embed="rId3"/>
          <a:srcRect/>
          <a:stretch>
            <a:fillRect/>
          </a:stretch>
        </p:blipFill>
        <p:spPr bwMode="auto">
          <a:xfrm>
            <a:off x="8675688" y="6524625"/>
            <a:ext cx="201612" cy="1952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2"/>
          <p:cNvPicPr>
            <a:picLocks noChangeAspect="1" noChangeArrowheads="1"/>
          </p:cNvPicPr>
          <p:nvPr/>
        </p:nvPicPr>
        <p:blipFill>
          <a:blip r:embed="rId2"/>
          <a:srcRect/>
          <a:stretch>
            <a:fillRect/>
          </a:stretch>
        </p:blipFill>
        <p:spPr bwMode="auto">
          <a:xfrm>
            <a:off x="269875" y="173038"/>
            <a:ext cx="1036638" cy="1265237"/>
          </a:xfrm>
          <a:prstGeom prst="rect">
            <a:avLst/>
          </a:prstGeom>
          <a:noFill/>
          <a:ln w="9525">
            <a:noFill/>
            <a:miter lim="800000"/>
            <a:headEnd/>
            <a:tailEnd/>
          </a:ln>
        </p:spPr>
      </p:pic>
      <p:sp>
        <p:nvSpPr>
          <p:cNvPr id="48130" name="CasellaDiTesto 3"/>
          <p:cNvSpPr txBox="1">
            <a:spLocks noChangeArrowheads="1"/>
          </p:cNvSpPr>
          <p:nvPr/>
        </p:nvSpPr>
        <p:spPr bwMode="auto">
          <a:xfrm>
            <a:off x="1308100" y="422275"/>
            <a:ext cx="7588250" cy="6124575"/>
          </a:xfrm>
          <a:prstGeom prst="rect">
            <a:avLst/>
          </a:prstGeom>
          <a:noFill/>
          <a:ln w="9525">
            <a:noFill/>
            <a:miter lim="800000"/>
            <a:headEnd/>
            <a:tailEnd/>
          </a:ln>
        </p:spPr>
        <p:txBody>
          <a:bodyPr>
            <a:spAutoFit/>
          </a:bodyPr>
          <a:lstStyle/>
          <a:p>
            <a:pPr algn="just"/>
            <a:r>
              <a:rPr lang="it-IT" sz="2800" b="1">
                <a:latin typeface="Calibri" pitchFamily="34" charset="0"/>
              </a:rPr>
              <a:t>Interesse di Freud per gli esperimenti </a:t>
            </a:r>
            <a:r>
              <a:rPr lang="it-IT" sz="2800">
                <a:latin typeface="Calibri" pitchFamily="34" charset="0"/>
              </a:rPr>
              <a:t>ha un primo coronamento, quando, nel 1877, entra nel laboratorio di fisiologia di </a:t>
            </a:r>
            <a:r>
              <a:rPr lang="it-IT" sz="2800" b="1">
                <a:solidFill>
                  <a:srgbClr val="0000FF"/>
                </a:solidFill>
                <a:latin typeface="Calibri" pitchFamily="34" charset="0"/>
              </a:rPr>
              <a:t>Ernst Brȕcke </a:t>
            </a:r>
            <a:r>
              <a:rPr lang="it-IT" sz="2800">
                <a:latin typeface="Calibri" pitchFamily="34" charset="0"/>
              </a:rPr>
              <a:t>come allievo ricercatore. Vi resterà per sei anni, fino al 1882. Era un luogo maleodorante e angusto, privo di elettricità, eppure era l’orgoglio della facoltà di medicina. «</a:t>
            </a:r>
            <a:r>
              <a:rPr lang="it-IT" sz="2800" b="1">
                <a:latin typeface="Calibri" pitchFamily="34" charset="0"/>
              </a:rPr>
              <a:t>Nel laboratorio fisiologico di Brȕcke trovai finalmente Ia calma, piena soddisfazione e persone che potevo rispettare e prendere ad esempio»</a:t>
            </a:r>
            <a:r>
              <a:rPr lang="it-IT" sz="2800">
                <a:latin typeface="Calibri" pitchFamily="34" charset="0"/>
              </a:rPr>
              <a:t>. In Brȕcke Freud incontra un maestro e al tempo stesso un paradigma scientifico: quello della fisiologia sperimentale messa in rapporto con la fisica, in particolare I‘ elettrologia, I‘ ottica e I‘ acustica.</a:t>
            </a:r>
          </a:p>
        </p:txBody>
      </p:sp>
      <p:sp>
        <p:nvSpPr>
          <p:cNvPr id="8" name="Freccia a destra 7"/>
          <p:cNvSpPr/>
          <p:nvPr/>
        </p:nvSpPr>
        <p:spPr>
          <a:xfrm>
            <a:off x="8277225" y="6310313"/>
            <a:ext cx="576263" cy="382587"/>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a:spLocks noChangeArrowheads="1"/>
          </p:cNvSpPr>
          <p:nvPr/>
        </p:nvSpPr>
        <p:spPr bwMode="auto">
          <a:xfrm>
            <a:off x="468313" y="260350"/>
            <a:ext cx="8064500" cy="6124575"/>
          </a:xfrm>
          <a:prstGeom prst="rect">
            <a:avLst/>
          </a:prstGeom>
          <a:noFill/>
          <a:ln w="9525">
            <a:noFill/>
            <a:miter lim="800000"/>
            <a:headEnd/>
            <a:tailEnd/>
          </a:ln>
        </p:spPr>
        <p:txBody>
          <a:bodyPr>
            <a:spAutoFit/>
          </a:bodyPr>
          <a:lstStyle/>
          <a:p>
            <a:pPr algn="just"/>
            <a:r>
              <a:rPr lang="it-IT" sz="2800" b="1">
                <a:latin typeface="Calibri" pitchFamily="34" charset="0"/>
              </a:rPr>
              <a:t>Le ricerche che gli vengono affidate </a:t>
            </a:r>
            <a:r>
              <a:rPr lang="it-IT" sz="2800">
                <a:latin typeface="Calibri" pitchFamily="34" charset="0"/>
              </a:rPr>
              <a:t>riguardano I‘istologia delle cellule nervose dei pesci e più tardi dei gamberi. Freud esegue una serie di ricerche microscopiche sulle strutture nervose dei Petromizonti e del gambero, che furono poi pubblicate negli Atti dell’ Accademia delle scienze di Vienna. Raggiunsero un notevole grado di originalità in un lavoro del 1882 che è considerato un precorrimento della teoria del neurone secondo </a:t>
            </a:r>
            <a:r>
              <a:rPr lang="it-IT" sz="2800" b="1">
                <a:latin typeface="Calibri" pitchFamily="34" charset="0"/>
              </a:rPr>
              <a:t>Camillo Golgi e Santiago Ramȯn y CajaI.</a:t>
            </a:r>
            <a:r>
              <a:rPr lang="it-IT" sz="2800">
                <a:solidFill>
                  <a:srgbClr val="0000FF"/>
                </a:solidFill>
                <a:latin typeface="Calibri" pitchFamily="34" charset="0"/>
              </a:rPr>
              <a:t> </a:t>
            </a:r>
            <a:r>
              <a:rPr lang="it-IT" sz="2800" b="1">
                <a:solidFill>
                  <a:srgbClr val="0000FF"/>
                </a:solidFill>
                <a:latin typeface="Calibri" pitchFamily="34" charset="0"/>
              </a:rPr>
              <a:t>Col tempo e I’esperienza Freud aveva introdotto un'importante innovazione: aveva incominciato a utilizzare una tecnica di colorazione del sistema nervoso a base di cloruro d'oro, rendendo più precise le osservazioni al microscopio</a:t>
            </a:r>
          </a:p>
        </p:txBody>
      </p:sp>
      <p:pic>
        <p:nvPicPr>
          <p:cNvPr id="49154" name="Picture 3">
            <a:hlinkClick r:id="rId2" action="ppaction://hlinksldjump"/>
          </p:cNvPr>
          <p:cNvPicPr>
            <a:picLocks noChangeAspect="1" noChangeArrowheads="1"/>
          </p:cNvPicPr>
          <p:nvPr/>
        </p:nvPicPr>
        <p:blipFill>
          <a:blip r:embed="rId3"/>
          <a:srcRect/>
          <a:stretch>
            <a:fillRect/>
          </a:stretch>
        </p:blipFill>
        <p:spPr bwMode="auto">
          <a:xfrm>
            <a:off x="8675688" y="6524625"/>
            <a:ext cx="201612" cy="1952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23528" y="1124744"/>
            <a:ext cx="8640960" cy="5509200"/>
          </a:xfrm>
          <a:prstGeom prst="rect">
            <a:avLst/>
          </a:prstGeom>
          <a:noFill/>
        </p:spPr>
        <p:txBody>
          <a:bodyPr wrap="square" rtlCol="0">
            <a:spAutoFit/>
          </a:bodyPr>
          <a:lstStyle/>
          <a:p>
            <a:pPr algn="ctr"/>
            <a:r>
              <a:rPr lang="it-IT" sz="3200" dirty="0" smtClean="0"/>
              <a:t>Per motivi di carattere tecnico dovuti alla fattibilità nella gestione del </a:t>
            </a:r>
            <a:r>
              <a:rPr lang="it-IT" sz="3200" dirty="0" err="1" smtClean="0"/>
              <a:t>powerpoint</a:t>
            </a:r>
            <a:r>
              <a:rPr lang="it-IT" sz="3200" dirty="0" smtClean="0"/>
              <a:t> </a:t>
            </a:r>
          </a:p>
          <a:p>
            <a:pPr algn="ctr"/>
            <a:r>
              <a:rPr lang="it-IT" sz="3200" dirty="0" err="1"/>
              <a:t>r</a:t>
            </a:r>
            <a:r>
              <a:rPr lang="it-IT" sz="3200" dirty="0" err="1" smtClean="0"/>
              <a:t>elativamnete</a:t>
            </a:r>
            <a:r>
              <a:rPr lang="it-IT" sz="3200" dirty="0" smtClean="0"/>
              <a:t> alla sua pesantezza nell’elaborazione delle </a:t>
            </a:r>
            <a:r>
              <a:rPr lang="it-IT" sz="3200" dirty="0" err="1" smtClean="0"/>
              <a:t>slides</a:t>
            </a:r>
            <a:endParaRPr lang="it-IT" sz="3200" dirty="0" smtClean="0"/>
          </a:p>
          <a:p>
            <a:pPr algn="ctr"/>
            <a:r>
              <a:rPr lang="it-IT" sz="3200" b="1" dirty="0" smtClean="0"/>
              <a:t>Le tre sezioni</a:t>
            </a:r>
          </a:p>
          <a:p>
            <a:pPr algn="ctr"/>
            <a:r>
              <a:rPr lang="it-IT" sz="3200" dirty="0"/>
              <a:t>v</a:t>
            </a:r>
            <a:r>
              <a:rPr lang="it-IT" sz="3200" dirty="0" smtClean="0"/>
              <a:t>erranno suddivisi in capitoli e presentati in </a:t>
            </a:r>
            <a:r>
              <a:rPr lang="it-IT" sz="3200" dirty="0" err="1" smtClean="0"/>
              <a:t>powerpoint</a:t>
            </a:r>
            <a:r>
              <a:rPr lang="it-IT" sz="3200" dirty="0" smtClean="0"/>
              <a:t> distinti per cui si avrà</a:t>
            </a:r>
          </a:p>
          <a:p>
            <a:pPr algn="ctr"/>
            <a:r>
              <a:rPr lang="it-IT" sz="3200" dirty="0" smtClean="0"/>
              <a:t>La vita di Freud 1</a:t>
            </a:r>
          </a:p>
          <a:p>
            <a:pPr algn="ctr"/>
            <a:r>
              <a:rPr lang="it-IT" sz="3200" dirty="0" smtClean="0"/>
              <a:t>La vita di Freud 2</a:t>
            </a:r>
          </a:p>
          <a:p>
            <a:pPr algn="ctr"/>
            <a:r>
              <a:rPr lang="it-IT" sz="3200" dirty="0" smtClean="0"/>
              <a:t>e poi a seguire….</a:t>
            </a:r>
          </a:p>
          <a:p>
            <a:endParaRPr lang="it-IT" sz="3200" dirty="0"/>
          </a:p>
        </p:txBody>
      </p:sp>
      <p:sp>
        <p:nvSpPr>
          <p:cNvPr id="3" name="CasellaDiTesto 2"/>
          <p:cNvSpPr txBox="1"/>
          <p:nvPr/>
        </p:nvSpPr>
        <p:spPr>
          <a:xfrm>
            <a:off x="2468282" y="479908"/>
            <a:ext cx="4207434" cy="461665"/>
          </a:xfrm>
          <a:prstGeom prst="rect">
            <a:avLst/>
          </a:prstGeom>
          <a:noFill/>
        </p:spPr>
        <p:txBody>
          <a:bodyPr wrap="none" rtlCol="0">
            <a:spAutoFit/>
          </a:bodyPr>
          <a:lstStyle/>
          <a:p>
            <a:r>
              <a:rPr lang="it-IT" sz="2400" b="1" dirty="0" smtClean="0">
                <a:solidFill>
                  <a:srgbClr val="FF0000"/>
                </a:solidFill>
              </a:rPr>
              <a:t>AVVERTENZE IMPORTANTI</a:t>
            </a:r>
            <a:endParaRPr lang="it-IT" sz="2400" b="1" dirty="0">
              <a:solidFill>
                <a:srgbClr val="FF0000"/>
              </a:solidFill>
            </a:endParaRPr>
          </a:p>
        </p:txBody>
      </p:sp>
    </p:spTree>
    <p:extLst>
      <p:ext uri="{BB962C8B-B14F-4D97-AF65-F5344CB8AC3E}">
        <p14:creationId xmlns:p14="http://schemas.microsoft.com/office/powerpoint/2010/main" val="24879042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CasellaDiTesto 1"/>
          <p:cNvSpPr txBox="1">
            <a:spLocks noChangeArrowheads="1"/>
          </p:cNvSpPr>
          <p:nvPr/>
        </p:nvSpPr>
        <p:spPr bwMode="auto">
          <a:xfrm>
            <a:off x="1817688" y="271463"/>
            <a:ext cx="7127875" cy="3970337"/>
          </a:xfrm>
          <a:prstGeom prst="rect">
            <a:avLst/>
          </a:prstGeom>
          <a:noFill/>
          <a:ln w="9525">
            <a:noFill/>
            <a:miter lim="800000"/>
            <a:headEnd/>
            <a:tailEnd/>
          </a:ln>
        </p:spPr>
        <p:txBody>
          <a:bodyPr>
            <a:spAutoFit/>
          </a:bodyPr>
          <a:lstStyle/>
          <a:p>
            <a:pPr algn="just"/>
            <a:r>
              <a:rPr lang="it-IT" sz="2800" b="1">
                <a:solidFill>
                  <a:srgbClr val="0000FF"/>
                </a:solidFill>
                <a:latin typeface="Calibri" pitchFamily="34" charset="0"/>
              </a:rPr>
              <a:t>Salomon Stricker </a:t>
            </a:r>
            <a:r>
              <a:rPr lang="it-IT" sz="2800">
                <a:latin typeface="Calibri" pitchFamily="34" charset="0"/>
              </a:rPr>
              <a:t>(I834- I918) professore di patologia generale e sperimentale all' Università di Vienna, e </a:t>
            </a:r>
            <a:r>
              <a:rPr lang="it-IT" sz="2800" b="1">
                <a:latin typeface="Calibri" pitchFamily="34" charset="0"/>
              </a:rPr>
              <a:t>seguace di Darwin</a:t>
            </a:r>
            <a:r>
              <a:rPr lang="it-IT" sz="2800">
                <a:latin typeface="Calibri" pitchFamily="34" charset="0"/>
              </a:rPr>
              <a:t>. Il suo istituto si sviluppò al punto da diventare un centro di ricerca particolarmente e influente. Oltre che di studi specifici di elettrofisiologia Stricker si occupò intensamente dei Problemi che si dibattevano allora sulla </a:t>
            </a:r>
            <a:r>
              <a:rPr lang="it-IT" sz="2800" b="1">
                <a:solidFill>
                  <a:srgbClr val="FF0000"/>
                </a:solidFill>
                <a:latin typeface="Calibri" pitchFamily="34" charset="0"/>
              </a:rPr>
              <a:t>teoria della conoscenza</a:t>
            </a:r>
            <a:r>
              <a:rPr lang="it-IT" sz="2000">
                <a:solidFill>
                  <a:srgbClr val="FF0000"/>
                </a:solidFill>
                <a:latin typeface="Calibri" pitchFamily="34" charset="0"/>
              </a:rPr>
              <a:t>.</a:t>
            </a:r>
          </a:p>
        </p:txBody>
      </p:sp>
      <p:pic>
        <p:nvPicPr>
          <p:cNvPr id="50178" name="Picture 2"/>
          <p:cNvPicPr>
            <a:picLocks noChangeAspect="1" noChangeArrowheads="1"/>
          </p:cNvPicPr>
          <p:nvPr/>
        </p:nvPicPr>
        <p:blipFill>
          <a:blip r:embed="rId2"/>
          <a:srcRect/>
          <a:stretch>
            <a:fillRect/>
          </a:stretch>
        </p:blipFill>
        <p:spPr bwMode="auto">
          <a:xfrm>
            <a:off x="468313" y="498475"/>
            <a:ext cx="1146175" cy="1758950"/>
          </a:xfrm>
          <a:prstGeom prst="rect">
            <a:avLst/>
          </a:prstGeom>
          <a:noFill/>
          <a:ln w="9525">
            <a:noFill/>
            <a:miter lim="800000"/>
            <a:headEnd/>
            <a:tailEnd/>
          </a:ln>
        </p:spPr>
      </p:pic>
      <p:sp>
        <p:nvSpPr>
          <p:cNvPr id="3" name="CasellaDiTesto 2"/>
          <p:cNvSpPr txBox="1">
            <a:spLocks noChangeArrowheads="1"/>
          </p:cNvSpPr>
          <p:nvPr/>
        </p:nvSpPr>
        <p:spPr bwMode="auto">
          <a:xfrm>
            <a:off x="341313" y="4508500"/>
            <a:ext cx="8535987" cy="1385888"/>
          </a:xfrm>
          <a:prstGeom prst="rect">
            <a:avLst/>
          </a:prstGeom>
          <a:noFill/>
          <a:ln w="9525">
            <a:solidFill>
              <a:schemeClr val="tx1"/>
            </a:solidFill>
            <a:miter lim="800000"/>
            <a:headEnd/>
            <a:tailEnd/>
          </a:ln>
        </p:spPr>
        <p:txBody>
          <a:bodyPr>
            <a:spAutoFit/>
          </a:bodyPr>
          <a:lstStyle/>
          <a:p>
            <a:pPr algn="just"/>
            <a:r>
              <a:rPr lang="it-IT" sz="2800">
                <a:latin typeface="Calibri" pitchFamily="34" charset="0"/>
              </a:rPr>
              <a:t>«Per un semestre ebbi  I‘ opportunità di effettuare esperimenti su animali nel laboratorio di patologia sperimentale del professor Stricker.» (Curriculum vitae)</a:t>
            </a:r>
          </a:p>
        </p:txBody>
      </p:sp>
      <p:pic>
        <p:nvPicPr>
          <p:cNvPr id="50180" name="Picture 3">
            <a:hlinkClick r:id="rId3" action="ppaction://hlinksldjump"/>
          </p:cNvPr>
          <p:cNvPicPr>
            <a:picLocks noChangeAspect="1" noChangeArrowheads="1"/>
          </p:cNvPicPr>
          <p:nvPr/>
        </p:nvPicPr>
        <p:blipFill>
          <a:blip r:embed="rId4"/>
          <a:srcRect/>
          <a:stretch>
            <a:fillRect/>
          </a:stretch>
        </p:blipFill>
        <p:spPr bwMode="auto">
          <a:xfrm>
            <a:off x="8675688" y="6524625"/>
            <a:ext cx="201612" cy="1952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CasellaDiTesto 1"/>
          <p:cNvSpPr txBox="1">
            <a:spLocks noChangeArrowheads="1"/>
          </p:cNvSpPr>
          <p:nvPr/>
        </p:nvSpPr>
        <p:spPr bwMode="auto">
          <a:xfrm>
            <a:off x="2066925" y="184150"/>
            <a:ext cx="6710363" cy="2092325"/>
          </a:xfrm>
          <a:prstGeom prst="rect">
            <a:avLst/>
          </a:prstGeom>
          <a:noFill/>
          <a:ln w="9525">
            <a:noFill/>
            <a:miter lim="800000"/>
            <a:headEnd/>
            <a:tailEnd/>
          </a:ln>
        </p:spPr>
        <p:txBody>
          <a:bodyPr>
            <a:spAutoFit/>
          </a:bodyPr>
          <a:lstStyle/>
          <a:p>
            <a:pPr algn="just"/>
            <a:r>
              <a:rPr lang="it-IT" sz="2600" b="1">
                <a:solidFill>
                  <a:srgbClr val="0000FF"/>
                </a:solidFill>
                <a:latin typeface="Calibri" pitchFamily="34" charset="0"/>
              </a:rPr>
              <a:t>Ernst Von Fleischl-Marxow </a:t>
            </a:r>
            <a:r>
              <a:rPr lang="it-IT" sz="2600">
                <a:latin typeface="Calibri" pitchFamily="34" charset="0"/>
              </a:rPr>
              <a:t>(1847-1891) fisico e fisiologo, amico di Freud e assistente di Brȕcke all'Istituto di fisiologia. Si occupò soprattutto di ottica fisiologica e fisiologia nervosa e muscolare.</a:t>
            </a:r>
          </a:p>
        </p:txBody>
      </p:sp>
      <p:pic>
        <p:nvPicPr>
          <p:cNvPr id="51202" name="Picture 2"/>
          <p:cNvPicPr>
            <a:picLocks noChangeAspect="1" noChangeArrowheads="1"/>
          </p:cNvPicPr>
          <p:nvPr/>
        </p:nvPicPr>
        <p:blipFill>
          <a:blip r:embed="rId2"/>
          <a:srcRect/>
          <a:stretch>
            <a:fillRect/>
          </a:stretch>
        </p:blipFill>
        <p:spPr bwMode="auto">
          <a:xfrm>
            <a:off x="539750" y="266700"/>
            <a:ext cx="1504950" cy="1889125"/>
          </a:xfrm>
          <a:prstGeom prst="rect">
            <a:avLst/>
          </a:prstGeom>
          <a:noFill/>
          <a:ln w="9525">
            <a:noFill/>
            <a:miter lim="800000"/>
            <a:headEnd/>
            <a:tailEnd/>
          </a:ln>
        </p:spPr>
      </p:pic>
      <p:sp>
        <p:nvSpPr>
          <p:cNvPr id="3" name="CasellaDiTesto 2"/>
          <p:cNvSpPr txBox="1">
            <a:spLocks noChangeArrowheads="1"/>
          </p:cNvSpPr>
          <p:nvPr/>
        </p:nvSpPr>
        <p:spPr bwMode="auto">
          <a:xfrm>
            <a:off x="563563" y="2187575"/>
            <a:ext cx="8369300" cy="2492375"/>
          </a:xfrm>
          <a:prstGeom prst="rect">
            <a:avLst/>
          </a:prstGeom>
          <a:noFill/>
          <a:ln w="9525">
            <a:noFill/>
            <a:miter lim="800000"/>
            <a:headEnd/>
            <a:tailEnd/>
          </a:ln>
        </p:spPr>
        <p:txBody>
          <a:bodyPr>
            <a:spAutoFit/>
          </a:bodyPr>
          <a:lstStyle/>
          <a:p>
            <a:pPr algn="just"/>
            <a:r>
              <a:rPr lang="it-IT" sz="2600" dirty="0">
                <a:latin typeface="Calibri" pitchFamily="34" charset="0"/>
              </a:rPr>
              <a:t>«È un uomo eccellente, nel quale la natura e I‘ educazione hanno raggiunto i loro migliori risultati (...) con i segni del genio nella sua energica fisionomia, bello, di nobili sentimenti, dotato di tutti i talenti e capace di dare un giudizio originale sulla maggior parte delle cose, è sempre stato il mio ideale </a:t>
            </a:r>
            <a:r>
              <a:rPr lang="it-IT" sz="1200" dirty="0">
                <a:latin typeface="Calibri" pitchFamily="34" charset="0"/>
              </a:rPr>
              <a:t>(...).»(Lettera a Martha Bernays,27 giugno 1882)</a:t>
            </a:r>
          </a:p>
        </p:txBody>
      </p:sp>
      <p:sp>
        <p:nvSpPr>
          <p:cNvPr id="4" name="CasellaDiTesto 3"/>
          <p:cNvSpPr txBox="1">
            <a:spLocks noChangeArrowheads="1"/>
          </p:cNvSpPr>
          <p:nvPr/>
        </p:nvSpPr>
        <p:spPr bwMode="auto">
          <a:xfrm>
            <a:off x="515938" y="4679950"/>
            <a:ext cx="8464550" cy="1878013"/>
          </a:xfrm>
          <a:prstGeom prst="rect">
            <a:avLst/>
          </a:prstGeom>
          <a:noFill/>
          <a:ln w="9525">
            <a:noFill/>
            <a:miter lim="800000"/>
            <a:headEnd/>
            <a:tailEnd/>
          </a:ln>
        </p:spPr>
        <p:txBody>
          <a:bodyPr>
            <a:spAutoFit/>
          </a:bodyPr>
          <a:lstStyle/>
          <a:p>
            <a:pPr algn="just"/>
            <a:r>
              <a:rPr lang="it-IT" sz="2600" dirty="0">
                <a:latin typeface="Calibri" pitchFamily="34" charset="0"/>
              </a:rPr>
              <a:t>«(...) lo ammiro e lo amo di una passione intellettuale, se mi concedi l’espressione; la sua fine mi commuoverà profondamente, così come la distruzione di un tempio santo e famoso avrebbe sconvolto un cittadino dell'antica Grecia.» </a:t>
            </a:r>
            <a:r>
              <a:rPr lang="it-IT" sz="1200" dirty="0">
                <a:latin typeface="Calibri" pitchFamily="34" charset="0"/>
              </a:rPr>
              <a:t>(Lettera a Martha </a:t>
            </a:r>
            <a:r>
              <a:rPr lang="it-IT" sz="1200" dirty="0" err="1">
                <a:latin typeface="Calibri" pitchFamily="34" charset="0"/>
              </a:rPr>
              <a:t>Bernays</a:t>
            </a:r>
            <a:r>
              <a:rPr lang="it-IT" sz="1200" dirty="0">
                <a:latin typeface="Calibri" pitchFamily="34" charset="0"/>
              </a:rPr>
              <a:t> 28 ottobre 1883)</a:t>
            </a:r>
          </a:p>
        </p:txBody>
      </p:sp>
      <p:pic>
        <p:nvPicPr>
          <p:cNvPr id="51205" name="Picture 3">
            <a:hlinkClick r:id="rId3" action="ppaction://hlinksldjump"/>
          </p:cNvPr>
          <p:cNvPicPr>
            <a:picLocks noChangeAspect="1" noChangeArrowheads="1"/>
          </p:cNvPicPr>
          <p:nvPr/>
        </p:nvPicPr>
        <p:blipFill>
          <a:blip r:embed="rId4"/>
          <a:srcRect/>
          <a:stretch>
            <a:fillRect/>
          </a:stretch>
        </p:blipFill>
        <p:spPr bwMode="auto">
          <a:xfrm>
            <a:off x="8675688" y="6524625"/>
            <a:ext cx="201612" cy="1952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a:spLocks noChangeArrowheads="1"/>
          </p:cNvSpPr>
          <p:nvPr/>
        </p:nvSpPr>
        <p:spPr bwMode="auto">
          <a:xfrm>
            <a:off x="293688" y="2025650"/>
            <a:ext cx="8512175" cy="4832350"/>
          </a:xfrm>
          <a:prstGeom prst="rect">
            <a:avLst/>
          </a:prstGeom>
          <a:noFill/>
          <a:ln w="9525">
            <a:noFill/>
            <a:miter lim="800000"/>
            <a:headEnd/>
            <a:tailEnd/>
          </a:ln>
        </p:spPr>
        <p:txBody>
          <a:bodyPr>
            <a:spAutoFit/>
          </a:bodyPr>
          <a:lstStyle/>
          <a:p>
            <a:pPr algn="just"/>
            <a:r>
              <a:rPr lang="it-IT" sz="2200" dirty="0">
                <a:latin typeface="Calibri" pitchFamily="34" charset="0"/>
              </a:rPr>
              <a:t>«Sebbene vivessimo in grandi ristrettezze, mio padre desiderava che nella scelta della professione seguissi unicamente la mia vocazione. In quegli anni giovanili </a:t>
            </a:r>
            <a:r>
              <a:rPr lang="it-IT" sz="2200" b="1" dirty="0">
                <a:solidFill>
                  <a:srgbClr val="FF0000"/>
                </a:solidFill>
                <a:latin typeface="Calibri" pitchFamily="34" charset="0"/>
              </a:rPr>
              <a:t>non sentivo alcuna predilezione speciale per la professione medica, né ebbi del resto a sentirla in seguito</a:t>
            </a:r>
            <a:r>
              <a:rPr lang="it-IT" sz="2200" dirty="0">
                <a:latin typeface="Calibri" pitchFamily="34" charset="0"/>
              </a:rPr>
              <a:t>. </a:t>
            </a:r>
            <a:r>
              <a:rPr lang="it-IT" sz="2200" b="1" dirty="0">
                <a:latin typeface="Calibri" pitchFamily="34" charset="0"/>
              </a:rPr>
              <a:t>Mi dominava piuttosto una specie di brama di sapere che, però, si riferiva più ai fenomeni umani che agli oggetti naturali, e che inoltre non aveva ancora riconosciuto il valore dell'osservazione come suo principale mezzo di appagamento.</a:t>
            </a:r>
            <a:r>
              <a:rPr lang="it-IT" sz="2200" b="1" dirty="0">
                <a:solidFill>
                  <a:srgbClr val="FF0000"/>
                </a:solidFill>
                <a:latin typeface="Calibri" pitchFamily="34" charset="0"/>
              </a:rPr>
              <a:t> </a:t>
            </a:r>
            <a:r>
              <a:rPr lang="it-IT" sz="2200" dirty="0">
                <a:latin typeface="Calibri" pitchFamily="34" charset="0"/>
              </a:rPr>
              <a:t>Contemporaneamente, però, </a:t>
            </a:r>
            <a:r>
              <a:rPr lang="it-IT" sz="2200" b="1" dirty="0">
                <a:solidFill>
                  <a:srgbClr val="FF0000"/>
                </a:solidFill>
                <a:latin typeface="Calibri" pitchFamily="34" charset="0"/>
              </a:rPr>
              <a:t>mi attraeva enormemente la teoria di Darwin,</a:t>
            </a:r>
            <a:r>
              <a:rPr lang="it-IT" sz="2200" b="1" dirty="0">
                <a:latin typeface="Calibri" pitchFamily="34" charset="0"/>
              </a:rPr>
              <a:t> </a:t>
            </a:r>
            <a:r>
              <a:rPr lang="it-IT" sz="2200" dirty="0">
                <a:latin typeface="Calibri" pitchFamily="34" charset="0"/>
              </a:rPr>
              <a:t>allora molto in voga, perché sembrava promettere uno straordinario progresso nella comprensione del mondo. L'illustrazione del bel saggio goethiano </a:t>
            </a:r>
            <a:r>
              <a:rPr lang="it-IT" sz="2200" i="1" dirty="0">
                <a:latin typeface="Calibri" pitchFamily="34" charset="0"/>
              </a:rPr>
              <a:t>La natura</a:t>
            </a:r>
            <a:r>
              <a:rPr lang="it-IT" sz="2200" dirty="0">
                <a:latin typeface="Calibri" pitchFamily="34" charset="0"/>
              </a:rPr>
              <a:t>, che udii poco prima dell'esame di maturità in una conferenza di volgarizzazione scientifica [di Carl </a:t>
            </a:r>
            <a:r>
              <a:rPr lang="it-IT" sz="2200" dirty="0" err="1">
                <a:latin typeface="Calibri" pitchFamily="34" charset="0"/>
              </a:rPr>
              <a:t>Brùhl</a:t>
            </a:r>
            <a:r>
              <a:rPr lang="it-IT" sz="2200" dirty="0">
                <a:latin typeface="Calibri" pitchFamily="34" charset="0"/>
              </a:rPr>
              <a:t>], </a:t>
            </a:r>
            <a:r>
              <a:rPr lang="it-IT" sz="2200" b="1" dirty="0">
                <a:latin typeface="Calibri" pitchFamily="34" charset="0"/>
              </a:rPr>
              <a:t>mi fece decidere, infine, a iscrivermi alla facoltà di medicina</a:t>
            </a:r>
            <a:r>
              <a:rPr lang="it-IT" sz="2200" dirty="0">
                <a:latin typeface="Calibri" pitchFamily="34" charset="0"/>
              </a:rPr>
              <a:t>.» (autobiografia)</a:t>
            </a:r>
          </a:p>
        </p:txBody>
      </p:sp>
      <p:pic>
        <p:nvPicPr>
          <p:cNvPr id="52226" name="Picture 2" descr="C:\Users\Sandro\Pictures\MP Navigator EX\CHITARRA\FILO'_0017.jpg"/>
          <p:cNvPicPr>
            <a:picLocks noChangeAspect="1" noChangeArrowheads="1"/>
          </p:cNvPicPr>
          <p:nvPr/>
        </p:nvPicPr>
        <p:blipFill>
          <a:blip r:embed="rId2"/>
          <a:srcRect/>
          <a:stretch>
            <a:fillRect/>
          </a:stretch>
        </p:blipFill>
        <p:spPr bwMode="auto">
          <a:xfrm>
            <a:off x="290513" y="303213"/>
            <a:ext cx="1230312" cy="1790700"/>
          </a:xfrm>
          <a:prstGeom prst="rect">
            <a:avLst/>
          </a:prstGeom>
          <a:noFill/>
          <a:ln w="9525">
            <a:noFill/>
            <a:miter lim="800000"/>
            <a:headEnd/>
            <a:tailEnd/>
          </a:ln>
        </p:spPr>
      </p:pic>
      <p:sp>
        <p:nvSpPr>
          <p:cNvPr id="52227" name="CasellaDiTesto 3"/>
          <p:cNvSpPr txBox="1">
            <a:spLocks noChangeArrowheads="1"/>
          </p:cNvSpPr>
          <p:nvPr/>
        </p:nvSpPr>
        <p:spPr bwMode="auto">
          <a:xfrm>
            <a:off x="1736725" y="315913"/>
            <a:ext cx="6985000" cy="1570037"/>
          </a:xfrm>
          <a:prstGeom prst="rect">
            <a:avLst/>
          </a:prstGeom>
          <a:noFill/>
          <a:ln w="9525">
            <a:noFill/>
            <a:miter lim="800000"/>
            <a:headEnd/>
            <a:tailEnd/>
          </a:ln>
        </p:spPr>
        <p:txBody>
          <a:bodyPr>
            <a:spAutoFit/>
          </a:bodyPr>
          <a:lstStyle/>
          <a:p>
            <a:pPr algn="just"/>
            <a:r>
              <a:rPr lang="it-IT" sz="2400" b="1">
                <a:solidFill>
                  <a:srgbClr val="0000FF"/>
                </a:solidFill>
                <a:latin typeface="Calibri" pitchFamily="34" charset="0"/>
              </a:rPr>
              <a:t>Carl Brùhl </a:t>
            </a:r>
            <a:r>
              <a:rPr lang="it-IT" sz="2400">
                <a:latin typeface="Calibri" pitchFamily="34" charset="0"/>
              </a:rPr>
              <a:t>(1820-1899) professore di zootomia all‘ Università di Vienna. Tenne una serie di conferenze domenicali di divulgazione scientifica frequentate anche da Freud.</a:t>
            </a:r>
          </a:p>
        </p:txBody>
      </p:sp>
      <p:pic>
        <p:nvPicPr>
          <p:cNvPr id="52228" name="Picture 3">
            <a:hlinkClick r:id="rId3" action="ppaction://hlinksldjump"/>
          </p:cNvPr>
          <p:cNvPicPr>
            <a:picLocks noChangeAspect="1" noChangeArrowheads="1"/>
          </p:cNvPicPr>
          <p:nvPr/>
        </p:nvPicPr>
        <p:blipFill>
          <a:blip r:embed="rId4"/>
          <a:srcRect/>
          <a:stretch>
            <a:fillRect/>
          </a:stretch>
        </p:blipFill>
        <p:spPr bwMode="auto">
          <a:xfrm>
            <a:off x="8675688" y="6524625"/>
            <a:ext cx="201612" cy="1952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p:cNvPicPr>
            <a:picLocks noChangeAspect="1" noChangeArrowheads="1"/>
          </p:cNvPicPr>
          <p:nvPr/>
        </p:nvPicPr>
        <p:blipFill>
          <a:blip r:embed="rId2"/>
          <a:srcRect/>
          <a:stretch>
            <a:fillRect/>
          </a:stretch>
        </p:blipFill>
        <p:spPr bwMode="auto">
          <a:xfrm>
            <a:off x="468313" y="333375"/>
            <a:ext cx="966787" cy="1384300"/>
          </a:xfrm>
          <a:prstGeom prst="rect">
            <a:avLst/>
          </a:prstGeom>
          <a:noFill/>
          <a:ln w="9525">
            <a:noFill/>
            <a:miter lim="800000"/>
            <a:headEnd/>
            <a:tailEnd/>
          </a:ln>
        </p:spPr>
      </p:pic>
      <p:sp>
        <p:nvSpPr>
          <p:cNvPr id="53250" name="Rettangolo 6"/>
          <p:cNvSpPr>
            <a:spLocks noChangeArrowheads="1"/>
          </p:cNvSpPr>
          <p:nvPr/>
        </p:nvSpPr>
        <p:spPr bwMode="auto">
          <a:xfrm>
            <a:off x="1687513" y="242888"/>
            <a:ext cx="7254875" cy="1446212"/>
          </a:xfrm>
          <a:prstGeom prst="rect">
            <a:avLst/>
          </a:prstGeom>
          <a:noFill/>
          <a:ln w="9525">
            <a:noFill/>
            <a:miter lim="800000"/>
            <a:headEnd/>
            <a:tailEnd/>
          </a:ln>
        </p:spPr>
        <p:txBody>
          <a:bodyPr>
            <a:spAutoFit/>
          </a:bodyPr>
          <a:lstStyle/>
          <a:p>
            <a:pPr algn="just"/>
            <a:r>
              <a:rPr lang="it-IT" sz="2200" b="1">
                <a:solidFill>
                  <a:srgbClr val="0000FF"/>
                </a:solidFill>
                <a:latin typeface="Calibri" pitchFamily="34" charset="0"/>
              </a:rPr>
              <a:t>Franz Brentano </a:t>
            </a:r>
            <a:r>
              <a:rPr lang="it-IT" sz="2200">
                <a:latin typeface="Calibri" pitchFamily="34" charset="0"/>
              </a:rPr>
              <a:t>filosofo tedesco che tra i primi si interessò alla psicologia, invitando i ricercatori del tempo a concentrarsi non tanto sui contenuti della mente, ma sugli atti o processi mentali (da cui la corrente dell‘ internzionalismo). </a:t>
            </a:r>
          </a:p>
        </p:txBody>
      </p:sp>
      <p:sp>
        <p:nvSpPr>
          <p:cNvPr id="8" name="CasellaDiTesto 7"/>
          <p:cNvSpPr txBox="1">
            <a:spLocks noChangeArrowheads="1"/>
          </p:cNvSpPr>
          <p:nvPr/>
        </p:nvSpPr>
        <p:spPr bwMode="auto">
          <a:xfrm>
            <a:off x="323850" y="1717675"/>
            <a:ext cx="8624888" cy="5170488"/>
          </a:xfrm>
          <a:prstGeom prst="rect">
            <a:avLst/>
          </a:prstGeom>
          <a:noFill/>
          <a:ln w="9525">
            <a:noFill/>
            <a:miter lim="800000"/>
            <a:headEnd/>
            <a:tailEnd/>
          </a:ln>
        </p:spPr>
        <p:txBody>
          <a:bodyPr>
            <a:spAutoFit/>
          </a:bodyPr>
          <a:lstStyle/>
          <a:p>
            <a:pPr algn="just"/>
            <a:r>
              <a:rPr lang="it-IT" sz="2200" dirty="0">
                <a:latin typeface="Calibri" pitchFamily="34" charset="0"/>
              </a:rPr>
              <a:t>Nacque a </a:t>
            </a:r>
            <a:r>
              <a:rPr lang="it-IT" sz="2200" dirty="0" err="1">
                <a:latin typeface="Calibri" pitchFamily="34" charset="0"/>
              </a:rPr>
              <a:t>Marienberg</a:t>
            </a:r>
            <a:r>
              <a:rPr lang="it-IT" sz="2200" dirty="0">
                <a:latin typeface="Calibri" pitchFamily="34" charset="0"/>
              </a:rPr>
              <a:t> sul Reno nel 1838. Studiò filosofia a </a:t>
            </a:r>
            <a:r>
              <a:rPr lang="it-IT" sz="2200" b="1" dirty="0">
                <a:solidFill>
                  <a:srgbClr val="0000FF"/>
                </a:solidFill>
                <a:latin typeface="Calibri" pitchFamily="34" charset="0"/>
              </a:rPr>
              <a:t>Berlino,</a:t>
            </a:r>
            <a:r>
              <a:rPr lang="it-IT" sz="2200" dirty="0">
                <a:latin typeface="Calibri" pitchFamily="34" charset="0"/>
              </a:rPr>
              <a:t> e poi a </a:t>
            </a:r>
            <a:r>
              <a:rPr lang="it-IT" sz="2200" b="1" dirty="0">
                <a:solidFill>
                  <a:srgbClr val="0000FF"/>
                </a:solidFill>
                <a:latin typeface="Calibri" pitchFamily="34" charset="0"/>
              </a:rPr>
              <a:t>Monaco e a Tubinga</a:t>
            </a:r>
            <a:r>
              <a:rPr lang="it-IT" sz="2200" dirty="0">
                <a:latin typeface="Calibri" pitchFamily="34" charset="0"/>
              </a:rPr>
              <a:t>, laureandovisi nel 1862.  Nel 1864 fu ordinato prete cattolico e nel 1866 divenne libero docente all’università di </a:t>
            </a:r>
            <a:r>
              <a:rPr lang="it-IT" sz="2200" b="1" dirty="0">
                <a:solidFill>
                  <a:srgbClr val="0000FF"/>
                </a:solidFill>
                <a:latin typeface="Calibri" pitchFamily="34" charset="0"/>
              </a:rPr>
              <a:t>Würzburg</a:t>
            </a:r>
            <a:r>
              <a:rPr lang="it-IT" sz="2200" dirty="0">
                <a:latin typeface="Calibri" pitchFamily="34" charset="0"/>
              </a:rPr>
              <a:t>. Quando, nel 1869, fu preannunciato il dogma dell’infallibilità del papa, la crisi vocazionale del filosofo, già in atto da diverso tempo, raggiunse il culmine. Quindi </a:t>
            </a:r>
            <a:r>
              <a:rPr lang="it-IT" sz="2200" dirty="0" err="1">
                <a:latin typeface="Calibri" pitchFamily="34" charset="0"/>
              </a:rPr>
              <a:t>Brentano</a:t>
            </a:r>
            <a:r>
              <a:rPr lang="it-IT" sz="2200" dirty="0">
                <a:latin typeface="Calibri" pitchFamily="34" charset="0"/>
              </a:rPr>
              <a:t>, assieme ad altri esponenti del cattolicesimo tedesco,  decisero di lasciare la veste talare nel 1872. Come logica conseguenza, nel 1873 anche la posizione universitaria di professore straordinario che aveva ottenuto come ecclesiastico a Würzburg, dovette essere abbandonata. Nel 1874 </a:t>
            </a:r>
            <a:r>
              <a:rPr lang="it-IT" sz="2200" dirty="0" err="1">
                <a:latin typeface="Calibri" pitchFamily="34" charset="0"/>
              </a:rPr>
              <a:t>Brentano</a:t>
            </a:r>
            <a:r>
              <a:rPr lang="it-IT" sz="2200" dirty="0">
                <a:latin typeface="Calibri" pitchFamily="34" charset="0"/>
              </a:rPr>
              <a:t> divenne però nuovamente professore a Vienna. Era infatti un oratore particolarmente brillante, e le signore distinte di Vienna affollavano le sue lezioni; tra i suoi allievi vi furono le migliori personalità del tempo, quali il filosofo </a:t>
            </a:r>
            <a:r>
              <a:rPr lang="it-IT" sz="2200" b="1" dirty="0">
                <a:latin typeface="Calibri" pitchFamily="34" charset="0"/>
              </a:rPr>
              <a:t>Edmund </a:t>
            </a:r>
            <a:r>
              <a:rPr lang="it-IT" sz="2200" b="1" dirty="0" err="1">
                <a:latin typeface="Calibri" pitchFamily="34" charset="0"/>
              </a:rPr>
              <a:t>Husserl</a:t>
            </a:r>
            <a:r>
              <a:rPr lang="it-IT" sz="2200" dirty="0">
                <a:latin typeface="Calibri" pitchFamily="34" charset="0"/>
              </a:rPr>
              <a:t>, il politico cecoslovacco </a:t>
            </a:r>
            <a:r>
              <a:rPr lang="it-IT" sz="2200" b="1" dirty="0">
                <a:latin typeface="Calibri" pitchFamily="34" charset="0"/>
              </a:rPr>
              <a:t>Thomas </a:t>
            </a:r>
            <a:r>
              <a:rPr lang="it-IT" sz="2200" b="1" dirty="0" err="1">
                <a:latin typeface="Calibri" pitchFamily="34" charset="0"/>
              </a:rPr>
              <a:t>Masaryk</a:t>
            </a:r>
            <a:r>
              <a:rPr lang="it-IT" sz="2200" dirty="0">
                <a:latin typeface="Calibri" pitchFamily="34" charset="0"/>
              </a:rPr>
              <a:t>, lo scrittore </a:t>
            </a:r>
            <a:r>
              <a:rPr lang="it-IT" sz="2200" b="1" dirty="0">
                <a:latin typeface="Calibri" pitchFamily="34" charset="0"/>
              </a:rPr>
              <a:t>Franz Kafka</a:t>
            </a:r>
            <a:r>
              <a:rPr lang="it-IT" sz="2200" dirty="0">
                <a:latin typeface="Calibri" pitchFamily="34" charset="0"/>
              </a:rPr>
              <a:t>, lo psicologo </a:t>
            </a:r>
            <a:r>
              <a:rPr lang="it-IT" sz="2200" b="1" dirty="0">
                <a:latin typeface="Calibri" pitchFamily="34" charset="0"/>
              </a:rPr>
              <a:t>Carl </a:t>
            </a:r>
            <a:r>
              <a:rPr lang="it-IT" sz="2200" b="1" dirty="0" err="1">
                <a:latin typeface="Calibri" pitchFamily="34" charset="0"/>
              </a:rPr>
              <a:t>Stumpf</a:t>
            </a:r>
            <a:r>
              <a:rPr lang="it-IT" sz="2200" dirty="0">
                <a:latin typeface="Calibri" pitchFamily="34" charset="0"/>
              </a:rPr>
              <a:t>, oltre a </a:t>
            </a:r>
            <a:r>
              <a:rPr lang="it-IT" sz="2200" b="1" dirty="0">
                <a:latin typeface="Calibri" pitchFamily="34" charset="0"/>
              </a:rPr>
              <a:t>Sigmund Freud. </a:t>
            </a:r>
          </a:p>
        </p:txBody>
      </p:sp>
      <p:sp>
        <p:nvSpPr>
          <p:cNvPr id="10" name="Freccia a destra 9"/>
          <p:cNvSpPr/>
          <p:nvPr/>
        </p:nvSpPr>
        <p:spPr>
          <a:xfrm>
            <a:off x="8277225" y="6457950"/>
            <a:ext cx="576263" cy="382588"/>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a:spLocks noChangeArrowheads="1"/>
          </p:cNvSpPr>
          <p:nvPr/>
        </p:nvSpPr>
        <p:spPr bwMode="auto">
          <a:xfrm>
            <a:off x="2093394" y="533531"/>
            <a:ext cx="6531769" cy="5016758"/>
          </a:xfrm>
          <a:prstGeom prst="rect">
            <a:avLst/>
          </a:prstGeom>
          <a:noFill/>
          <a:ln w="9525">
            <a:noFill/>
            <a:miter lim="800000"/>
            <a:headEnd/>
            <a:tailEnd/>
          </a:ln>
        </p:spPr>
        <p:txBody>
          <a:bodyPr wrap="square">
            <a:spAutoFit/>
          </a:bodyPr>
          <a:lstStyle/>
          <a:p>
            <a:pPr algn="just"/>
            <a:r>
              <a:rPr lang="it-IT" sz="3200" b="1" dirty="0">
                <a:latin typeface="Calibri" pitchFamily="34" charset="0"/>
              </a:rPr>
              <a:t>Durante gli studi universitari Freud</a:t>
            </a:r>
            <a:r>
              <a:rPr lang="it-IT" sz="3200" dirty="0">
                <a:latin typeface="Calibri" pitchFamily="34" charset="0"/>
              </a:rPr>
              <a:t> fece spesso delle incursioni  in altre discipline. </a:t>
            </a:r>
            <a:r>
              <a:rPr lang="it-IT" sz="3200" b="1" dirty="0">
                <a:latin typeface="Calibri" pitchFamily="34" charset="0"/>
              </a:rPr>
              <a:t>Frequentò così negli anni tra il 1874 e il 1876 le lezioni di </a:t>
            </a:r>
            <a:r>
              <a:rPr lang="it-IT" sz="3200" b="1" dirty="0" err="1">
                <a:latin typeface="Calibri" pitchFamily="34" charset="0"/>
              </a:rPr>
              <a:t>Brentano</a:t>
            </a:r>
            <a:r>
              <a:rPr lang="it-IT" sz="3200" dirty="0">
                <a:latin typeface="Calibri" pitchFamily="34" charset="0"/>
              </a:rPr>
              <a:t>, fra l'altro anche un corso sulla filosofa di Aristotele. Fu lo stesso </a:t>
            </a:r>
            <a:r>
              <a:rPr lang="it-IT" sz="3200" dirty="0" err="1">
                <a:latin typeface="Calibri" pitchFamily="34" charset="0"/>
              </a:rPr>
              <a:t>Brentano</a:t>
            </a:r>
            <a:r>
              <a:rPr lang="it-IT" sz="3200" dirty="0">
                <a:latin typeface="Calibri" pitchFamily="34" charset="0"/>
              </a:rPr>
              <a:t> a consigliare a Theodor </a:t>
            </a:r>
            <a:r>
              <a:rPr lang="it-IT" sz="3200" dirty="0" err="1">
                <a:latin typeface="Calibri" pitchFamily="34" charset="0"/>
              </a:rPr>
              <a:t>Gomperz</a:t>
            </a:r>
            <a:r>
              <a:rPr lang="it-IT" sz="3200" dirty="0">
                <a:latin typeface="Calibri" pitchFamily="34" charset="0"/>
              </a:rPr>
              <a:t> di affidare a Freud la traduzione, del dodicesimo volume delle opere, di </a:t>
            </a:r>
            <a:r>
              <a:rPr lang="it-IT" sz="3200" dirty="0" err="1">
                <a:latin typeface="Calibri" pitchFamily="34" charset="0"/>
              </a:rPr>
              <a:t>Jon</a:t>
            </a:r>
            <a:r>
              <a:rPr lang="it-IT" sz="3200" dirty="0">
                <a:latin typeface="Calibri" pitchFamily="34" charset="0"/>
              </a:rPr>
              <a:t> Stuart </a:t>
            </a:r>
            <a:r>
              <a:rPr lang="it-IT" sz="3200" dirty="0" err="1">
                <a:latin typeface="Calibri" pitchFamily="34" charset="0"/>
              </a:rPr>
              <a:t>Mill</a:t>
            </a:r>
            <a:r>
              <a:rPr lang="it-IT" sz="3200" dirty="0">
                <a:latin typeface="Calibri" pitchFamily="34" charset="0"/>
              </a:rPr>
              <a:t>.</a:t>
            </a:r>
          </a:p>
        </p:txBody>
      </p:sp>
      <p:pic>
        <p:nvPicPr>
          <p:cNvPr id="54275" name="Picture 2"/>
          <p:cNvPicPr>
            <a:picLocks noChangeAspect="1" noChangeArrowheads="1"/>
          </p:cNvPicPr>
          <p:nvPr/>
        </p:nvPicPr>
        <p:blipFill>
          <a:blip r:embed="rId2"/>
          <a:srcRect/>
          <a:stretch>
            <a:fillRect/>
          </a:stretch>
        </p:blipFill>
        <p:spPr bwMode="auto">
          <a:xfrm>
            <a:off x="468313" y="333375"/>
            <a:ext cx="966787" cy="1384300"/>
          </a:xfrm>
          <a:prstGeom prst="rect">
            <a:avLst/>
          </a:prstGeom>
          <a:noFill/>
          <a:ln w="9525">
            <a:noFill/>
            <a:miter lim="800000"/>
            <a:headEnd/>
            <a:tailEnd/>
          </a:ln>
        </p:spPr>
      </p:pic>
      <p:pic>
        <p:nvPicPr>
          <p:cNvPr id="6" name="Picture 3">
            <a:hlinkClick r:id="rId3" action="ppaction://hlinksldjump"/>
          </p:cNvPr>
          <p:cNvPicPr>
            <a:picLocks noChangeAspect="1" noChangeArrowheads="1"/>
          </p:cNvPicPr>
          <p:nvPr/>
        </p:nvPicPr>
        <p:blipFill>
          <a:blip r:embed="rId4"/>
          <a:srcRect/>
          <a:stretch>
            <a:fillRect/>
          </a:stretch>
        </p:blipFill>
        <p:spPr bwMode="auto">
          <a:xfrm>
            <a:off x="7905519" y="6021288"/>
            <a:ext cx="297397" cy="28803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4" name="Gruppo 6"/>
          <p:cNvGrpSpPr>
            <a:grpSpLocks/>
          </p:cNvGrpSpPr>
          <p:nvPr/>
        </p:nvGrpSpPr>
        <p:grpSpPr bwMode="auto">
          <a:xfrm>
            <a:off x="1042988" y="2835275"/>
            <a:ext cx="1044575" cy="622300"/>
            <a:chOff x="323528" y="1165133"/>
            <a:chExt cx="1044352" cy="623353"/>
          </a:xfrm>
        </p:grpSpPr>
        <p:sp>
          <p:nvSpPr>
            <p:cNvPr id="8" name="Fumetto 2 7"/>
            <p:cNvSpPr/>
            <p:nvPr/>
          </p:nvSpPr>
          <p:spPr>
            <a:xfrm>
              <a:off x="323528" y="1176265"/>
              <a:ext cx="1044352" cy="612221"/>
            </a:xfrm>
            <a:prstGeom prst="wedgeRoundRectCallout">
              <a:avLst>
                <a:gd name="adj1" fmla="val -20833"/>
                <a:gd name="adj2" fmla="val 9092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solidFill>
                  <a:prstClr val="white"/>
                </a:solidFill>
              </a:endParaRPr>
            </a:p>
          </p:txBody>
        </p:sp>
        <p:sp>
          <p:nvSpPr>
            <p:cNvPr id="15427" name="CasellaDiTesto 8"/>
            <p:cNvSpPr txBox="1">
              <a:spLocks noChangeArrowheads="1"/>
            </p:cNvSpPr>
            <p:nvPr/>
          </p:nvSpPr>
          <p:spPr bwMode="auto">
            <a:xfrm>
              <a:off x="471964" y="1165133"/>
              <a:ext cx="670375" cy="523220"/>
            </a:xfrm>
            <a:prstGeom prst="rect">
              <a:avLst/>
            </a:prstGeom>
            <a:noFill/>
            <a:ln w="9525">
              <a:noFill/>
              <a:miter lim="800000"/>
              <a:headEnd/>
              <a:tailEnd/>
            </a:ln>
          </p:spPr>
          <p:txBody>
            <a:bodyPr wrap="none">
              <a:spAutoFit/>
            </a:bodyPr>
            <a:lstStyle/>
            <a:p>
              <a:pPr algn="ctr"/>
              <a:r>
                <a:rPr lang="it-IT" sz="1400">
                  <a:solidFill>
                    <a:prstClr val="black"/>
                  </a:solidFill>
                  <a:latin typeface="Calibri" pitchFamily="34" charset="0"/>
                </a:rPr>
                <a:t>NASCE</a:t>
              </a:r>
            </a:p>
            <a:p>
              <a:pPr algn="ctr"/>
              <a:r>
                <a:rPr lang="it-IT" sz="1400">
                  <a:solidFill>
                    <a:prstClr val="black"/>
                  </a:solidFill>
                  <a:latin typeface="Calibri" pitchFamily="34" charset="0"/>
                </a:rPr>
                <a:t>1856</a:t>
              </a:r>
            </a:p>
          </p:txBody>
        </p:sp>
      </p:grpSp>
      <p:sp>
        <p:nvSpPr>
          <p:cNvPr id="15365" name="CasellaDiTesto 9"/>
          <p:cNvSpPr txBox="1">
            <a:spLocks noChangeArrowheads="1"/>
          </p:cNvSpPr>
          <p:nvPr/>
        </p:nvSpPr>
        <p:spPr bwMode="auto">
          <a:xfrm>
            <a:off x="661988" y="692696"/>
            <a:ext cx="7835798" cy="646331"/>
          </a:xfrm>
          <a:prstGeom prst="rect">
            <a:avLst/>
          </a:prstGeom>
          <a:noFill/>
          <a:ln w="9525">
            <a:noFill/>
            <a:miter lim="800000"/>
            <a:headEnd/>
            <a:tailEnd/>
          </a:ln>
        </p:spPr>
        <p:txBody>
          <a:bodyPr wrap="none">
            <a:spAutoFit/>
          </a:bodyPr>
          <a:lstStyle/>
          <a:p>
            <a:pPr algn="ctr"/>
            <a:r>
              <a:rPr lang="it-IT" sz="3600" dirty="0">
                <a:solidFill>
                  <a:srgbClr val="0000FF"/>
                </a:solidFill>
                <a:latin typeface="Algerian" pitchFamily="82" charset="0"/>
              </a:rPr>
              <a:t>VITA DI SINGMUND  </a:t>
            </a:r>
            <a:r>
              <a:rPr lang="it-IT" sz="3600" dirty="0" err="1">
                <a:solidFill>
                  <a:srgbClr val="0000FF"/>
                </a:solidFill>
                <a:latin typeface="Algerian" pitchFamily="82" charset="0"/>
              </a:rPr>
              <a:t>salomon</a:t>
            </a:r>
            <a:r>
              <a:rPr lang="it-IT" sz="3600" dirty="0">
                <a:solidFill>
                  <a:srgbClr val="0000FF"/>
                </a:solidFill>
                <a:latin typeface="Algerian" pitchFamily="82" charset="0"/>
              </a:rPr>
              <a:t> </a:t>
            </a:r>
            <a:r>
              <a:rPr lang="it-IT" sz="3600" dirty="0" smtClean="0">
                <a:solidFill>
                  <a:srgbClr val="0000FF"/>
                </a:solidFill>
                <a:latin typeface="Algerian" pitchFamily="82" charset="0"/>
              </a:rPr>
              <a:t>FREUD</a:t>
            </a:r>
          </a:p>
        </p:txBody>
      </p:sp>
      <p:sp>
        <p:nvSpPr>
          <p:cNvPr id="20" name="Fumetto 2 19"/>
          <p:cNvSpPr/>
          <p:nvPr/>
        </p:nvSpPr>
        <p:spPr>
          <a:xfrm>
            <a:off x="7199313" y="2833688"/>
            <a:ext cx="1044575" cy="612775"/>
          </a:xfrm>
          <a:prstGeom prst="wedgeRoundRectCallout">
            <a:avLst>
              <a:gd name="adj1" fmla="val -20833"/>
              <a:gd name="adj2" fmla="val 9092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solidFill>
                <a:prstClr val="white"/>
              </a:solidFill>
            </a:endParaRPr>
          </a:p>
        </p:txBody>
      </p:sp>
      <p:sp>
        <p:nvSpPr>
          <p:cNvPr id="15367" name="CasellaDiTesto 20"/>
          <p:cNvSpPr txBox="1">
            <a:spLocks noChangeArrowheads="1"/>
          </p:cNvSpPr>
          <p:nvPr/>
        </p:nvSpPr>
        <p:spPr bwMode="auto">
          <a:xfrm>
            <a:off x="7186613" y="2762250"/>
            <a:ext cx="1011237" cy="738188"/>
          </a:xfrm>
          <a:prstGeom prst="rect">
            <a:avLst/>
          </a:prstGeom>
          <a:noFill/>
          <a:ln w="9525">
            <a:noFill/>
            <a:miter lim="800000"/>
            <a:headEnd/>
            <a:tailEnd/>
          </a:ln>
        </p:spPr>
        <p:txBody>
          <a:bodyPr wrap="none">
            <a:spAutoFit/>
          </a:bodyPr>
          <a:lstStyle/>
          <a:p>
            <a:pPr algn="ctr"/>
            <a:r>
              <a:rPr lang="it-IT" sz="1400">
                <a:solidFill>
                  <a:prstClr val="black"/>
                </a:solidFill>
                <a:latin typeface="Calibri" pitchFamily="34" charset="0"/>
              </a:rPr>
              <a:t>LIBERA</a:t>
            </a:r>
          </a:p>
          <a:p>
            <a:pPr algn="ctr"/>
            <a:r>
              <a:rPr lang="it-IT" sz="1400">
                <a:solidFill>
                  <a:prstClr val="black"/>
                </a:solidFill>
                <a:latin typeface="Calibri" pitchFamily="34" charset="0"/>
              </a:rPr>
              <a:t>DOCENZA</a:t>
            </a:r>
          </a:p>
          <a:p>
            <a:pPr algn="ctr"/>
            <a:r>
              <a:rPr lang="it-IT" sz="1400">
                <a:solidFill>
                  <a:prstClr val="black"/>
                </a:solidFill>
                <a:latin typeface="Calibri" pitchFamily="34" charset="0"/>
              </a:rPr>
              <a:t>1881- 1885</a:t>
            </a:r>
          </a:p>
        </p:txBody>
      </p:sp>
      <p:grpSp>
        <p:nvGrpSpPr>
          <p:cNvPr id="15368" name="Gruppo 11"/>
          <p:cNvGrpSpPr>
            <a:grpSpLocks/>
          </p:cNvGrpSpPr>
          <p:nvPr/>
        </p:nvGrpSpPr>
        <p:grpSpPr bwMode="auto">
          <a:xfrm>
            <a:off x="2981325" y="2835275"/>
            <a:ext cx="1230313" cy="614363"/>
            <a:chOff x="2651702" y="1196752"/>
            <a:chExt cx="1231427" cy="614712"/>
          </a:xfrm>
        </p:grpSpPr>
        <p:sp>
          <p:nvSpPr>
            <p:cNvPr id="11" name="Fumetto 2 10"/>
            <p:cNvSpPr/>
            <p:nvPr/>
          </p:nvSpPr>
          <p:spPr>
            <a:xfrm>
              <a:off x="2743860" y="1198341"/>
              <a:ext cx="1045521" cy="613123"/>
            </a:xfrm>
            <a:prstGeom prst="wedgeRoundRectCallout">
              <a:avLst>
                <a:gd name="adj1" fmla="val -20833"/>
                <a:gd name="adj2" fmla="val 9092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solidFill>
                  <a:prstClr val="white"/>
                </a:solidFill>
              </a:endParaRPr>
            </a:p>
          </p:txBody>
        </p:sp>
        <p:sp>
          <p:nvSpPr>
            <p:cNvPr id="15425" name="CasellaDiTesto 12"/>
            <p:cNvSpPr txBox="1">
              <a:spLocks noChangeArrowheads="1"/>
            </p:cNvSpPr>
            <p:nvPr/>
          </p:nvSpPr>
          <p:spPr bwMode="auto">
            <a:xfrm>
              <a:off x="2651702" y="1196752"/>
              <a:ext cx="1231427" cy="523220"/>
            </a:xfrm>
            <a:prstGeom prst="rect">
              <a:avLst/>
            </a:prstGeom>
            <a:noFill/>
            <a:ln w="9525">
              <a:noFill/>
              <a:miter lim="800000"/>
              <a:headEnd/>
              <a:tailEnd/>
            </a:ln>
          </p:spPr>
          <p:txBody>
            <a:bodyPr wrap="none">
              <a:spAutoFit/>
            </a:bodyPr>
            <a:lstStyle/>
            <a:p>
              <a:pPr algn="ctr"/>
              <a:r>
                <a:rPr lang="it-IT" sz="1400">
                  <a:solidFill>
                    <a:prstClr val="black"/>
                  </a:solidFill>
                  <a:latin typeface="Calibri" pitchFamily="34" charset="0"/>
                </a:rPr>
                <a:t>VIENNA</a:t>
              </a:r>
            </a:p>
            <a:p>
              <a:pPr algn="ctr"/>
              <a:r>
                <a:rPr lang="it-IT" sz="1400">
                  <a:solidFill>
                    <a:prstClr val="black"/>
                  </a:solidFill>
                  <a:latin typeface="Calibri" pitchFamily="34" charset="0"/>
                </a:rPr>
                <a:t>TRA 800 E 900</a:t>
              </a:r>
            </a:p>
          </p:txBody>
        </p:sp>
      </p:grpSp>
      <p:grpSp>
        <p:nvGrpSpPr>
          <p:cNvPr id="15369" name="Gruppo 17"/>
          <p:cNvGrpSpPr>
            <a:grpSpLocks/>
          </p:cNvGrpSpPr>
          <p:nvPr/>
        </p:nvGrpSpPr>
        <p:grpSpPr bwMode="auto">
          <a:xfrm>
            <a:off x="5157788" y="2762250"/>
            <a:ext cx="1090612" cy="738188"/>
            <a:chOff x="4067944" y="1124744"/>
            <a:chExt cx="1089529" cy="738664"/>
          </a:xfrm>
        </p:grpSpPr>
        <p:sp>
          <p:nvSpPr>
            <p:cNvPr id="14" name="Fumetto 2 13"/>
            <p:cNvSpPr/>
            <p:nvPr/>
          </p:nvSpPr>
          <p:spPr>
            <a:xfrm>
              <a:off x="4112350" y="1199405"/>
              <a:ext cx="1045123" cy="611581"/>
            </a:xfrm>
            <a:prstGeom prst="wedgeRoundRectCallout">
              <a:avLst>
                <a:gd name="adj1" fmla="val -20833"/>
                <a:gd name="adj2" fmla="val 9092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solidFill>
                  <a:prstClr val="white"/>
                </a:solidFill>
              </a:endParaRPr>
            </a:p>
          </p:txBody>
        </p:sp>
        <p:sp>
          <p:nvSpPr>
            <p:cNvPr id="15423" name="CasellaDiTesto 14"/>
            <p:cNvSpPr txBox="1">
              <a:spLocks noChangeArrowheads="1"/>
            </p:cNvSpPr>
            <p:nvPr/>
          </p:nvSpPr>
          <p:spPr bwMode="auto">
            <a:xfrm>
              <a:off x="4067944" y="1124744"/>
              <a:ext cx="1089529" cy="738664"/>
            </a:xfrm>
            <a:prstGeom prst="rect">
              <a:avLst/>
            </a:prstGeom>
            <a:noFill/>
            <a:ln w="9525">
              <a:noFill/>
              <a:miter lim="800000"/>
              <a:headEnd/>
              <a:tailEnd/>
            </a:ln>
          </p:spPr>
          <p:txBody>
            <a:bodyPr wrap="none">
              <a:spAutoFit/>
            </a:bodyPr>
            <a:lstStyle/>
            <a:p>
              <a:pPr algn="ctr"/>
              <a:r>
                <a:rPr lang="it-IT" sz="1400">
                  <a:solidFill>
                    <a:prstClr val="black"/>
                  </a:solidFill>
                  <a:latin typeface="Calibri" pitchFamily="34" charset="0"/>
                </a:rPr>
                <a:t>UNIVERSITA’</a:t>
              </a:r>
            </a:p>
            <a:p>
              <a:pPr algn="ctr"/>
              <a:r>
                <a:rPr lang="it-IT" sz="1400">
                  <a:solidFill>
                    <a:prstClr val="black"/>
                  </a:solidFill>
                  <a:latin typeface="Calibri" pitchFamily="34" charset="0"/>
                </a:rPr>
                <a:t>MEDICINA</a:t>
              </a:r>
            </a:p>
            <a:p>
              <a:pPr algn="ctr"/>
              <a:r>
                <a:rPr lang="it-IT" sz="1400">
                  <a:solidFill>
                    <a:prstClr val="black"/>
                  </a:solidFill>
                  <a:latin typeface="Calibri" pitchFamily="34" charset="0"/>
                </a:rPr>
                <a:t>1873</a:t>
              </a:r>
            </a:p>
          </p:txBody>
        </p:sp>
      </p:grpSp>
      <p:sp>
        <p:nvSpPr>
          <p:cNvPr id="2049" name="Rettangolo 2048"/>
          <p:cNvSpPr/>
          <p:nvPr/>
        </p:nvSpPr>
        <p:spPr>
          <a:xfrm>
            <a:off x="395288" y="2132856"/>
            <a:ext cx="8353425" cy="395922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solidFill>
                <a:prstClr val="white"/>
              </a:solidFill>
            </a:endParaRPr>
          </a:p>
        </p:txBody>
      </p:sp>
      <p:sp>
        <p:nvSpPr>
          <p:cNvPr id="69" name="CasellaDiTesto 68"/>
          <p:cNvSpPr txBox="1"/>
          <p:nvPr/>
        </p:nvSpPr>
        <p:spPr>
          <a:xfrm>
            <a:off x="842687" y="1339027"/>
            <a:ext cx="7832465" cy="461665"/>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it-IT" sz="24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DALLA NASCITA </a:t>
            </a:r>
            <a:r>
              <a:rPr lang="it-IT" sz="24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1856  ALLA LIBERA DOCENZA 1885</a:t>
            </a:r>
            <a:r>
              <a:rPr lang="it-IT" sz="24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 </a:t>
            </a:r>
            <a:endParaRPr lang="it-IT" sz="2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endParaRPr>
          </a:p>
        </p:txBody>
      </p:sp>
      <p:sp>
        <p:nvSpPr>
          <p:cNvPr id="2" name="Rettangolo 1"/>
          <p:cNvSpPr/>
          <p:nvPr/>
        </p:nvSpPr>
        <p:spPr>
          <a:xfrm>
            <a:off x="2103219" y="3946903"/>
            <a:ext cx="4955203" cy="1569660"/>
          </a:xfrm>
          <a:prstGeom prst="rect">
            <a:avLst/>
          </a:prstGeom>
        </p:spPr>
        <p:txBody>
          <a:bodyPr wrap="none">
            <a:spAutoFit/>
          </a:bodyPr>
          <a:lstStyle/>
          <a:p>
            <a:pPr algn="ctr"/>
            <a:r>
              <a:rPr lang="it-IT" sz="4800" dirty="0" smtClean="0">
                <a:solidFill>
                  <a:srgbClr val="0000FF"/>
                </a:solidFill>
                <a:latin typeface="Algerian" pitchFamily="82" charset="0"/>
              </a:rPr>
              <a:t>Fine </a:t>
            </a:r>
          </a:p>
          <a:p>
            <a:pPr algn="ctr"/>
            <a:r>
              <a:rPr lang="it-IT" sz="4800" dirty="0" smtClean="0">
                <a:solidFill>
                  <a:srgbClr val="0000FF"/>
                </a:solidFill>
                <a:latin typeface="Algerian" pitchFamily="82" charset="0"/>
              </a:rPr>
              <a:t>CAPITOLO </a:t>
            </a:r>
            <a:r>
              <a:rPr lang="it-IT" sz="4800" dirty="0">
                <a:solidFill>
                  <a:srgbClr val="0000FF"/>
                </a:solidFill>
                <a:latin typeface="Algerian" pitchFamily="82" charset="0"/>
              </a:rPr>
              <a:t>PRIMO</a:t>
            </a:r>
          </a:p>
        </p:txBody>
      </p:sp>
    </p:spTree>
    <p:extLst>
      <p:ext uri="{BB962C8B-B14F-4D97-AF65-F5344CB8AC3E}">
        <p14:creationId xmlns:p14="http://schemas.microsoft.com/office/powerpoint/2010/main" val="24821383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439460" y="249075"/>
            <a:ext cx="4207434" cy="461665"/>
          </a:xfrm>
          <a:prstGeom prst="rect">
            <a:avLst/>
          </a:prstGeom>
          <a:noFill/>
        </p:spPr>
        <p:txBody>
          <a:bodyPr wrap="none" rtlCol="0">
            <a:spAutoFit/>
          </a:bodyPr>
          <a:lstStyle/>
          <a:p>
            <a:r>
              <a:rPr lang="it-IT" sz="2400" b="1" dirty="0" smtClean="0">
                <a:solidFill>
                  <a:srgbClr val="FF0000"/>
                </a:solidFill>
              </a:rPr>
              <a:t>AVVERTENZE IMPORTANTI</a:t>
            </a:r>
            <a:endParaRPr lang="it-IT" sz="2400" b="1" dirty="0">
              <a:solidFill>
                <a:srgbClr val="FF0000"/>
              </a:solidFill>
            </a:endParaRPr>
          </a:p>
        </p:txBody>
      </p:sp>
      <p:sp>
        <p:nvSpPr>
          <p:cNvPr id="4" name="CasellaDiTesto 3"/>
          <p:cNvSpPr txBox="1"/>
          <p:nvPr/>
        </p:nvSpPr>
        <p:spPr>
          <a:xfrm>
            <a:off x="539553" y="747271"/>
            <a:ext cx="8280920" cy="5940088"/>
          </a:xfrm>
          <a:prstGeom prst="rect">
            <a:avLst/>
          </a:prstGeom>
          <a:noFill/>
        </p:spPr>
        <p:txBody>
          <a:bodyPr wrap="square" rtlCol="0">
            <a:spAutoFit/>
          </a:bodyPr>
          <a:lstStyle/>
          <a:p>
            <a:pPr algn="ctr"/>
            <a:r>
              <a:rPr lang="it-IT" sz="2400" dirty="0" smtClean="0"/>
              <a:t>E’ DI ESTREMA IMPORTANZA SEGUIRE IL LINGUAGGIO DELLE ANIMAZIONI  DI POWERPOINT</a:t>
            </a:r>
          </a:p>
          <a:p>
            <a:pPr algn="ctr"/>
            <a:r>
              <a:rPr lang="it-IT" sz="2400" dirty="0" smtClean="0"/>
              <a:t>IL VOSTRO PUNTO DI RIFERIMENTO SARA’ LA SEGUENTE ICONA</a:t>
            </a:r>
          </a:p>
          <a:p>
            <a:pPr algn="ctr"/>
            <a:endParaRPr lang="it-IT" sz="2800" dirty="0" smtClean="0"/>
          </a:p>
          <a:p>
            <a:pPr algn="ctr"/>
            <a:endParaRPr lang="it-IT" sz="2800" dirty="0"/>
          </a:p>
          <a:p>
            <a:pPr algn="ctr"/>
            <a:r>
              <a:rPr lang="it-IT" sz="2400" dirty="0" smtClean="0"/>
              <a:t>CLICCANDO SU DI ESSA POTRETE ENTRARE ED USCIRE DALLE SINGOLE SLIDES</a:t>
            </a:r>
          </a:p>
          <a:p>
            <a:pPr algn="ctr"/>
            <a:r>
              <a:rPr lang="it-IT" sz="2400" dirty="0" smtClean="0"/>
              <a:t>ALL’INTERNO DELLE QUALI TROVERETE</a:t>
            </a:r>
          </a:p>
          <a:p>
            <a:pPr algn="ctr"/>
            <a:r>
              <a:rPr lang="it-IT" sz="2400" dirty="0" smtClean="0"/>
              <a:t>LE INDICAZIONI NECESSARIE PER LEGGERLE COMPLETAMNETE.</a:t>
            </a:r>
          </a:p>
          <a:p>
            <a:pPr algn="ctr"/>
            <a:r>
              <a:rPr lang="it-IT" sz="2400" dirty="0" smtClean="0"/>
              <a:t> POTRETE ANCHE RITROVARL’ICONA          PER </a:t>
            </a:r>
          </a:p>
          <a:p>
            <a:pPr algn="ctr"/>
            <a:r>
              <a:rPr lang="it-IT" sz="2400" dirty="0" smtClean="0"/>
              <a:t>APRIRE EVENTUALI SOTTO SLIDES</a:t>
            </a:r>
          </a:p>
          <a:p>
            <a:pPr algn="ctr"/>
            <a:endParaRPr lang="it-IT" sz="2400" dirty="0" smtClean="0"/>
          </a:p>
          <a:p>
            <a:pPr algn="ctr"/>
            <a:r>
              <a:rPr lang="it-IT" b="1" dirty="0">
                <a:solidFill>
                  <a:srgbClr val="FF0000"/>
                </a:solidFill>
              </a:rPr>
              <a:t>N</a:t>
            </a:r>
            <a:r>
              <a:rPr lang="it-IT" b="1" dirty="0" smtClean="0">
                <a:solidFill>
                  <a:srgbClr val="FF0000"/>
                </a:solidFill>
              </a:rPr>
              <a:t>ATURALMENTE PER PASSARE DA UNA SLIDES  ALLA SUCCESSIVA BASTA, COME SEMPRE FARE UN CLIK.</a:t>
            </a:r>
            <a:endParaRPr lang="it-IT" b="1" dirty="0">
              <a:solidFill>
                <a:srgbClr val="FF0000"/>
              </a:solidFill>
            </a:endParaRPr>
          </a:p>
        </p:txBody>
      </p:sp>
      <p:pic>
        <p:nvPicPr>
          <p:cNvPr id="5" name="Picture 7">
            <a:hlinkClick r:id="rId2" action="ppaction://hlinksldjump"/>
          </p:cNvPr>
          <p:cNvPicPr>
            <a:picLocks noChangeAspect="1" noChangeArrowheads="1"/>
          </p:cNvPicPr>
          <p:nvPr/>
        </p:nvPicPr>
        <p:blipFill>
          <a:blip r:embed="rId3"/>
          <a:srcRect/>
          <a:stretch>
            <a:fillRect/>
          </a:stretch>
        </p:blipFill>
        <p:spPr bwMode="auto">
          <a:xfrm>
            <a:off x="4222401" y="2564904"/>
            <a:ext cx="395288" cy="393700"/>
          </a:xfrm>
          <a:prstGeom prst="rect">
            <a:avLst/>
          </a:prstGeom>
          <a:noFill/>
          <a:ln w="9525">
            <a:noFill/>
            <a:miter lim="800000"/>
            <a:headEnd/>
            <a:tailEnd/>
          </a:ln>
        </p:spPr>
      </p:pic>
      <p:pic>
        <p:nvPicPr>
          <p:cNvPr id="6" name="Picture 7">
            <a:hlinkClick r:id="rId2" action="ppaction://hlinksldjump"/>
          </p:cNvPr>
          <p:cNvPicPr>
            <a:picLocks noChangeAspect="1" noChangeArrowheads="1"/>
          </p:cNvPicPr>
          <p:nvPr/>
        </p:nvPicPr>
        <p:blipFill>
          <a:blip r:embed="rId3"/>
          <a:srcRect/>
          <a:stretch>
            <a:fillRect/>
          </a:stretch>
        </p:blipFill>
        <p:spPr bwMode="auto">
          <a:xfrm>
            <a:off x="6876256" y="4926013"/>
            <a:ext cx="395288" cy="393700"/>
          </a:xfrm>
          <a:prstGeom prst="rect">
            <a:avLst/>
          </a:prstGeom>
          <a:noFill/>
          <a:ln w="9525">
            <a:noFill/>
            <a:miter lim="800000"/>
            <a:headEnd/>
            <a:tailEnd/>
          </a:ln>
        </p:spPr>
      </p:pic>
    </p:spTree>
    <p:extLst>
      <p:ext uri="{BB962C8B-B14F-4D97-AF65-F5344CB8AC3E}">
        <p14:creationId xmlns:p14="http://schemas.microsoft.com/office/powerpoint/2010/main" val="28031968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52029" y="1296918"/>
            <a:ext cx="7039941" cy="3046988"/>
          </a:xfrm>
          <a:prstGeom prst="rect">
            <a:avLst/>
          </a:prstGeom>
          <a:noFill/>
        </p:spPr>
        <p:txBody>
          <a:bodyPr wrap="none" rtlCol="0">
            <a:spAutoFit/>
          </a:bodyPr>
          <a:lstStyle/>
          <a:p>
            <a:pPr algn="ctr"/>
            <a:r>
              <a:rPr lang="it-IT" sz="3200" dirty="0" smtClean="0"/>
              <a:t>BUONA LETTURA.</a:t>
            </a:r>
          </a:p>
          <a:p>
            <a:pPr algn="ctr"/>
            <a:r>
              <a:rPr lang="it-IT" sz="3200" dirty="0" smtClean="0"/>
              <a:t>UNA POCO DI PAZIENZA ALL’INIZIO</a:t>
            </a:r>
          </a:p>
          <a:p>
            <a:pPr algn="ctr"/>
            <a:r>
              <a:rPr lang="it-IT" sz="3200" dirty="0" smtClean="0"/>
              <a:t> TROVERETE POI</a:t>
            </a:r>
          </a:p>
          <a:p>
            <a:pPr algn="ctr"/>
            <a:r>
              <a:rPr lang="it-IT" sz="3200" dirty="0" smtClean="0"/>
              <a:t>TUTTO FACILE</a:t>
            </a:r>
          </a:p>
          <a:p>
            <a:pPr algn="ctr"/>
            <a:endParaRPr lang="it-IT" sz="3200" dirty="0" smtClean="0"/>
          </a:p>
          <a:p>
            <a:pPr algn="ctr"/>
            <a:r>
              <a:rPr lang="it-IT" sz="3200" dirty="0"/>
              <a:t>A</a:t>
            </a:r>
            <a:r>
              <a:rPr lang="it-IT" sz="3200" dirty="0" smtClean="0"/>
              <a:t>LESSANDRO</a:t>
            </a:r>
            <a:endParaRPr lang="it-IT" sz="3200" dirty="0"/>
          </a:p>
        </p:txBody>
      </p:sp>
    </p:spTree>
    <p:extLst>
      <p:ext uri="{BB962C8B-B14F-4D97-AF65-F5344CB8AC3E}">
        <p14:creationId xmlns:p14="http://schemas.microsoft.com/office/powerpoint/2010/main" val="21799936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36600" y="3683000"/>
            <a:ext cx="7993063" cy="79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3" name="Rettangolo 2"/>
          <p:cNvSpPr/>
          <p:nvPr/>
        </p:nvSpPr>
        <p:spPr>
          <a:xfrm>
            <a:off x="755650" y="4819650"/>
            <a:ext cx="7993063" cy="107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4" name="Rettangolo 3"/>
          <p:cNvSpPr/>
          <p:nvPr/>
        </p:nvSpPr>
        <p:spPr>
          <a:xfrm>
            <a:off x="504825" y="5913438"/>
            <a:ext cx="7993063" cy="107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grpSp>
        <p:nvGrpSpPr>
          <p:cNvPr id="15364" name="Gruppo 6"/>
          <p:cNvGrpSpPr>
            <a:grpSpLocks/>
          </p:cNvGrpSpPr>
          <p:nvPr/>
        </p:nvGrpSpPr>
        <p:grpSpPr bwMode="auto">
          <a:xfrm>
            <a:off x="1042988" y="2835275"/>
            <a:ext cx="1044575" cy="622300"/>
            <a:chOff x="323528" y="1165133"/>
            <a:chExt cx="1044352" cy="623353"/>
          </a:xfrm>
        </p:grpSpPr>
        <p:sp>
          <p:nvSpPr>
            <p:cNvPr id="8" name="Fumetto 2 7"/>
            <p:cNvSpPr/>
            <p:nvPr/>
          </p:nvSpPr>
          <p:spPr>
            <a:xfrm>
              <a:off x="323528" y="1176265"/>
              <a:ext cx="1044352" cy="612221"/>
            </a:xfrm>
            <a:prstGeom prst="wedgeRoundRectCallout">
              <a:avLst>
                <a:gd name="adj1" fmla="val -20833"/>
                <a:gd name="adj2" fmla="val 9092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15427" name="CasellaDiTesto 8"/>
            <p:cNvSpPr txBox="1">
              <a:spLocks noChangeArrowheads="1"/>
            </p:cNvSpPr>
            <p:nvPr/>
          </p:nvSpPr>
          <p:spPr bwMode="auto">
            <a:xfrm>
              <a:off x="471964" y="1165133"/>
              <a:ext cx="670375" cy="523220"/>
            </a:xfrm>
            <a:prstGeom prst="rect">
              <a:avLst/>
            </a:prstGeom>
            <a:noFill/>
            <a:ln w="9525">
              <a:noFill/>
              <a:miter lim="800000"/>
              <a:headEnd/>
              <a:tailEnd/>
            </a:ln>
          </p:spPr>
          <p:txBody>
            <a:bodyPr wrap="none">
              <a:spAutoFit/>
            </a:bodyPr>
            <a:lstStyle/>
            <a:p>
              <a:pPr algn="ctr"/>
              <a:r>
                <a:rPr lang="it-IT" sz="1400">
                  <a:latin typeface="Calibri" pitchFamily="34" charset="0"/>
                </a:rPr>
                <a:t>NASCE</a:t>
              </a:r>
            </a:p>
            <a:p>
              <a:pPr algn="ctr"/>
              <a:r>
                <a:rPr lang="it-IT" sz="1400">
                  <a:latin typeface="Calibri" pitchFamily="34" charset="0"/>
                </a:rPr>
                <a:t>1856</a:t>
              </a:r>
            </a:p>
          </p:txBody>
        </p:sp>
      </p:grpSp>
      <p:sp>
        <p:nvSpPr>
          <p:cNvPr id="15365" name="CasellaDiTesto 9"/>
          <p:cNvSpPr txBox="1">
            <a:spLocks noChangeArrowheads="1"/>
          </p:cNvSpPr>
          <p:nvPr/>
        </p:nvSpPr>
        <p:spPr bwMode="auto">
          <a:xfrm>
            <a:off x="1558821" y="1040060"/>
            <a:ext cx="6133410" cy="523220"/>
          </a:xfrm>
          <a:prstGeom prst="rect">
            <a:avLst/>
          </a:prstGeom>
          <a:noFill/>
          <a:ln w="9525">
            <a:noFill/>
            <a:miter lim="800000"/>
            <a:headEnd/>
            <a:tailEnd/>
          </a:ln>
        </p:spPr>
        <p:txBody>
          <a:bodyPr wrap="none">
            <a:spAutoFit/>
          </a:bodyPr>
          <a:lstStyle/>
          <a:p>
            <a:r>
              <a:rPr lang="it-IT" sz="2800" dirty="0">
                <a:solidFill>
                  <a:srgbClr val="0000FF"/>
                </a:solidFill>
                <a:latin typeface="Algerian" pitchFamily="82" charset="0"/>
              </a:rPr>
              <a:t>VITA DI SINGMUND  </a:t>
            </a:r>
            <a:r>
              <a:rPr lang="it-IT" sz="2800" dirty="0" err="1">
                <a:solidFill>
                  <a:srgbClr val="0000FF"/>
                </a:solidFill>
                <a:latin typeface="Algerian" pitchFamily="82" charset="0"/>
              </a:rPr>
              <a:t>salomon</a:t>
            </a:r>
            <a:r>
              <a:rPr lang="it-IT" sz="2800" dirty="0">
                <a:solidFill>
                  <a:srgbClr val="0000FF"/>
                </a:solidFill>
                <a:latin typeface="Algerian" pitchFamily="82" charset="0"/>
              </a:rPr>
              <a:t> FREUD</a:t>
            </a:r>
          </a:p>
        </p:txBody>
      </p:sp>
      <p:sp>
        <p:nvSpPr>
          <p:cNvPr id="20" name="Fumetto 2 19"/>
          <p:cNvSpPr/>
          <p:nvPr/>
        </p:nvSpPr>
        <p:spPr>
          <a:xfrm>
            <a:off x="7199313" y="2833688"/>
            <a:ext cx="1044575" cy="612775"/>
          </a:xfrm>
          <a:prstGeom prst="wedgeRoundRectCallout">
            <a:avLst>
              <a:gd name="adj1" fmla="val -20833"/>
              <a:gd name="adj2" fmla="val 9092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15367" name="CasellaDiTesto 20"/>
          <p:cNvSpPr txBox="1">
            <a:spLocks noChangeArrowheads="1"/>
          </p:cNvSpPr>
          <p:nvPr/>
        </p:nvSpPr>
        <p:spPr bwMode="auto">
          <a:xfrm>
            <a:off x="7186613" y="2762250"/>
            <a:ext cx="1011237" cy="738188"/>
          </a:xfrm>
          <a:prstGeom prst="rect">
            <a:avLst/>
          </a:prstGeom>
          <a:noFill/>
          <a:ln w="9525">
            <a:noFill/>
            <a:miter lim="800000"/>
            <a:headEnd/>
            <a:tailEnd/>
          </a:ln>
        </p:spPr>
        <p:txBody>
          <a:bodyPr wrap="none">
            <a:spAutoFit/>
          </a:bodyPr>
          <a:lstStyle/>
          <a:p>
            <a:pPr algn="ctr"/>
            <a:r>
              <a:rPr lang="it-IT" sz="1400">
                <a:latin typeface="Calibri" pitchFamily="34" charset="0"/>
              </a:rPr>
              <a:t>LIBERA</a:t>
            </a:r>
          </a:p>
          <a:p>
            <a:pPr algn="ctr"/>
            <a:r>
              <a:rPr lang="it-IT" sz="1400">
                <a:latin typeface="Calibri" pitchFamily="34" charset="0"/>
              </a:rPr>
              <a:t>DOCENZA</a:t>
            </a:r>
          </a:p>
          <a:p>
            <a:pPr algn="ctr"/>
            <a:r>
              <a:rPr lang="it-IT" sz="1400">
                <a:latin typeface="Calibri" pitchFamily="34" charset="0"/>
              </a:rPr>
              <a:t>1881- 1885</a:t>
            </a:r>
          </a:p>
        </p:txBody>
      </p:sp>
      <p:grpSp>
        <p:nvGrpSpPr>
          <p:cNvPr id="15368" name="Gruppo 11"/>
          <p:cNvGrpSpPr>
            <a:grpSpLocks/>
          </p:cNvGrpSpPr>
          <p:nvPr/>
        </p:nvGrpSpPr>
        <p:grpSpPr bwMode="auto">
          <a:xfrm>
            <a:off x="2981325" y="2835275"/>
            <a:ext cx="1230313" cy="614363"/>
            <a:chOff x="2651702" y="1196752"/>
            <a:chExt cx="1231427" cy="614712"/>
          </a:xfrm>
        </p:grpSpPr>
        <p:sp>
          <p:nvSpPr>
            <p:cNvPr id="11" name="Fumetto 2 10"/>
            <p:cNvSpPr/>
            <p:nvPr/>
          </p:nvSpPr>
          <p:spPr>
            <a:xfrm>
              <a:off x="2743860" y="1198341"/>
              <a:ext cx="1045521" cy="613123"/>
            </a:xfrm>
            <a:prstGeom prst="wedgeRoundRectCallout">
              <a:avLst>
                <a:gd name="adj1" fmla="val -20833"/>
                <a:gd name="adj2" fmla="val 9092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15425" name="CasellaDiTesto 12"/>
            <p:cNvSpPr txBox="1">
              <a:spLocks noChangeArrowheads="1"/>
            </p:cNvSpPr>
            <p:nvPr/>
          </p:nvSpPr>
          <p:spPr bwMode="auto">
            <a:xfrm>
              <a:off x="2651702" y="1196752"/>
              <a:ext cx="1231427" cy="523220"/>
            </a:xfrm>
            <a:prstGeom prst="rect">
              <a:avLst/>
            </a:prstGeom>
            <a:noFill/>
            <a:ln w="9525">
              <a:noFill/>
              <a:miter lim="800000"/>
              <a:headEnd/>
              <a:tailEnd/>
            </a:ln>
          </p:spPr>
          <p:txBody>
            <a:bodyPr wrap="none">
              <a:spAutoFit/>
            </a:bodyPr>
            <a:lstStyle/>
            <a:p>
              <a:pPr algn="ctr"/>
              <a:r>
                <a:rPr lang="it-IT" sz="1400">
                  <a:latin typeface="Calibri" pitchFamily="34" charset="0"/>
                </a:rPr>
                <a:t>VIENNA</a:t>
              </a:r>
            </a:p>
            <a:p>
              <a:pPr algn="ctr"/>
              <a:r>
                <a:rPr lang="it-IT" sz="1400">
                  <a:latin typeface="Calibri" pitchFamily="34" charset="0"/>
                </a:rPr>
                <a:t>TRA 800 E 900</a:t>
              </a:r>
            </a:p>
          </p:txBody>
        </p:sp>
      </p:grpSp>
      <p:grpSp>
        <p:nvGrpSpPr>
          <p:cNvPr id="15369" name="Gruppo 17"/>
          <p:cNvGrpSpPr>
            <a:grpSpLocks/>
          </p:cNvGrpSpPr>
          <p:nvPr/>
        </p:nvGrpSpPr>
        <p:grpSpPr bwMode="auto">
          <a:xfrm>
            <a:off x="5157788" y="2762250"/>
            <a:ext cx="1090612" cy="738188"/>
            <a:chOff x="4067944" y="1124744"/>
            <a:chExt cx="1089529" cy="738664"/>
          </a:xfrm>
        </p:grpSpPr>
        <p:sp>
          <p:nvSpPr>
            <p:cNvPr id="14" name="Fumetto 2 13"/>
            <p:cNvSpPr/>
            <p:nvPr/>
          </p:nvSpPr>
          <p:spPr>
            <a:xfrm>
              <a:off x="4112350" y="1199405"/>
              <a:ext cx="1045123" cy="611581"/>
            </a:xfrm>
            <a:prstGeom prst="wedgeRoundRectCallout">
              <a:avLst>
                <a:gd name="adj1" fmla="val -20833"/>
                <a:gd name="adj2" fmla="val 9092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15423" name="CasellaDiTesto 14"/>
            <p:cNvSpPr txBox="1">
              <a:spLocks noChangeArrowheads="1"/>
            </p:cNvSpPr>
            <p:nvPr/>
          </p:nvSpPr>
          <p:spPr bwMode="auto">
            <a:xfrm>
              <a:off x="4067944" y="1124744"/>
              <a:ext cx="1089529" cy="738664"/>
            </a:xfrm>
            <a:prstGeom prst="rect">
              <a:avLst/>
            </a:prstGeom>
            <a:noFill/>
            <a:ln w="9525">
              <a:noFill/>
              <a:miter lim="800000"/>
              <a:headEnd/>
              <a:tailEnd/>
            </a:ln>
          </p:spPr>
          <p:txBody>
            <a:bodyPr wrap="none">
              <a:spAutoFit/>
            </a:bodyPr>
            <a:lstStyle/>
            <a:p>
              <a:pPr algn="ctr"/>
              <a:r>
                <a:rPr lang="it-IT" sz="1400">
                  <a:latin typeface="Calibri" pitchFamily="34" charset="0"/>
                </a:rPr>
                <a:t>UNIVERSITA’</a:t>
              </a:r>
            </a:p>
            <a:p>
              <a:pPr algn="ctr"/>
              <a:r>
                <a:rPr lang="it-IT" sz="1400">
                  <a:latin typeface="Calibri" pitchFamily="34" charset="0"/>
                </a:rPr>
                <a:t>MEDICINA</a:t>
              </a:r>
            </a:p>
            <a:p>
              <a:pPr algn="ctr"/>
              <a:r>
                <a:rPr lang="it-IT" sz="1400">
                  <a:latin typeface="Calibri" pitchFamily="34" charset="0"/>
                </a:rPr>
                <a:t>1873</a:t>
              </a:r>
            </a:p>
          </p:txBody>
        </p:sp>
      </p:grpSp>
      <p:sp>
        <p:nvSpPr>
          <p:cNvPr id="38" name="Fumetto 2 37"/>
          <p:cNvSpPr/>
          <p:nvPr/>
        </p:nvSpPr>
        <p:spPr>
          <a:xfrm>
            <a:off x="2541588" y="3944938"/>
            <a:ext cx="1044575" cy="612775"/>
          </a:xfrm>
          <a:prstGeom prst="wedgeRoundRectCallout">
            <a:avLst>
              <a:gd name="adj1" fmla="val -20833"/>
              <a:gd name="adj2" fmla="val 9092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15374" name="CasellaDiTesto 38"/>
          <p:cNvSpPr txBox="1">
            <a:spLocks noChangeArrowheads="1"/>
          </p:cNvSpPr>
          <p:nvPr/>
        </p:nvSpPr>
        <p:spPr bwMode="auto">
          <a:xfrm>
            <a:off x="2433638" y="3873500"/>
            <a:ext cx="1171575" cy="708025"/>
          </a:xfrm>
          <a:prstGeom prst="rect">
            <a:avLst/>
          </a:prstGeom>
          <a:noFill/>
          <a:ln w="9525">
            <a:noFill/>
            <a:miter lim="800000"/>
            <a:headEnd/>
            <a:tailEnd/>
          </a:ln>
        </p:spPr>
        <p:txBody>
          <a:bodyPr wrap="none">
            <a:spAutoFit/>
          </a:bodyPr>
          <a:lstStyle/>
          <a:p>
            <a:pPr algn="ctr"/>
            <a:r>
              <a:rPr lang="it-IT" sz="1400">
                <a:latin typeface="Calibri" pitchFamily="34" charset="0"/>
              </a:rPr>
              <a:t>LA</a:t>
            </a:r>
          </a:p>
          <a:p>
            <a:pPr algn="ctr"/>
            <a:r>
              <a:rPr lang="it-IT" sz="1400">
                <a:latin typeface="Calibri" pitchFamily="34" charset="0"/>
              </a:rPr>
              <a:t> SALPÊTRIÈRE</a:t>
            </a:r>
          </a:p>
          <a:p>
            <a:pPr algn="ctr"/>
            <a:r>
              <a:rPr lang="it-IT" sz="1200">
                <a:latin typeface="Calibri" pitchFamily="34" charset="0"/>
              </a:rPr>
              <a:t>1885/86</a:t>
            </a:r>
          </a:p>
        </p:txBody>
      </p:sp>
      <p:grpSp>
        <p:nvGrpSpPr>
          <p:cNvPr id="15376" name="Gruppo 2047"/>
          <p:cNvGrpSpPr>
            <a:grpSpLocks/>
          </p:cNvGrpSpPr>
          <p:nvPr/>
        </p:nvGrpSpPr>
        <p:grpSpPr bwMode="auto">
          <a:xfrm>
            <a:off x="4198938" y="3933825"/>
            <a:ext cx="1044575" cy="611188"/>
            <a:chOff x="4406718" y="2579178"/>
            <a:chExt cx="1044352" cy="612648"/>
          </a:xfrm>
        </p:grpSpPr>
        <p:sp>
          <p:nvSpPr>
            <p:cNvPr id="41" name="Fumetto 2 40"/>
            <p:cNvSpPr/>
            <p:nvPr/>
          </p:nvSpPr>
          <p:spPr>
            <a:xfrm>
              <a:off x="4406718" y="2579178"/>
              <a:ext cx="1044352" cy="612648"/>
            </a:xfrm>
            <a:prstGeom prst="wedgeRoundRectCallout">
              <a:avLst>
                <a:gd name="adj1" fmla="val -20833"/>
                <a:gd name="adj2" fmla="val 9092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15421" name="CasellaDiTesto 5"/>
            <p:cNvSpPr txBox="1">
              <a:spLocks noChangeArrowheads="1"/>
            </p:cNvSpPr>
            <p:nvPr/>
          </p:nvSpPr>
          <p:spPr bwMode="auto">
            <a:xfrm>
              <a:off x="4420917" y="2641848"/>
              <a:ext cx="1025730" cy="369332"/>
            </a:xfrm>
            <a:prstGeom prst="rect">
              <a:avLst/>
            </a:prstGeom>
            <a:noFill/>
            <a:ln w="9525">
              <a:noFill/>
              <a:miter lim="800000"/>
              <a:headEnd/>
              <a:tailEnd/>
            </a:ln>
          </p:spPr>
          <p:txBody>
            <a:bodyPr wrap="none">
              <a:spAutoFit/>
            </a:bodyPr>
            <a:lstStyle/>
            <a:p>
              <a:r>
                <a:rPr lang="it-IT">
                  <a:latin typeface="Calibri" pitchFamily="34" charset="0"/>
                </a:rPr>
                <a:t>L’ISTERIA</a:t>
              </a:r>
            </a:p>
          </p:txBody>
        </p:sp>
      </p:grpSp>
      <p:grpSp>
        <p:nvGrpSpPr>
          <p:cNvPr id="15377" name="Gruppo 29"/>
          <p:cNvGrpSpPr>
            <a:grpSpLocks/>
          </p:cNvGrpSpPr>
          <p:nvPr/>
        </p:nvGrpSpPr>
        <p:grpSpPr bwMode="auto">
          <a:xfrm>
            <a:off x="5822950" y="3933825"/>
            <a:ext cx="1219200" cy="644525"/>
            <a:chOff x="5076056" y="2600328"/>
            <a:chExt cx="1220742" cy="644586"/>
          </a:xfrm>
        </p:grpSpPr>
        <p:sp>
          <p:nvSpPr>
            <p:cNvPr id="42" name="Fumetto 2 41"/>
            <p:cNvSpPr/>
            <p:nvPr/>
          </p:nvSpPr>
          <p:spPr>
            <a:xfrm>
              <a:off x="5171426" y="2600328"/>
              <a:ext cx="1044307" cy="612833"/>
            </a:xfrm>
            <a:prstGeom prst="wedgeRoundRectCallout">
              <a:avLst>
                <a:gd name="adj1" fmla="val -20833"/>
                <a:gd name="adj2" fmla="val 9092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15419" name="CasellaDiTesto 22"/>
            <p:cNvSpPr txBox="1">
              <a:spLocks noChangeArrowheads="1"/>
            </p:cNvSpPr>
            <p:nvPr/>
          </p:nvSpPr>
          <p:spPr bwMode="auto">
            <a:xfrm>
              <a:off x="5076056" y="2605091"/>
              <a:ext cx="1220742" cy="639823"/>
            </a:xfrm>
            <a:prstGeom prst="rect">
              <a:avLst/>
            </a:prstGeom>
            <a:noFill/>
            <a:ln w="9525">
              <a:noFill/>
              <a:miter lim="800000"/>
              <a:headEnd/>
              <a:tailEnd/>
            </a:ln>
          </p:spPr>
          <p:txBody>
            <a:bodyPr>
              <a:spAutoFit/>
            </a:bodyPr>
            <a:lstStyle/>
            <a:p>
              <a:r>
                <a:rPr lang="it-IT" sz="1200">
                  <a:latin typeface="Calibri" pitchFamily="34" charset="0"/>
                </a:rPr>
                <a:t>  NEUROLOGO FISIOPATOLOGO</a:t>
              </a:r>
            </a:p>
            <a:p>
              <a:pPr algn="ctr"/>
              <a:r>
                <a:rPr lang="it-IT" sz="1200">
                  <a:latin typeface="Calibri" pitchFamily="34" charset="0"/>
                </a:rPr>
                <a:t>1885/90</a:t>
              </a:r>
            </a:p>
          </p:txBody>
        </p:sp>
      </p:grpSp>
      <p:grpSp>
        <p:nvGrpSpPr>
          <p:cNvPr id="15380" name="Gruppo 42"/>
          <p:cNvGrpSpPr>
            <a:grpSpLocks/>
          </p:cNvGrpSpPr>
          <p:nvPr/>
        </p:nvGrpSpPr>
        <p:grpSpPr bwMode="auto">
          <a:xfrm>
            <a:off x="7488238" y="3914775"/>
            <a:ext cx="1044575" cy="622300"/>
            <a:chOff x="323528" y="1165133"/>
            <a:chExt cx="1044352" cy="623353"/>
          </a:xfrm>
        </p:grpSpPr>
        <p:sp>
          <p:nvSpPr>
            <p:cNvPr id="44" name="Fumetto 2 43"/>
            <p:cNvSpPr/>
            <p:nvPr/>
          </p:nvSpPr>
          <p:spPr>
            <a:xfrm>
              <a:off x="323528" y="1176265"/>
              <a:ext cx="1044352" cy="612221"/>
            </a:xfrm>
            <a:prstGeom prst="wedgeRoundRectCallout">
              <a:avLst>
                <a:gd name="adj1" fmla="val -20833"/>
                <a:gd name="adj2" fmla="val 9092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15417" name="CasellaDiTesto 44"/>
            <p:cNvSpPr txBox="1">
              <a:spLocks noChangeArrowheads="1"/>
            </p:cNvSpPr>
            <p:nvPr/>
          </p:nvSpPr>
          <p:spPr bwMode="auto">
            <a:xfrm>
              <a:off x="714789" y="1165133"/>
              <a:ext cx="184730" cy="307777"/>
            </a:xfrm>
            <a:prstGeom prst="rect">
              <a:avLst/>
            </a:prstGeom>
            <a:noFill/>
            <a:ln w="9525">
              <a:noFill/>
              <a:miter lim="800000"/>
              <a:headEnd/>
              <a:tailEnd/>
            </a:ln>
          </p:spPr>
          <p:txBody>
            <a:bodyPr wrap="none">
              <a:spAutoFit/>
            </a:bodyPr>
            <a:lstStyle/>
            <a:p>
              <a:pPr algn="ctr"/>
              <a:endParaRPr lang="it-IT" sz="1400">
                <a:latin typeface="Calibri" pitchFamily="34" charset="0"/>
              </a:endParaRPr>
            </a:p>
          </p:txBody>
        </p:sp>
      </p:grpSp>
      <p:sp>
        <p:nvSpPr>
          <p:cNvPr id="15382" name="CasellaDiTesto 21"/>
          <p:cNvSpPr txBox="1">
            <a:spLocks noChangeArrowheads="1"/>
          </p:cNvSpPr>
          <p:nvPr/>
        </p:nvSpPr>
        <p:spPr bwMode="auto">
          <a:xfrm>
            <a:off x="7521575" y="3897313"/>
            <a:ext cx="976313" cy="646112"/>
          </a:xfrm>
          <a:prstGeom prst="rect">
            <a:avLst/>
          </a:prstGeom>
          <a:noFill/>
          <a:ln w="9525">
            <a:noFill/>
            <a:miter lim="800000"/>
            <a:headEnd/>
            <a:tailEnd/>
          </a:ln>
        </p:spPr>
        <p:txBody>
          <a:bodyPr wrap="none">
            <a:spAutoFit/>
          </a:bodyPr>
          <a:lstStyle/>
          <a:p>
            <a:r>
              <a:rPr lang="it-IT">
                <a:latin typeface="Calibri" pitchFamily="34" charset="0"/>
              </a:rPr>
              <a:t>LA VITA</a:t>
            </a:r>
          </a:p>
          <a:p>
            <a:r>
              <a:rPr lang="it-IT">
                <a:latin typeface="Calibri" pitchFamily="34" charset="0"/>
              </a:rPr>
              <a:t>1986/89</a:t>
            </a:r>
          </a:p>
        </p:txBody>
      </p:sp>
      <p:grpSp>
        <p:nvGrpSpPr>
          <p:cNvPr id="15384" name="Gruppo 55"/>
          <p:cNvGrpSpPr>
            <a:grpSpLocks/>
          </p:cNvGrpSpPr>
          <p:nvPr/>
        </p:nvGrpSpPr>
        <p:grpSpPr bwMode="auto">
          <a:xfrm>
            <a:off x="2555875" y="5038725"/>
            <a:ext cx="1044575" cy="622300"/>
            <a:chOff x="323528" y="1165133"/>
            <a:chExt cx="1044352" cy="623353"/>
          </a:xfrm>
        </p:grpSpPr>
        <p:sp>
          <p:nvSpPr>
            <p:cNvPr id="59" name="Fumetto 2 58"/>
            <p:cNvSpPr/>
            <p:nvPr/>
          </p:nvSpPr>
          <p:spPr>
            <a:xfrm>
              <a:off x="323528" y="1176265"/>
              <a:ext cx="1044352" cy="612221"/>
            </a:xfrm>
            <a:prstGeom prst="wedgeRoundRectCallout">
              <a:avLst>
                <a:gd name="adj1" fmla="val -20833"/>
                <a:gd name="adj2" fmla="val 9092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15415" name="CasellaDiTesto 59"/>
            <p:cNvSpPr txBox="1">
              <a:spLocks noChangeArrowheads="1"/>
            </p:cNvSpPr>
            <p:nvPr/>
          </p:nvSpPr>
          <p:spPr bwMode="auto">
            <a:xfrm>
              <a:off x="714789" y="1165133"/>
              <a:ext cx="184730" cy="307777"/>
            </a:xfrm>
            <a:prstGeom prst="rect">
              <a:avLst/>
            </a:prstGeom>
            <a:noFill/>
            <a:ln w="9525">
              <a:noFill/>
              <a:miter lim="800000"/>
              <a:headEnd/>
              <a:tailEnd/>
            </a:ln>
          </p:spPr>
          <p:txBody>
            <a:bodyPr wrap="none">
              <a:spAutoFit/>
            </a:bodyPr>
            <a:lstStyle/>
            <a:p>
              <a:pPr algn="ctr"/>
              <a:endParaRPr lang="it-IT" sz="1400">
                <a:latin typeface="Calibri" pitchFamily="34" charset="0"/>
              </a:endParaRPr>
            </a:p>
          </p:txBody>
        </p:sp>
      </p:grpSp>
      <p:sp>
        <p:nvSpPr>
          <p:cNvPr id="15386" name="CasellaDiTesto 24"/>
          <p:cNvSpPr txBox="1">
            <a:spLocks noChangeArrowheads="1"/>
          </p:cNvSpPr>
          <p:nvPr/>
        </p:nvSpPr>
        <p:spPr bwMode="auto">
          <a:xfrm>
            <a:off x="4143375" y="4976813"/>
            <a:ext cx="985838" cy="738187"/>
          </a:xfrm>
          <a:prstGeom prst="rect">
            <a:avLst/>
          </a:prstGeom>
          <a:noFill/>
          <a:ln w="9525">
            <a:noFill/>
            <a:miter lim="800000"/>
            <a:headEnd/>
            <a:tailEnd/>
          </a:ln>
        </p:spPr>
        <p:txBody>
          <a:bodyPr wrap="none">
            <a:spAutoFit/>
          </a:bodyPr>
          <a:lstStyle/>
          <a:p>
            <a:pPr algn="ctr"/>
            <a:r>
              <a:rPr lang="it-IT" sz="1400">
                <a:latin typeface="Calibri" pitchFamily="34" charset="0"/>
              </a:rPr>
              <a:t>TRE</a:t>
            </a:r>
          </a:p>
          <a:p>
            <a:pPr algn="ctr"/>
            <a:r>
              <a:rPr lang="it-IT" sz="1400">
                <a:latin typeface="Calibri" pitchFamily="34" charset="0"/>
              </a:rPr>
              <a:t> CAPISALDI</a:t>
            </a:r>
          </a:p>
          <a:p>
            <a:pPr algn="ctr"/>
            <a:r>
              <a:rPr lang="it-IT" sz="1400">
                <a:latin typeface="Calibri" pitchFamily="34" charset="0"/>
              </a:rPr>
              <a:t>1992/1997</a:t>
            </a:r>
          </a:p>
        </p:txBody>
      </p:sp>
      <p:grpSp>
        <p:nvGrpSpPr>
          <p:cNvPr id="15387" name="Gruppo 61"/>
          <p:cNvGrpSpPr>
            <a:grpSpLocks/>
          </p:cNvGrpSpPr>
          <p:nvPr/>
        </p:nvGrpSpPr>
        <p:grpSpPr bwMode="auto">
          <a:xfrm>
            <a:off x="4175125" y="5038725"/>
            <a:ext cx="1044575" cy="622300"/>
            <a:chOff x="323528" y="1165133"/>
            <a:chExt cx="1044352" cy="623353"/>
          </a:xfrm>
        </p:grpSpPr>
        <p:sp>
          <p:nvSpPr>
            <p:cNvPr id="63" name="Fumetto 2 62"/>
            <p:cNvSpPr/>
            <p:nvPr/>
          </p:nvSpPr>
          <p:spPr>
            <a:xfrm>
              <a:off x="323528" y="1176265"/>
              <a:ext cx="1044352" cy="612221"/>
            </a:xfrm>
            <a:prstGeom prst="wedgeRoundRectCallout">
              <a:avLst>
                <a:gd name="adj1" fmla="val -20833"/>
                <a:gd name="adj2" fmla="val 9092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15413" name="CasellaDiTesto 63"/>
            <p:cNvSpPr txBox="1">
              <a:spLocks noChangeArrowheads="1"/>
            </p:cNvSpPr>
            <p:nvPr/>
          </p:nvSpPr>
          <p:spPr bwMode="auto">
            <a:xfrm>
              <a:off x="714789" y="1165133"/>
              <a:ext cx="184730" cy="307777"/>
            </a:xfrm>
            <a:prstGeom prst="rect">
              <a:avLst/>
            </a:prstGeom>
            <a:noFill/>
            <a:ln w="9525">
              <a:noFill/>
              <a:miter lim="800000"/>
              <a:headEnd/>
              <a:tailEnd/>
            </a:ln>
          </p:spPr>
          <p:txBody>
            <a:bodyPr wrap="none">
              <a:spAutoFit/>
            </a:bodyPr>
            <a:lstStyle/>
            <a:p>
              <a:pPr algn="ctr"/>
              <a:endParaRPr lang="it-IT" sz="1400">
                <a:latin typeface="Calibri" pitchFamily="34" charset="0"/>
              </a:endParaRPr>
            </a:p>
          </p:txBody>
        </p:sp>
      </p:grpSp>
      <p:sp>
        <p:nvSpPr>
          <p:cNvPr id="15388" name="CasellaDiTesto 25"/>
          <p:cNvSpPr txBox="1">
            <a:spLocks noChangeArrowheads="1"/>
          </p:cNvSpPr>
          <p:nvPr/>
        </p:nvSpPr>
        <p:spPr bwMode="auto">
          <a:xfrm>
            <a:off x="2495550" y="4994275"/>
            <a:ext cx="995363" cy="585788"/>
          </a:xfrm>
          <a:prstGeom prst="rect">
            <a:avLst/>
          </a:prstGeom>
          <a:noFill/>
          <a:ln w="9525">
            <a:noFill/>
            <a:miter lim="800000"/>
            <a:headEnd/>
            <a:tailEnd/>
          </a:ln>
        </p:spPr>
        <p:txBody>
          <a:bodyPr wrap="none">
            <a:spAutoFit/>
          </a:bodyPr>
          <a:lstStyle/>
          <a:p>
            <a:pPr algn="ctr"/>
            <a:r>
              <a:rPr lang="it-IT" sz="1600">
                <a:latin typeface="Calibri" pitchFamily="34" charset="0"/>
              </a:rPr>
              <a:t>WILHELM</a:t>
            </a:r>
          </a:p>
          <a:p>
            <a:pPr algn="ctr"/>
            <a:r>
              <a:rPr lang="it-IT" sz="1600">
                <a:latin typeface="Calibri" pitchFamily="34" charset="0"/>
              </a:rPr>
              <a:t>FLIES</a:t>
            </a:r>
          </a:p>
        </p:txBody>
      </p:sp>
      <p:pic>
        <p:nvPicPr>
          <p:cNvPr id="15390" name="Picture 2"/>
          <p:cNvPicPr>
            <a:picLocks noChangeAspect="1" noChangeArrowheads="1"/>
          </p:cNvPicPr>
          <p:nvPr/>
        </p:nvPicPr>
        <p:blipFill>
          <a:blip r:embed="rId2"/>
          <a:srcRect/>
          <a:stretch>
            <a:fillRect/>
          </a:stretch>
        </p:blipFill>
        <p:spPr bwMode="auto">
          <a:xfrm>
            <a:off x="5738813" y="5049838"/>
            <a:ext cx="1073150" cy="884237"/>
          </a:xfrm>
          <a:prstGeom prst="rect">
            <a:avLst/>
          </a:prstGeom>
          <a:noFill/>
          <a:ln w="9525">
            <a:noFill/>
            <a:miter lim="800000"/>
            <a:headEnd/>
            <a:tailEnd/>
          </a:ln>
        </p:spPr>
      </p:pic>
      <p:sp>
        <p:nvSpPr>
          <p:cNvPr id="15391" name="Rettangolo 16"/>
          <p:cNvSpPr>
            <a:spLocks noChangeArrowheads="1"/>
          </p:cNvSpPr>
          <p:nvPr/>
        </p:nvSpPr>
        <p:spPr bwMode="auto">
          <a:xfrm>
            <a:off x="5724525" y="5053013"/>
            <a:ext cx="1285875" cy="646112"/>
          </a:xfrm>
          <a:prstGeom prst="rect">
            <a:avLst/>
          </a:prstGeom>
          <a:noFill/>
          <a:ln w="9525">
            <a:noFill/>
            <a:miter lim="800000"/>
            <a:headEnd/>
            <a:tailEnd/>
          </a:ln>
        </p:spPr>
        <p:txBody>
          <a:bodyPr>
            <a:spAutoFit/>
          </a:bodyPr>
          <a:lstStyle/>
          <a:p>
            <a:r>
              <a:rPr lang="it-IT">
                <a:latin typeface="Calibri" pitchFamily="34" charset="0"/>
              </a:rPr>
              <a:t>LA VITA</a:t>
            </a:r>
          </a:p>
          <a:p>
            <a:r>
              <a:rPr lang="it-IT">
                <a:latin typeface="Calibri" pitchFamily="34" charset="0"/>
              </a:rPr>
              <a:t>1889/ 99</a:t>
            </a:r>
          </a:p>
        </p:txBody>
      </p:sp>
      <p:grpSp>
        <p:nvGrpSpPr>
          <p:cNvPr id="15392" name="Gruppo 68"/>
          <p:cNvGrpSpPr>
            <a:grpSpLocks/>
          </p:cNvGrpSpPr>
          <p:nvPr/>
        </p:nvGrpSpPr>
        <p:grpSpPr bwMode="auto">
          <a:xfrm>
            <a:off x="7351713" y="5030788"/>
            <a:ext cx="1042987" cy="623887"/>
            <a:chOff x="323528" y="1165133"/>
            <a:chExt cx="1044352" cy="623353"/>
          </a:xfrm>
        </p:grpSpPr>
        <p:sp>
          <p:nvSpPr>
            <p:cNvPr id="71" name="Fumetto 2 70"/>
            <p:cNvSpPr/>
            <p:nvPr/>
          </p:nvSpPr>
          <p:spPr>
            <a:xfrm>
              <a:off x="323528" y="1176235"/>
              <a:ext cx="1044352" cy="612251"/>
            </a:xfrm>
            <a:prstGeom prst="wedgeRoundRectCallout">
              <a:avLst>
                <a:gd name="adj1" fmla="val -20833"/>
                <a:gd name="adj2" fmla="val 9092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15411" name="CasellaDiTesto 71"/>
            <p:cNvSpPr txBox="1">
              <a:spLocks noChangeArrowheads="1"/>
            </p:cNvSpPr>
            <p:nvPr/>
          </p:nvSpPr>
          <p:spPr bwMode="auto">
            <a:xfrm>
              <a:off x="714789" y="1165133"/>
              <a:ext cx="184730" cy="307777"/>
            </a:xfrm>
            <a:prstGeom prst="rect">
              <a:avLst/>
            </a:prstGeom>
            <a:noFill/>
            <a:ln w="9525">
              <a:noFill/>
              <a:miter lim="800000"/>
              <a:headEnd/>
              <a:tailEnd/>
            </a:ln>
          </p:spPr>
          <p:txBody>
            <a:bodyPr wrap="none">
              <a:spAutoFit/>
            </a:bodyPr>
            <a:lstStyle/>
            <a:p>
              <a:pPr algn="ctr"/>
              <a:endParaRPr lang="it-IT" sz="1400">
                <a:latin typeface="Calibri" pitchFamily="34" charset="0"/>
              </a:endParaRPr>
            </a:p>
          </p:txBody>
        </p:sp>
      </p:grpSp>
      <p:sp>
        <p:nvSpPr>
          <p:cNvPr id="15394" name="CasellaDiTesto 18"/>
          <p:cNvSpPr txBox="1">
            <a:spLocks noChangeArrowheads="1"/>
          </p:cNvSpPr>
          <p:nvPr/>
        </p:nvSpPr>
        <p:spPr bwMode="auto">
          <a:xfrm>
            <a:off x="7329488" y="4997450"/>
            <a:ext cx="1130300" cy="646113"/>
          </a:xfrm>
          <a:prstGeom prst="rect">
            <a:avLst/>
          </a:prstGeom>
          <a:noFill/>
          <a:ln w="9525">
            <a:noFill/>
            <a:miter lim="800000"/>
            <a:headEnd/>
            <a:tailEnd/>
          </a:ln>
        </p:spPr>
        <p:txBody>
          <a:bodyPr wrap="none">
            <a:spAutoFit/>
          </a:bodyPr>
          <a:lstStyle/>
          <a:p>
            <a:r>
              <a:rPr lang="it-IT">
                <a:latin typeface="Calibri" pitchFamily="34" charset="0"/>
              </a:rPr>
              <a:t>1900</a:t>
            </a:r>
          </a:p>
          <a:p>
            <a:r>
              <a:rPr lang="it-IT" sz="900">
                <a:latin typeface="Calibri" pitchFamily="34" charset="0"/>
              </a:rPr>
              <a:t>L’INTERPRETAZIONE</a:t>
            </a:r>
          </a:p>
          <a:p>
            <a:r>
              <a:rPr lang="it-IT" sz="900">
                <a:latin typeface="Calibri" pitchFamily="34" charset="0"/>
              </a:rPr>
              <a:t>DI SOGNI</a:t>
            </a:r>
          </a:p>
        </p:txBody>
      </p:sp>
      <p:sp>
        <p:nvSpPr>
          <p:cNvPr id="27" name="CasellaDiTesto 26"/>
          <p:cNvSpPr txBox="1"/>
          <p:nvPr/>
        </p:nvSpPr>
        <p:spPr>
          <a:xfrm>
            <a:off x="3342928" y="1660738"/>
            <a:ext cx="1900585" cy="40011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it-IT"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1856 - NASCITA</a:t>
            </a:r>
          </a:p>
        </p:txBody>
      </p:sp>
      <p:sp>
        <p:nvSpPr>
          <p:cNvPr id="28" name="CasellaDiTesto 27"/>
          <p:cNvSpPr txBox="1"/>
          <p:nvPr/>
        </p:nvSpPr>
        <p:spPr>
          <a:xfrm>
            <a:off x="527969" y="2060848"/>
            <a:ext cx="3549305" cy="40011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it-IT"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1885  TERMINA L’UNIVERSITA’</a:t>
            </a:r>
          </a:p>
        </p:txBody>
      </p:sp>
      <p:sp>
        <p:nvSpPr>
          <p:cNvPr id="29" name="CasellaDiTesto 28"/>
          <p:cNvSpPr txBox="1"/>
          <p:nvPr/>
        </p:nvSpPr>
        <p:spPr>
          <a:xfrm>
            <a:off x="4283202" y="2060848"/>
            <a:ext cx="4393254" cy="40011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it-IT"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1900 – LINTERPRETAZIONE DEI SOGNI</a:t>
            </a:r>
          </a:p>
        </p:txBody>
      </p:sp>
      <p:sp>
        <p:nvSpPr>
          <p:cNvPr id="2049" name="Rettangolo 2048"/>
          <p:cNvSpPr/>
          <p:nvPr/>
        </p:nvSpPr>
        <p:spPr>
          <a:xfrm>
            <a:off x="395288" y="2565400"/>
            <a:ext cx="8353425" cy="395922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grpSp>
        <p:nvGrpSpPr>
          <p:cNvPr id="15399" name="Gruppo 73"/>
          <p:cNvGrpSpPr>
            <a:grpSpLocks/>
          </p:cNvGrpSpPr>
          <p:nvPr/>
        </p:nvGrpSpPr>
        <p:grpSpPr bwMode="auto">
          <a:xfrm>
            <a:off x="992188" y="4994275"/>
            <a:ext cx="1044575" cy="623888"/>
            <a:chOff x="323528" y="1165133"/>
            <a:chExt cx="1044352" cy="623353"/>
          </a:xfrm>
        </p:grpSpPr>
        <p:sp>
          <p:nvSpPr>
            <p:cNvPr id="75" name="Fumetto 2 74"/>
            <p:cNvSpPr/>
            <p:nvPr/>
          </p:nvSpPr>
          <p:spPr>
            <a:xfrm>
              <a:off x="323528" y="1176236"/>
              <a:ext cx="1044352" cy="612250"/>
            </a:xfrm>
            <a:prstGeom prst="wedgeRoundRectCallout">
              <a:avLst>
                <a:gd name="adj1" fmla="val -20833"/>
                <a:gd name="adj2" fmla="val 9092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15409" name="CasellaDiTesto 75"/>
            <p:cNvSpPr txBox="1">
              <a:spLocks noChangeArrowheads="1"/>
            </p:cNvSpPr>
            <p:nvPr/>
          </p:nvSpPr>
          <p:spPr bwMode="auto">
            <a:xfrm>
              <a:off x="714789" y="1165133"/>
              <a:ext cx="184730" cy="307777"/>
            </a:xfrm>
            <a:prstGeom prst="rect">
              <a:avLst/>
            </a:prstGeom>
            <a:noFill/>
            <a:ln w="9525">
              <a:noFill/>
              <a:miter lim="800000"/>
              <a:headEnd/>
              <a:tailEnd/>
            </a:ln>
          </p:spPr>
          <p:txBody>
            <a:bodyPr wrap="none">
              <a:spAutoFit/>
            </a:bodyPr>
            <a:lstStyle/>
            <a:p>
              <a:pPr algn="ctr"/>
              <a:endParaRPr lang="it-IT" sz="1400">
                <a:latin typeface="Calibri" pitchFamily="34" charset="0"/>
              </a:endParaRPr>
            </a:p>
          </p:txBody>
        </p:sp>
      </p:grpSp>
      <p:sp>
        <p:nvSpPr>
          <p:cNvPr id="15400" name="CasellaDiTesto 76"/>
          <p:cNvSpPr txBox="1">
            <a:spLocks noChangeArrowheads="1"/>
          </p:cNvSpPr>
          <p:nvPr/>
        </p:nvSpPr>
        <p:spPr bwMode="auto">
          <a:xfrm>
            <a:off x="1014413" y="5041900"/>
            <a:ext cx="1022350" cy="769938"/>
          </a:xfrm>
          <a:prstGeom prst="rect">
            <a:avLst/>
          </a:prstGeom>
          <a:noFill/>
          <a:ln w="9525">
            <a:noFill/>
            <a:miter lim="800000"/>
            <a:headEnd/>
            <a:tailEnd/>
          </a:ln>
        </p:spPr>
        <p:txBody>
          <a:bodyPr wrap="none">
            <a:spAutoFit/>
          </a:bodyPr>
          <a:lstStyle/>
          <a:p>
            <a:pPr algn="ctr"/>
            <a:r>
              <a:rPr lang="it-IT" sz="1400">
                <a:latin typeface="Calibri" pitchFamily="34" charset="0"/>
              </a:rPr>
              <a:t>IL METODO</a:t>
            </a:r>
          </a:p>
          <a:p>
            <a:pPr algn="ctr"/>
            <a:r>
              <a:rPr lang="it-IT" sz="1400">
                <a:latin typeface="Calibri" pitchFamily="34" charset="0"/>
              </a:rPr>
              <a:t>DI CURA</a:t>
            </a:r>
          </a:p>
          <a:p>
            <a:pPr algn="ctr"/>
            <a:endParaRPr lang="it-IT" sz="1600">
              <a:latin typeface="Calibri" pitchFamily="34" charset="0"/>
            </a:endParaRPr>
          </a:p>
        </p:txBody>
      </p:sp>
      <p:grpSp>
        <p:nvGrpSpPr>
          <p:cNvPr id="15402" name="Gruppo 78"/>
          <p:cNvGrpSpPr>
            <a:grpSpLocks/>
          </p:cNvGrpSpPr>
          <p:nvPr/>
        </p:nvGrpSpPr>
        <p:grpSpPr bwMode="auto">
          <a:xfrm>
            <a:off x="877888" y="3933825"/>
            <a:ext cx="1101725" cy="622300"/>
            <a:chOff x="265980" y="1165133"/>
            <a:chExt cx="1101900" cy="623353"/>
          </a:xfrm>
        </p:grpSpPr>
        <p:sp>
          <p:nvSpPr>
            <p:cNvPr id="80" name="Fumetto 2 79"/>
            <p:cNvSpPr/>
            <p:nvPr/>
          </p:nvSpPr>
          <p:spPr>
            <a:xfrm>
              <a:off x="323139" y="1176265"/>
              <a:ext cx="1044741" cy="612221"/>
            </a:xfrm>
            <a:prstGeom prst="wedgeRoundRectCallout">
              <a:avLst>
                <a:gd name="adj1" fmla="val -20833"/>
                <a:gd name="adj2" fmla="val 9092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15407" name="CasellaDiTesto 80"/>
            <p:cNvSpPr txBox="1">
              <a:spLocks noChangeArrowheads="1"/>
            </p:cNvSpPr>
            <p:nvPr/>
          </p:nvSpPr>
          <p:spPr bwMode="auto">
            <a:xfrm>
              <a:off x="265980" y="1165133"/>
              <a:ext cx="1082348" cy="523220"/>
            </a:xfrm>
            <a:prstGeom prst="rect">
              <a:avLst/>
            </a:prstGeom>
            <a:noFill/>
            <a:ln w="9525">
              <a:noFill/>
              <a:miter lim="800000"/>
              <a:headEnd/>
              <a:tailEnd/>
            </a:ln>
          </p:spPr>
          <p:txBody>
            <a:bodyPr wrap="none">
              <a:spAutoFit/>
            </a:bodyPr>
            <a:lstStyle/>
            <a:p>
              <a:pPr algn="ctr"/>
              <a:r>
                <a:rPr lang="it-IT" sz="1400">
                  <a:latin typeface="Calibri" pitchFamily="34" charset="0"/>
                </a:rPr>
                <a:t>LA COCAINA</a:t>
              </a:r>
            </a:p>
            <a:p>
              <a:pPr algn="ctr"/>
              <a:r>
                <a:rPr lang="it-IT" sz="1400">
                  <a:latin typeface="Calibri" pitchFamily="34" charset="0"/>
                </a:rPr>
                <a:t>1884</a:t>
              </a:r>
            </a:p>
          </p:txBody>
        </p:sp>
      </p:grpSp>
      <p:sp>
        <p:nvSpPr>
          <p:cNvPr id="5" name="CasellaDiTesto 4"/>
          <p:cNvSpPr txBox="1"/>
          <p:nvPr/>
        </p:nvSpPr>
        <p:spPr>
          <a:xfrm>
            <a:off x="2278848" y="116632"/>
            <a:ext cx="4729180" cy="1015663"/>
          </a:xfrm>
          <a:prstGeom prst="rect">
            <a:avLst/>
          </a:prstGeom>
          <a:noFill/>
        </p:spPr>
        <p:txBody>
          <a:bodyPr wrap="none" rtlCol="0">
            <a:spAutoFit/>
          </a:bodyPr>
          <a:lstStyle/>
          <a:p>
            <a:r>
              <a:rPr lang="it-IT" sz="2000" b="1" dirty="0" smtClean="0">
                <a:solidFill>
                  <a:srgbClr val="FF0000"/>
                </a:solidFill>
                <a:latin typeface="Algerian" panose="04020705040A02060702" pitchFamily="82" charset="0"/>
              </a:rPr>
              <a:t>PIANO GENERALE DELLA SEZIONI N.1: </a:t>
            </a:r>
          </a:p>
          <a:p>
            <a:r>
              <a:rPr lang="it-IT" sz="2000" b="1" dirty="0" smtClean="0">
                <a:solidFill>
                  <a:srgbClr val="FF0000"/>
                </a:solidFill>
                <a:latin typeface="Algerian" panose="04020705040A02060702" pitchFamily="82" charset="0"/>
              </a:rPr>
              <a:t>LA VITA DI FREUD DAL 1856  AL 1900</a:t>
            </a:r>
          </a:p>
          <a:p>
            <a:endParaRPr lang="it-IT" sz="2000" b="1" dirty="0">
              <a:solidFill>
                <a:srgbClr val="FF0000"/>
              </a:solidFill>
              <a:latin typeface="Algerian" panose="04020705040A02060702" pitchFamily="82" charset="0"/>
            </a:endParaRPr>
          </a:p>
        </p:txBody>
      </p:sp>
    </p:spTree>
    <p:extLst>
      <p:ext uri="{BB962C8B-B14F-4D97-AF65-F5344CB8AC3E}">
        <p14:creationId xmlns:p14="http://schemas.microsoft.com/office/powerpoint/2010/main" val="33747504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239852" y="2564904"/>
            <a:ext cx="2664296" cy="769441"/>
          </a:xfrm>
          <a:prstGeom prst="rect">
            <a:avLst/>
          </a:prstGeom>
          <a:noFill/>
        </p:spPr>
        <p:txBody>
          <a:bodyPr wrap="square" rtlCol="0">
            <a:spAutoFit/>
          </a:bodyPr>
          <a:lstStyle/>
          <a:p>
            <a:r>
              <a:rPr lang="it-IT" sz="4400" dirty="0" smtClean="0">
                <a:solidFill>
                  <a:srgbClr val="FF0000"/>
                </a:solidFill>
                <a:latin typeface="Algerian" panose="04020705040A02060702" pitchFamily="82" charset="0"/>
              </a:rPr>
              <a:t>SI INIZIA</a:t>
            </a:r>
            <a:endParaRPr lang="it-IT" sz="4400" dirty="0">
              <a:solidFill>
                <a:srgbClr val="FF0000"/>
              </a:solidFill>
              <a:latin typeface="Algerian" panose="04020705040A02060702" pitchFamily="82" charset="0"/>
            </a:endParaRPr>
          </a:p>
        </p:txBody>
      </p:sp>
    </p:spTree>
    <p:extLst>
      <p:ext uri="{BB962C8B-B14F-4D97-AF65-F5344CB8AC3E}">
        <p14:creationId xmlns:p14="http://schemas.microsoft.com/office/powerpoint/2010/main" val="2869153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4" name="Gruppo 6"/>
          <p:cNvGrpSpPr>
            <a:grpSpLocks/>
          </p:cNvGrpSpPr>
          <p:nvPr/>
        </p:nvGrpSpPr>
        <p:grpSpPr bwMode="auto">
          <a:xfrm>
            <a:off x="1042988" y="2835275"/>
            <a:ext cx="1044575" cy="622300"/>
            <a:chOff x="323528" y="1165133"/>
            <a:chExt cx="1044352" cy="623353"/>
          </a:xfrm>
        </p:grpSpPr>
        <p:sp>
          <p:nvSpPr>
            <p:cNvPr id="8" name="Fumetto 2 7"/>
            <p:cNvSpPr/>
            <p:nvPr/>
          </p:nvSpPr>
          <p:spPr>
            <a:xfrm>
              <a:off x="323528" y="1176265"/>
              <a:ext cx="1044352" cy="612221"/>
            </a:xfrm>
            <a:prstGeom prst="wedgeRoundRectCallout">
              <a:avLst>
                <a:gd name="adj1" fmla="val -20833"/>
                <a:gd name="adj2" fmla="val 9092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15427" name="CasellaDiTesto 8"/>
            <p:cNvSpPr txBox="1">
              <a:spLocks noChangeArrowheads="1"/>
            </p:cNvSpPr>
            <p:nvPr/>
          </p:nvSpPr>
          <p:spPr bwMode="auto">
            <a:xfrm>
              <a:off x="471964" y="1165133"/>
              <a:ext cx="670375" cy="523220"/>
            </a:xfrm>
            <a:prstGeom prst="rect">
              <a:avLst/>
            </a:prstGeom>
            <a:noFill/>
            <a:ln w="9525">
              <a:noFill/>
              <a:miter lim="800000"/>
              <a:headEnd/>
              <a:tailEnd/>
            </a:ln>
          </p:spPr>
          <p:txBody>
            <a:bodyPr wrap="none">
              <a:spAutoFit/>
            </a:bodyPr>
            <a:lstStyle/>
            <a:p>
              <a:pPr algn="ctr"/>
              <a:r>
                <a:rPr lang="it-IT" sz="1400">
                  <a:latin typeface="Calibri" pitchFamily="34" charset="0"/>
                </a:rPr>
                <a:t>NASCE</a:t>
              </a:r>
            </a:p>
            <a:p>
              <a:pPr algn="ctr"/>
              <a:r>
                <a:rPr lang="it-IT" sz="1400">
                  <a:latin typeface="Calibri" pitchFamily="34" charset="0"/>
                </a:rPr>
                <a:t>1856</a:t>
              </a:r>
            </a:p>
          </p:txBody>
        </p:sp>
      </p:grpSp>
      <p:sp>
        <p:nvSpPr>
          <p:cNvPr id="15365" name="CasellaDiTesto 9"/>
          <p:cNvSpPr txBox="1">
            <a:spLocks noChangeArrowheads="1"/>
          </p:cNvSpPr>
          <p:nvPr/>
        </p:nvSpPr>
        <p:spPr bwMode="auto">
          <a:xfrm>
            <a:off x="661988" y="188913"/>
            <a:ext cx="7835799" cy="1200329"/>
          </a:xfrm>
          <a:prstGeom prst="rect">
            <a:avLst/>
          </a:prstGeom>
          <a:noFill/>
          <a:ln w="9525">
            <a:noFill/>
            <a:miter lim="800000"/>
            <a:headEnd/>
            <a:tailEnd/>
          </a:ln>
        </p:spPr>
        <p:txBody>
          <a:bodyPr wrap="none">
            <a:spAutoFit/>
          </a:bodyPr>
          <a:lstStyle/>
          <a:p>
            <a:pPr algn="ctr"/>
            <a:r>
              <a:rPr lang="it-IT" sz="3600" dirty="0">
                <a:solidFill>
                  <a:srgbClr val="0000FF"/>
                </a:solidFill>
                <a:latin typeface="Algerian" pitchFamily="82" charset="0"/>
              </a:rPr>
              <a:t>VITA DI SINGMUND  </a:t>
            </a:r>
            <a:r>
              <a:rPr lang="it-IT" sz="3600" dirty="0" err="1">
                <a:solidFill>
                  <a:srgbClr val="0000FF"/>
                </a:solidFill>
                <a:latin typeface="Algerian" pitchFamily="82" charset="0"/>
              </a:rPr>
              <a:t>salomon</a:t>
            </a:r>
            <a:r>
              <a:rPr lang="it-IT" sz="3600" dirty="0">
                <a:solidFill>
                  <a:srgbClr val="0000FF"/>
                </a:solidFill>
                <a:latin typeface="Algerian" pitchFamily="82" charset="0"/>
              </a:rPr>
              <a:t> </a:t>
            </a:r>
            <a:r>
              <a:rPr lang="it-IT" sz="3600" dirty="0" smtClean="0">
                <a:solidFill>
                  <a:srgbClr val="0000FF"/>
                </a:solidFill>
                <a:latin typeface="Algerian" pitchFamily="82" charset="0"/>
              </a:rPr>
              <a:t>FREUD</a:t>
            </a:r>
          </a:p>
          <a:p>
            <a:pPr algn="ctr"/>
            <a:r>
              <a:rPr lang="it-IT" sz="3600" dirty="0" smtClean="0">
                <a:solidFill>
                  <a:srgbClr val="0000FF"/>
                </a:solidFill>
                <a:latin typeface="Algerian" pitchFamily="82" charset="0"/>
              </a:rPr>
              <a:t>CAPITOLO PRIMO</a:t>
            </a:r>
            <a:endParaRPr lang="it-IT" sz="3600" dirty="0">
              <a:solidFill>
                <a:srgbClr val="0000FF"/>
              </a:solidFill>
              <a:latin typeface="Algerian" pitchFamily="82" charset="0"/>
            </a:endParaRPr>
          </a:p>
        </p:txBody>
      </p:sp>
      <p:sp>
        <p:nvSpPr>
          <p:cNvPr id="20" name="Fumetto 2 19"/>
          <p:cNvSpPr/>
          <p:nvPr/>
        </p:nvSpPr>
        <p:spPr>
          <a:xfrm>
            <a:off x="7199313" y="2833688"/>
            <a:ext cx="1044575" cy="612775"/>
          </a:xfrm>
          <a:prstGeom prst="wedgeRoundRectCallout">
            <a:avLst>
              <a:gd name="adj1" fmla="val -20833"/>
              <a:gd name="adj2" fmla="val 9092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15367" name="CasellaDiTesto 20"/>
          <p:cNvSpPr txBox="1">
            <a:spLocks noChangeArrowheads="1"/>
          </p:cNvSpPr>
          <p:nvPr/>
        </p:nvSpPr>
        <p:spPr bwMode="auto">
          <a:xfrm>
            <a:off x="7186613" y="2762250"/>
            <a:ext cx="1011237" cy="738188"/>
          </a:xfrm>
          <a:prstGeom prst="rect">
            <a:avLst/>
          </a:prstGeom>
          <a:noFill/>
          <a:ln w="9525">
            <a:noFill/>
            <a:miter lim="800000"/>
            <a:headEnd/>
            <a:tailEnd/>
          </a:ln>
        </p:spPr>
        <p:txBody>
          <a:bodyPr wrap="none">
            <a:spAutoFit/>
          </a:bodyPr>
          <a:lstStyle/>
          <a:p>
            <a:pPr algn="ctr"/>
            <a:r>
              <a:rPr lang="it-IT" sz="1400">
                <a:latin typeface="Calibri" pitchFamily="34" charset="0"/>
              </a:rPr>
              <a:t>LIBERA</a:t>
            </a:r>
          </a:p>
          <a:p>
            <a:pPr algn="ctr"/>
            <a:r>
              <a:rPr lang="it-IT" sz="1400">
                <a:latin typeface="Calibri" pitchFamily="34" charset="0"/>
              </a:rPr>
              <a:t>DOCENZA</a:t>
            </a:r>
          </a:p>
          <a:p>
            <a:pPr algn="ctr"/>
            <a:r>
              <a:rPr lang="it-IT" sz="1400">
                <a:latin typeface="Calibri" pitchFamily="34" charset="0"/>
              </a:rPr>
              <a:t>1881- 1885</a:t>
            </a:r>
          </a:p>
        </p:txBody>
      </p:sp>
      <p:grpSp>
        <p:nvGrpSpPr>
          <p:cNvPr id="15368" name="Gruppo 11"/>
          <p:cNvGrpSpPr>
            <a:grpSpLocks/>
          </p:cNvGrpSpPr>
          <p:nvPr/>
        </p:nvGrpSpPr>
        <p:grpSpPr bwMode="auto">
          <a:xfrm>
            <a:off x="2981325" y="2835275"/>
            <a:ext cx="1230313" cy="614363"/>
            <a:chOff x="2651702" y="1196752"/>
            <a:chExt cx="1231427" cy="614712"/>
          </a:xfrm>
        </p:grpSpPr>
        <p:sp>
          <p:nvSpPr>
            <p:cNvPr id="11" name="Fumetto 2 10"/>
            <p:cNvSpPr/>
            <p:nvPr/>
          </p:nvSpPr>
          <p:spPr>
            <a:xfrm>
              <a:off x="2743860" y="1198341"/>
              <a:ext cx="1045521" cy="613123"/>
            </a:xfrm>
            <a:prstGeom prst="wedgeRoundRectCallout">
              <a:avLst>
                <a:gd name="adj1" fmla="val -20833"/>
                <a:gd name="adj2" fmla="val 9092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15425" name="CasellaDiTesto 12"/>
            <p:cNvSpPr txBox="1">
              <a:spLocks noChangeArrowheads="1"/>
            </p:cNvSpPr>
            <p:nvPr/>
          </p:nvSpPr>
          <p:spPr bwMode="auto">
            <a:xfrm>
              <a:off x="2651702" y="1196752"/>
              <a:ext cx="1231427" cy="523220"/>
            </a:xfrm>
            <a:prstGeom prst="rect">
              <a:avLst/>
            </a:prstGeom>
            <a:noFill/>
            <a:ln w="9525">
              <a:noFill/>
              <a:miter lim="800000"/>
              <a:headEnd/>
              <a:tailEnd/>
            </a:ln>
          </p:spPr>
          <p:txBody>
            <a:bodyPr wrap="none">
              <a:spAutoFit/>
            </a:bodyPr>
            <a:lstStyle/>
            <a:p>
              <a:pPr algn="ctr"/>
              <a:r>
                <a:rPr lang="it-IT" sz="1400">
                  <a:latin typeface="Calibri" pitchFamily="34" charset="0"/>
                </a:rPr>
                <a:t>VIENNA</a:t>
              </a:r>
            </a:p>
            <a:p>
              <a:pPr algn="ctr"/>
              <a:r>
                <a:rPr lang="it-IT" sz="1400">
                  <a:latin typeface="Calibri" pitchFamily="34" charset="0"/>
                </a:rPr>
                <a:t>TRA 800 E 900</a:t>
              </a:r>
            </a:p>
          </p:txBody>
        </p:sp>
      </p:grpSp>
      <p:grpSp>
        <p:nvGrpSpPr>
          <p:cNvPr id="15369" name="Gruppo 17"/>
          <p:cNvGrpSpPr>
            <a:grpSpLocks/>
          </p:cNvGrpSpPr>
          <p:nvPr/>
        </p:nvGrpSpPr>
        <p:grpSpPr bwMode="auto">
          <a:xfrm>
            <a:off x="5157788" y="2762250"/>
            <a:ext cx="1090612" cy="738188"/>
            <a:chOff x="4067944" y="1124744"/>
            <a:chExt cx="1089529" cy="738664"/>
          </a:xfrm>
        </p:grpSpPr>
        <p:sp>
          <p:nvSpPr>
            <p:cNvPr id="14" name="Fumetto 2 13"/>
            <p:cNvSpPr/>
            <p:nvPr/>
          </p:nvSpPr>
          <p:spPr>
            <a:xfrm>
              <a:off x="4112350" y="1199405"/>
              <a:ext cx="1045123" cy="611581"/>
            </a:xfrm>
            <a:prstGeom prst="wedgeRoundRectCallout">
              <a:avLst>
                <a:gd name="adj1" fmla="val -20833"/>
                <a:gd name="adj2" fmla="val 9092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15423" name="CasellaDiTesto 14"/>
            <p:cNvSpPr txBox="1">
              <a:spLocks noChangeArrowheads="1"/>
            </p:cNvSpPr>
            <p:nvPr/>
          </p:nvSpPr>
          <p:spPr bwMode="auto">
            <a:xfrm>
              <a:off x="4067944" y="1124744"/>
              <a:ext cx="1089529" cy="738664"/>
            </a:xfrm>
            <a:prstGeom prst="rect">
              <a:avLst/>
            </a:prstGeom>
            <a:noFill/>
            <a:ln w="9525">
              <a:noFill/>
              <a:miter lim="800000"/>
              <a:headEnd/>
              <a:tailEnd/>
            </a:ln>
          </p:spPr>
          <p:txBody>
            <a:bodyPr wrap="none">
              <a:spAutoFit/>
            </a:bodyPr>
            <a:lstStyle/>
            <a:p>
              <a:pPr algn="ctr"/>
              <a:r>
                <a:rPr lang="it-IT" sz="1400">
                  <a:latin typeface="Calibri" pitchFamily="34" charset="0"/>
                </a:rPr>
                <a:t>UNIVERSITA’</a:t>
              </a:r>
            </a:p>
            <a:p>
              <a:pPr algn="ctr"/>
              <a:r>
                <a:rPr lang="it-IT" sz="1400">
                  <a:latin typeface="Calibri" pitchFamily="34" charset="0"/>
                </a:rPr>
                <a:t>MEDICINA</a:t>
              </a:r>
            </a:p>
            <a:p>
              <a:pPr algn="ctr"/>
              <a:r>
                <a:rPr lang="it-IT" sz="1400">
                  <a:latin typeface="Calibri" pitchFamily="34" charset="0"/>
                </a:rPr>
                <a:t>1873</a:t>
              </a:r>
            </a:p>
          </p:txBody>
        </p:sp>
      </p:grpSp>
      <p:pic>
        <p:nvPicPr>
          <p:cNvPr id="15370" name="Picture 7">
            <a:hlinkClick r:id="rId2" action="ppaction://hlinksldjump"/>
          </p:cNvPr>
          <p:cNvPicPr>
            <a:picLocks noChangeAspect="1" noChangeArrowheads="1"/>
          </p:cNvPicPr>
          <p:nvPr/>
        </p:nvPicPr>
        <p:blipFill>
          <a:blip r:embed="rId3"/>
          <a:srcRect/>
          <a:stretch>
            <a:fillRect/>
          </a:stretch>
        </p:blipFill>
        <p:spPr bwMode="auto">
          <a:xfrm>
            <a:off x="539750" y="2835275"/>
            <a:ext cx="395288" cy="393700"/>
          </a:xfrm>
          <a:prstGeom prst="rect">
            <a:avLst/>
          </a:prstGeom>
          <a:noFill/>
          <a:ln w="9525">
            <a:noFill/>
            <a:miter lim="800000"/>
            <a:headEnd/>
            <a:tailEnd/>
          </a:ln>
        </p:spPr>
      </p:pic>
      <p:pic>
        <p:nvPicPr>
          <p:cNvPr id="15371" name="Picture 8">
            <a:hlinkClick r:id="rId4" action="ppaction://hlinksldjump"/>
          </p:cNvPr>
          <p:cNvPicPr>
            <a:picLocks noChangeAspect="1" noChangeArrowheads="1"/>
          </p:cNvPicPr>
          <p:nvPr/>
        </p:nvPicPr>
        <p:blipFill>
          <a:blip r:embed="rId5"/>
          <a:srcRect/>
          <a:stretch>
            <a:fillRect/>
          </a:stretch>
        </p:blipFill>
        <p:spPr bwMode="auto">
          <a:xfrm>
            <a:off x="4643438" y="2841625"/>
            <a:ext cx="396875" cy="396875"/>
          </a:xfrm>
          <a:prstGeom prst="rect">
            <a:avLst/>
          </a:prstGeom>
          <a:noFill/>
          <a:ln w="9525">
            <a:noFill/>
            <a:miter lim="800000"/>
            <a:headEnd/>
            <a:tailEnd/>
          </a:ln>
        </p:spPr>
      </p:pic>
      <p:pic>
        <p:nvPicPr>
          <p:cNvPr id="15372" name="Picture 2">
            <a:hlinkClick r:id="rId6" action="ppaction://hlinksldjump"/>
          </p:cNvPr>
          <p:cNvPicPr>
            <a:picLocks noChangeAspect="1" noChangeArrowheads="1"/>
          </p:cNvPicPr>
          <p:nvPr/>
        </p:nvPicPr>
        <p:blipFill>
          <a:blip r:embed="rId5"/>
          <a:srcRect/>
          <a:stretch>
            <a:fillRect/>
          </a:stretch>
        </p:blipFill>
        <p:spPr bwMode="auto">
          <a:xfrm>
            <a:off x="6665913" y="2882900"/>
            <a:ext cx="396875" cy="396875"/>
          </a:xfrm>
          <a:prstGeom prst="rect">
            <a:avLst/>
          </a:prstGeom>
          <a:noFill/>
          <a:ln w="9525">
            <a:noFill/>
            <a:miter lim="800000"/>
            <a:headEnd/>
            <a:tailEnd/>
          </a:ln>
        </p:spPr>
      </p:pic>
      <p:sp>
        <p:nvSpPr>
          <p:cNvPr id="2049" name="Rettangolo 2048"/>
          <p:cNvSpPr/>
          <p:nvPr/>
        </p:nvSpPr>
        <p:spPr>
          <a:xfrm>
            <a:off x="395288" y="2565400"/>
            <a:ext cx="8353425" cy="395922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pic>
        <p:nvPicPr>
          <p:cNvPr id="15404" name="Picture 3">
            <a:hlinkClick r:id="rId7" action="ppaction://hlinksldjump"/>
          </p:cNvPr>
          <p:cNvPicPr>
            <a:picLocks noChangeAspect="1" noChangeArrowheads="1"/>
          </p:cNvPicPr>
          <p:nvPr/>
        </p:nvPicPr>
        <p:blipFill>
          <a:blip r:embed="rId5"/>
          <a:srcRect/>
          <a:stretch>
            <a:fillRect/>
          </a:stretch>
        </p:blipFill>
        <p:spPr bwMode="auto">
          <a:xfrm>
            <a:off x="2605088" y="2878138"/>
            <a:ext cx="396875" cy="396875"/>
          </a:xfrm>
          <a:prstGeom prst="rect">
            <a:avLst/>
          </a:prstGeom>
          <a:noFill/>
          <a:ln w="9525">
            <a:noFill/>
            <a:miter lim="800000"/>
            <a:headEnd/>
            <a:tailEnd/>
          </a:ln>
        </p:spPr>
      </p:pic>
      <p:sp>
        <p:nvSpPr>
          <p:cNvPr id="69" name="CasellaDiTesto 68"/>
          <p:cNvSpPr txBox="1"/>
          <p:nvPr/>
        </p:nvSpPr>
        <p:spPr>
          <a:xfrm>
            <a:off x="655767" y="1700808"/>
            <a:ext cx="7832465" cy="461665"/>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it-IT"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DALLA NASCITA </a:t>
            </a:r>
            <a:r>
              <a:rPr lang="it-IT"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1856  ALLA LIBERA DOCENZA 1885</a:t>
            </a:r>
            <a:r>
              <a:rPr lang="it-IT"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endParaRPr lang="it-IT"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sp>
        <p:nvSpPr>
          <p:cNvPr id="3" name="CasellaDiTesto 2"/>
          <p:cNvSpPr txBox="1"/>
          <p:nvPr/>
        </p:nvSpPr>
        <p:spPr>
          <a:xfrm>
            <a:off x="1168809" y="4083347"/>
            <a:ext cx="2219518" cy="923330"/>
          </a:xfrm>
          <a:prstGeom prst="rect">
            <a:avLst/>
          </a:prstGeom>
          <a:noFill/>
          <a:ln>
            <a:solidFill>
              <a:schemeClr val="bg1"/>
            </a:solidFill>
          </a:ln>
        </p:spPr>
        <p:txBody>
          <a:bodyPr wrap="none" rtlCol="0">
            <a:spAutoFit/>
          </a:bodyPr>
          <a:lstStyle/>
          <a:p>
            <a:pPr algn="ctr"/>
            <a:r>
              <a:rPr lang="it-IT" b="1" dirty="0" smtClean="0">
                <a:solidFill>
                  <a:srgbClr val="FF0000"/>
                </a:solidFill>
              </a:rPr>
              <a:t>COMINCIATE </a:t>
            </a:r>
          </a:p>
          <a:p>
            <a:pPr algn="ctr"/>
            <a:r>
              <a:rPr lang="it-IT" b="1" dirty="0" smtClean="0">
                <a:solidFill>
                  <a:srgbClr val="FF0000"/>
                </a:solidFill>
              </a:rPr>
              <a:t>CON IL CLICCARE</a:t>
            </a:r>
          </a:p>
          <a:p>
            <a:pPr algn="ctr"/>
            <a:r>
              <a:rPr lang="it-IT" b="1" dirty="0" smtClean="0">
                <a:solidFill>
                  <a:srgbClr val="FF0000"/>
                </a:solidFill>
              </a:rPr>
              <a:t>LE ICONE</a:t>
            </a:r>
            <a:endParaRPr lang="it-IT" b="1" dirty="0">
              <a:solidFill>
                <a:srgbClr val="FF0000"/>
              </a:solidFill>
            </a:endParaRPr>
          </a:p>
        </p:txBody>
      </p:sp>
      <p:sp>
        <p:nvSpPr>
          <p:cNvPr id="2" name="Freccia a destra 1"/>
          <p:cNvSpPr/>
          <p:nvPr/>
        </p:nvSpPr>
        <p:spPr>
          <a:xfrm rot="13801626">
            <a:off x="587452" y="3614208"/>
            <a:ext cx="978408" cy="345541"/>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http://www.liceoberchet.it/netday00/scienza/images/casa_natale.jpg"/>
          <p:cNvPicPr>
            <a:picLocks noChangeAspect="1" noChangeArrowheads="1"/>
          </p:cNvPicPr>
          <p:nvPr/>
        </p:nvPicPr>
        <p:blipFill>
          <a:blip r:embed="rId2"/>
          <a:srcRect/>
          <a:stretch>
            <a:fillRect/>
          </a:stretch>
        </p:blipFill>
        <p:spPr bwMode="auto">
          <a:xfrm>
            <a:off x="541338" y="476250"/>
            <a:ext cx="3114675" cy="2403475"/>
          </a:xfrm>
          <a:prstGeom prst="rect">
            <a:avLst/>
          </a:prstGeom>
          <a:noFill/>
          <a:ln w="9525">
            <a:noFill/>
            <a:miter lim="800000"/>
            <a:headEnd/>
            <a:tailEnd/>
          </a:ln>
        </p:spPr>
      </p:pic>
      <p:sp>
        <p:nvSpPr>
          <p:cNvPr id="3" name="Rettangolo 2"/>
          <p:cNvSpPr/>
          <p:nvPr/>
        </p:nvSpPr>
        <p:spPr>
          <a:xfrm>
            <a:off x="3995738" y="422275"/>
            <a:ext cx="4897437" cy="6092825"/>
          </a:xfrm>
          <a:prstGeom prst="rect">
            <a:avLst/>
          </a:prstGeom>
        </p:spPr>
        <p:txBody>
          <a:bodyPr>
            <a:spAutoFit/>
          </a:bodyPr>
          <a:lstStyle/>
          <a:p>
            <a:pPr algn="just" fontAlgn="auto">
              <a:spcBef>
                <a:spcPts val="0"/>
              </a:spcBef>
              <a:spcAft>
                <a:spcPts val="0"/>
              </a:spcAft>
              <a:defRPr/>
            </a:pPr>
            <a:r>
              <a:rPr lang="it-IT" sz="2600" b="1" dirty="0">
                <a:latin typeface="+mj-lt"/>
                <a:cs typeface="+mn-cs"/>
              </a:rPr>
              <a:t>Sigmund Freud nasce il 6 maggio 1856 a Freiberg</a:t>
            </a:r>
            <a:r>
              <a:rPr lang="it-IT" sz="2600" dirty="0">
                <a:latin typeface="+mj-lt"/>
                <a:cs typeface="+mn-cs"/>
              </a:rPr>
              <a:t> (odierna Pribor nella Repubblica Ceca), una cittadina della Moravia a 240 km da Vienna. Sigmund (in ebraico Shlomo, "il saggio") </a:t>
            </a:r>
          </a:p>
          <a:p>
            <a:pPr algn="just" fontAlgn="auto">
              <a:spcBef>
                <a:spcPts val="0"/>
              </a:spcBef>
              <a:spcAft>
                <a:spcPts val="0"/>
              </a:spcAft>
              <a:defRPr/>
            </a:pPr>
            <a:r>
              <a:rPr lang="it-IT" sz="2600" dirty="0">
                <a:latin typeface="+mj-lt"/>
                <a:cs typeface="+mn-cs"/>
              </a:rPr>
              <a:t>E’ il </a:t>
            </a:r>
            <a:r>
              <a:rPr lang="it-IT" sz="2600" b="1" dirty="0">
                <a:latin typeface="+mj-lt"/>
                <a:cs typeface="+mn-cs"/>
              </a:rPr>
              <a:t>primo figlio </a:t>
            </a:r>
            <a:r>
              <a:rPr lang="it-IT" sz="2600" dirty="0">
                <a:latin typeface="+mj-lt"/>
                <a:cs typeface="+mn-cs"/>
              </a:rPr>
              <a:t>di Amalie Nathanson, la terza moglie di Jacob Freud, un commerciante ebreo di lana proveniente dalla Galizia che, a causa dei rivolgimenti politico-economici, fu costretto a stabilirsi nel 1860 a </a:t>
            </a:r>
            <a:r>
              <a:rPr lang="it-IT" sz="2600" b="1" dirty="0">
                <a:latin typeface="+mj-lt"/>
                <a:cs typeface="+mn-cs"/>
              </a:rPr>
              <a:t>Vienna</a:t>
            </a:r>
            <a:r>
              <a:rPr lang="it-IT" sz="2600" dirty="0">
                <a:latin typeface="+mj-lt"/>
                <a:cs typeface="+mn-cs"/>
              </a:rPr>
              <a:t>, quando Sigmund aveva solo quattro anni</a:t>
            </a:r>
          </a:p>
        </p:txBody>
      </p:sp>
      <p:pic>
        <p:nvPicPr>
          <p:cNvPr id="16387" name="Picture 5" descr="http://1.bp.blogspot.com/-YQM_zLmClNY/TwwVeNXut5I/AAAAAAAABs8/arjmji91GKs/s320/Freudinsieme.jpg"/>
          <p:cNvPicPr>
            <a:picLocks noChangeAspect="1" noChangeArrowheads="1"/>
          </p:cNvPicPr>
          <p:nvPr/>
        </p:nvPicPr>
        <p:blipFill>
          <a:blip r:embed="rId3"/>
          <a:srcRect/>
          <a:stretch>
            <a:fillRect/>
          </a:stretch>
        </p:blipFill>
        <p:spPr bwMode="auto">
          <a:xfrm>
            <a:off x="514350" y="3141663"/>
            <a:ext cx="3141663" cy="3243262"/>
          </a:xfrm>
          <a:prstGeom prst="rect">
            <a:avLst/>
          </a:prstGeom>
          <a:noFill/>
          <a:ln w="9525">
            <a:noFill/>
            <a:miter lim="800000"/>
            <a:headEnd/>
            <a:tailEnd/>
          </a:ln>
        </p:spPr>
      </p:pic>
      <p:pic>
        <p:nvPicPr>
          <p:cNvPr id="16388" name="Picture 6">
            <a:hlinkClick r:id="rId4" action="ppaction://hlinksldjump"/>
          </p:cNvPr>
          <p:cNvPicPr>
            <a:picLocks noChangeAspect="1" noChangeArrowheads="1"/>
          </p:cNvPicPr>
          <p:nvPr/>
        </p:nvPicPr>
        <p:blipFill>
          <a:blip r:embed="rId5"/>
          <a:srcRect/>
          <a:stretch>
            <a:fillRect/>
          </a:stretch>
        </p:blipFill>
        <p:spPr bwMode="auto">
          <a:xfrm>
            <a:off x="8694738" y="6515100"/>
            <a:ext cx="198437" cy="198438"/>
          </a:xfrm>
          <a:prstGeom prst="rect">
            <a:avLst/>
          </a:prstGeom>
          <a:noFill/>
          <a:ln w="9525">
            <a:noFill/>
            <a:miter lim="800000"/>
            <a:headEnd/>
            <a:tailEnd/>
          </a:ln>
        </p:spPr>
      </p:pic>
      <p:sp>
        <p:nvSpPr>
          <p:cNvPr id="2" name="Freccia a destra 1"/>
          <p:cNvSpPr/>
          <p:nvPr/>
        </p:nvSpPr>
        <p:spPr>
          <a:xfrm>
            <a:off x="7524328" y="6437050"/>
            <a:ext cx="978408" cy="354538"/>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p:cNvSpPr txBox="1"/>
          <p:nvPr/>
        </p:nvSpPr>
        <p:spPr>
          <a:xfrm>
            <a:off x="2915816" y="6465297"/>
            <a:ext cx="4575868" cy="338554"/>
          </a:xfrm>
          <a:prstGeom prst="rect">
            <a:avLst/>
          </a:prstGeom>
          <a:noFill/>
        </p:spPr>
        <p:txBody>
          <a:bodyPr wrap="none" rtlCol="0">
            <a:spAutoFit/>
          </a:bodyPr>
          <a:lstStyle/>
          <a:p>
            <a:r>
              <a:rPr lang="it-IT" sz="1600" b="1" dirty="0" smtClean="0">
                <a:solidFill>
                  <a:srgbClr val="FF0000"/>
                </a:solidFill>
              </a:rPr>
              <a:t>PER RITORNARE ALLA PAGINA PRINCIPALE</a:t>
            </a:r>
            <a:endParaRPr lang="it-IT" sz="1600" b="1"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4679</TotalTime>
  <Words>3048</Words>
  <Application>Microsoft Office PowerPoint</Application>
  <PresentationFormat>Presentazione su schermo (4:3)</PresentationFormat>
  <Paragraphs>187</Paragraphs>
  <Slides>35</Slides>
  <Notes>0</Notes>
  <HiddenSlides>0</HiddenSlides>
  <MMClips>0</MMClips>
  <ScaleCrop>false</ScaleCrop>
  <HeadingPairs>
    <vt:vector size="4" baseType="variant">
      <vt:variant>
        <vt:lpstr>Tema</vt:lpstr>
      </vt:variant>
      <vt:variant>
        <vt:i4>1</vt:i4>
      </vt:variant>
      <vt:variant>
        <vt:lpstr>Titoli diapositive</vt:lpstr>
      </vt:variant>
      <vt:variant>
        <vt:i4>35</vt:i4>
      </vt:variant>
    </vt:vector>
  </HeadingPairs>
  <TitlesOfParts>
    <vt:vector size="36"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Alessandro Ghiro</dc:creator>
  <cp:lastModifiedBy>Utente Windows</cp:lastModifiedBy>
  <cp:revision>1118</cp:revision>
  <dcterms:created xsi:type="dcterms:W3CDTF">2012-12-05T00:44:03Z</dcterms:created>
  <dcterms:modified xsi:type="dcterms:W3CDTF">2019-12-09T16:25:07Z</dcterms:modified>
</cp:coreProperties>
</file>