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0" r:id="rId3"/>
  </p:sldMasterIdLst>
  <p:notesMasterIdLst>
    <p:notesMasterId r:id="rId66"/>
  </p:notesMasterIdLst>
  <p:sldIdLst>
    <p:sldId id="407" r:id="rId4"/>
    <p:sldId id="409" r:id="rId5"/>
    <p:sldId id="410" r:id="rId6"/>
    <p:sldId id="346" r:id="rId7"/>
    <p:sldId id="347" r:id="rId8"/>
    <p:sldId id="348" r:id="rId9"/>
    <p:sldId id="411" r:id="rId10"/>
    <p:sldId id="350" r:id="rId11"/>
    <p:sldId id="352"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2" r:id="rId28"/>
    <p:sldId id="383" r:id="rId29"/>
    <p:sldId id="384" r:id="rId30"/>
    <p:sldId id="385" r:id="rId31"/>
    <p:sldId id="386" r:id="rId32"/>
    <p:sldId id="387" r:id="rId33"/>
    <p:sldId id="388" r:id="rId34"/>
    <p:sldId id="389" r:id="rId35"/>
    <p:sldId id="390" r:id="rId36"/>
    <p:sldId id="391" r:id="rId37"/>
    <p:sldId id="392" r:id="rId38"/>
    <p:sldId id="393" r:id="rId39"/>
    <p:sldId id="394" r:id="rId40"/>
    <p:sldId id="396" r:id="rId41"/>
    <p:sldId id="397" r:id="rId42"/>
    <p:sldId id="398" r:id="rId43"/>
    <p:sldId id="399" r:id="rId44"/>
    <p:sldId id="400" r:id="rId45"/>
    <p:sldId id="401" r:id="rId46"/>
    <p:sldId id="402" r:id="rId47"/>
    <p:sldId id="403" r:id="rId48"/>
    <p:sldId id="404" r:id="rId49"/>
    <p:sldId id="405" r:id="rId50"/>
    <p:sldId id="351" r:id="rId51"/>
    <p:sldId id="354" r:id="rId52"/>
    <p:sldId id="355" r:id="rId53"/>
    <p:sldId id="356" r:id="rId54"/>
    <p:sldId id="357" r:id="rId55"/>
    <p:sldId id="361" r:id="rId56"/>
    <p:sldId id="358" r:id="rId57"/>
    <p:sldId id="359" r:id="rId58"/>
    <p:sldId id="364" r:id="rId59"/>
    <p:sldId id="362" r:id="rId60"/>
    <p:sldId id="365" r:id="rId61"/>
    <p:sldId id="366" r:id="rId62"/>
    <p:sldId id="360" r:id="rId63"/>
    <p:sldId id="363" r:id="rId64"/>
    <p:sldId id="412" r:id="rId65"/>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94660"/>
  </p:normalViewPr>
  <p:slideViewPr>
    <p:cSldViewPr>
      <p:cViewPr varScale="1">
        <p:scale>
          <a:sx n="88" d="100"/>
          <a:sy n="88" d="100"/>
        </p:scale>
        <p:origin x="-1506" y="-108"/>
      </p:cViewPr>
      <p:guideLst>
        <p:guide orient="horz" pos="1117"/>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90CF9CB-C36B-4474-B8B5-CC0F3990A078}" type="datetimeFigureOut">
              <a:rPr lang="it-IT" smtClean="0"/>
              <a:pPr/>
              <a:t>10/12/2019</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2EBCF5C8-9AF3-462E-9F93-A445A7F81244}" type="slidenum">
              <a:rPr lang="it-IT" smtClean="0"/>
              <a:pPr/>
              <a:t>‹N›</a:t>
            </a:fld>
            <a:endParaRPr lang="it-IT"/>
          </a:p>
        </p:txBody>
      </p:sp>
    </p:spTree>
    <p:extLst>
      <p:ext uri="{BB962C8B-B14F-4D97-AF65-F5344CB8AC3E}">
        <p14:creationId xmlns:p14="http://schemas.microsoft.com/office/powerpoint/2010/main" val="3596592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B76F3C8-21BD-421C-945D-0017D3F7A0C8}" type="datetimeFigureOut">
              <a:rPr lang="it-IT" smtClean="0"/>
              <a:pPr/>
              <a:t>10/12/2019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D05B5C-ADFB-4A8E-9942-9992B05589A9}" type="slidenum">
              <a:rPr lang="it-IT" smtClean="0"/>
              <a:pPr/>
              <a:t>‹N›</a:t>
            </a:fld>
            <a:endParaRPr lang="it-IT"/>
          </a:p>
        </p:txBody>
      </p:sp>
    </p:spTree>
    <p:extLst>
      <p:ext uri="{BB962C8B-B14F-4D97-AF65-F5344CB8AC3E}">
        <p14:creationId xmlns:p14="http://schemas.microsoft.com/office/powerpoint/2010/main" val="1455767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B76F3C8-21BD-421C-945D-0017D3F7A0C8}" type="datetimeFigureOut">
              <a:rPr lang="it-IT" smtClean="0"/>
              <a:pPr/>
              <a:t>10/12/2019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D05B5C-ADFB-4A8E-9942-9992B05589A9}" type="slidenum">
              <a:rPr lang="it-IT" smtClean="0"/>
              <a:pPr/>
              <a:t>‹N›</a:t>
            </a:fld>
            <a:endParaRPr lang="it-IT"/>
          </a:p>
        </p:txBody>
      </p:sp>
    </p:spTree>
    <p:extLst>
      <p:ext uri="{BB962C8B-B14F-4D97-AF65-F5344CB8AC3E}">
        <p14:creationId xmlns:p14="http://schemas.microsoft.com/office/powerpoint/2010/main" val="3066445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B76F3C8-21BD-421C-945D-0017D3F7A0C8}" type="datetimeFigureOut">
              <a:rPr lang="it-IT" smtClean="0"/>
              <a:pPr/>
              <a:t>10/12/2019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D05B5C-ADFB-4A8E-9942-9992B05589A9}" type="slidenum">
              <a:rPr lang="it-IT" smtClean="0"/>
              <a:pPr/>
              <a:t>‹N›</a:t>
            </a:fld>
            <a:endParaRPr lang="it-IT"/>
          </a:p>
        </p:txBody>
      </p:sp>
    </p:spTree>
    <p:extLst>
      <p:ext uri="{BB962C8B-B14F-4D97-AF65-F5344CB8AC3E}">
        <p14:creationId xmlns:p14="http://schemas.microsoft.com/office/powerpoint/2010/main" val="17808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C909D2-3B17-47A8-AA93-CAAAB7D00C7E}"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239722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2076EB-0C5C-4070-97E7-B39D1B3E0324}"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106733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4FC5AF-F111-4DA7-B459-5F9083B39E90}"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901267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047E7F-5ED5-4F3A-8F19-E02B78C7232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013664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9764337-1466-488B-A7EA-6CF5F195C9B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895459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C915EE9-5FA8-4467-BDFB-87A68719A5A6}"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510569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60D60E8-1BC6-4BBC-A7B5-D05DFFAB1E5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696840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A6674D-2947-4270-9A5A-FE673CF966A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43496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B76F3C8-21BD-421C-945D-0017D3F7A0C8}" type="datetimeFigureOut">
              <a:rPr lang="it-IT" smtClean="0"/>
              <a:pPr/>
              <a:t>10/12/2019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D05B5C-ADFB-4A8E-9942-9992B05589A9}" type="slidenum">
              <a:rPr lang="it-IT" smtClean="0"/>
              <a:pPr/>
              <a:t>‹N›</a:t>
            </a:fld>
            <a:endParaRPr lang="it-IT"/>
          </a:p>
        </p:txBody>
      </p:sp>
    </p:spTree>
    <p:extLst>
      <p:ext uri="{BB962C8B-B14F-4D97-AF65-F5344CB8AC3E}">
        <p14:creationId xmlns:p14="http://schemas.microsoft.com/office/powerpoint/2010/main" val="3491394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F122AD-837C-4F25-A471-7DA3DCFF041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654164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86D18C-F373-492D-97DD-FD12DEE84595}"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453078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EE09A2-5850-43BC-A7EF-1B88BE618D7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290868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ACEBC5-3D97-4849-B9C9-E4E5B1FF8A6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709708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91A721-1B4D-4D67-A9D8-84C7503D4A4A}"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651676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59AA49-AFCE-4CF0-A106-FB17CB6CFEA2}"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137687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E43DD1-836D-47C7-8C32-0A58DD73CD8F}"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141113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4FA193-CB62-485C-81AA-0635F4D83798}"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457096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DCBB5D-A434-4C69-818D-709EB56F26DE}"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652895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1F26A9-5CFB-4FAF-9635-6B88AE0AF7D2}"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06499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B76F3C8-21BD-421C-945D-0017D3F7A0C8}" type="datetimeFigureOut">
              <a:rPr lang="it-IT" smtClean="0"/>
              <a:pPr/>
              <a:t>10/12/2019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FD05B5C-ADFB-4A8E-9942-9992B05589A9}" type="slidenum">
              <a:rPr lang="it-IT" smtClean="0"/>
              <a:pPr/>
              <a:t>‹N›</a:t>
            </a:fld>
            <a:endParaRPr lang="it-IT"/>
          </a:p>
        </p:txBody>
      </p:sp>
    </p:spTree>
    <p:extLst>
      <p:ext uri="{BB962C8B-B14F-4D97-AF65-F5344CB8AC3E}">
        <p14:creationId xmlns:p14="http://schemas.microsoft.com/office/powerpoint/2010/main" val="1026907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466DD8-C3F4-4054-AE75-8659F8C99068}"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282832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AA261E-19C9-47F1-BCAB-E7E290171212}"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150705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D1C759-ED00-461A-BA0E-20CB86D83F5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18072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ADD539-D372-4B58-A111-F6F722619962}"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10065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B76F3C8-21BD-421C-945D-0017D3F7A0C8}" type="datetimeFigureOut">
              <a:rPr lang="it-IT" smtClean="0"/>
              <a:pPr/>
              <a:t>10/12/2019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FD05B5C-ADFB-4A8E-9942-9992B05589A9}" type="slidenum">
              <a:rPr lang="it-IT" smtClean="0"/>
              <a:pPr/>
              <a:t>‹N›</a:t>
            </a:fld>
            <a:endParaRPr lang="it-IT"/>
          </a:p>
        </p:txBody>
      </p:sp>
    </p:spTree>
    <p:extLst>
      <p:ext uri="{BB962C8B-B14F-4D97-AF65-F5344CB8AC3E}">
        <p14:creationId xmlns:p14="http://schemas.microsoft.com/office/powerpoint/2010/main" val="274208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B76F3C8-21BD-421C-945D-0017D3F7A0C8}" type="datetimeFigureOut">
              <a:rPr lang="it-IT" smtClean="0"/>
              <a:pPr/>
              <a:t>10/12/2019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FD05B5C-ADFB-4A8E-9942-9992B05589A9}" type="slidenum">
              <a:rPr lang="it-IT" smtClean="0"/>
              <a:pPr/>
              <a:t>‹N›</a:t>
            </a:fld>
            <a:endParaRPr lang="it-IT"/>
          </a:p>
        </p:txBody>
      </p:sp>
    </p:spTree>
    <p:extLst>
      <p:ext uri="{BB962C8B-B14F-4D97-AF65-F5344CB8AC3E}">
        <p14:creationId xmlns:p14="http://schemas.microsoft.com/office/powerpoint/2010/main" val="2711555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B76F3C8-21BD-421C-945D-0017D3F7A0C8}" type="datetimeFigureOut">
              <a:rPr lang="it-IT" smtClean="0"/>
              <a:pPr/>
              <a:t>10/12/2019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FD05B5C-ADFB-4A8E-9942-9992B05589A9}" type="slidenum">
              <a:rPr lang="it-IT" smtClean="0"/>
              <a:pPr/>
              <a:t>‹N›</a:t>
            </a:fld>
            <a:endParaRPr lang="it-IT"/>
          </a:p>
        </p:txBody>
      </p:sp>
    </p:spTree>
    <p:extLst>
      <p:ext uri="{BB962C8B-B14F-4D97-AF65-F5344CB8AC3E}">
        <p14:creationId xmlns:p14="http://schemas.microsoft.com/office/powerpoint/2010/main" val="92585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B76F3C8-21BD-421C-945D-0017D3F7A0C8}" type="datetimeFigureOut">
              <a:rPr lang="it-IT" smtClean="0"/>
              <a:pPr/>
              <a:t>10/12/2019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FD05B5C-ADFB-4A8E-9942-9992B05589A9}" type="slidenum">
              <a:rPr lang="it-IT" smtClean="0"/>
              <a:pPr/>
              <a:t>‹N›</a:t>
            </a:fld>
            <a:endParaRPr lang="it-IT"/>
          </a:p>
        </p:txBody>
      </p:sp>
    </p:spTree>
    <p:extLst>
      <p:ext uri="{BB962C8B-B14F-4D97-AF65-F5344CB8AC3E}">
        <p14:creationId xmlns:p14="http://schemas.microsoft.com/office/powerpoint/2010/main" val="60495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B76F3C8-21BD-421C-945D-0017D3F7A0C8}" type="datetimeFigureOut">
              <a:rPr lang="it-IT" smtClean="0"/>
              <a:pPr/>
              <a:t>10/12/2019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FD05B5C-ADFB-4A8E-9942-9992B05589A9}" type="slidenum">
              <a:rPr lang="it-IT" smtClean="0"/>
              <a:pPr/>
              <a:t>‹N›</a:t>
            </a:fld>
            <a:endParaRPr lang="it-IT"/>
          </a:p>
        </p:txBody>
      </p:sp>
    </p:spTree>
    <p:extLst>
      <p:ext uri="{BB962C8B-B14F-4D97-AF65-F5344CB8AC3E}">
        <p14:creationId xmlns:p14="http://schemas.microsoft.com/office/powerpoint/2010/main" val="182937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B76F3C8-21BD-421C-945D-0017D3F7A0C8}" type="datetimeFigureOut">
              <a:rPr lang="it-IT" smtClean="0"/>
              <a:pPr/>
              <a:t>10/12/2019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FD05B5C-ADFB-4A8E-9942-9992B05589A9}" type="slidenum">
              <a:rPr lang="it-IT" smtClean="0"/>
              <a:pPr/>
              <a:t>‹N›</a:t>
            </a:fld>
            <a:endParaRPr lang="it-IT"/>
          </a:p>
        </p:txBody>
      </p:sp>
    </p:spTree>
    <p:extLst>
      <p:ext uri="{BB962C8B-B14F-4D97-AF65-F5344CB8AC3E}">
        <p14:creationId xmlns:p14="http://schemas.microsoft.com/office/powerpoint/2010/main" val="465018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6F3C8-21BD-421C-945D-0017D3F7A0C8}" type="datetimeFigureOut">
              <a:rPr lang="it-IT" smtClean="0"/>
              <a:pPr/>
              <a:t>10/12/2019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05B5C-ADFB-4A8E-9942-9992B05589A9}" type="slidenum">
              <a:rPr lang="it-IT" smtClean="0"/>
              <a:pPr/>
              <a:t>‹N›</a:t>
            </a:fld>
            <a:endParaRPr lang="it-IT"/>
          </a:p>
        </p:txBody>
      </p:sp>
    </p:spTree>
    <p:extLst>
      <p:ext uri="{BB962C8B-B14F-4D97-AF65-F5344CB8AC3E}">
        <p14:creationId xmlns:p14="http://schemas.microsoft.com/office/powerpoint/2010/main" val="1606592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8A6E936B-9978-4F12-8B21-CDF7D2114721}" type="slidenum">
              <a:rPr lang="it-IT" altLang="it-IT">
                <a:solidFill>
                  <a:srgbClr val="000000"/>
                </a:solidFill>
              </a:rPr>
              <a:pPr fontAlgn="base">
                <a:spcBef>
                  <a:spcPct val="0"/>
                </a:spcBef>
                <a:spcAft>
                  <a:spcPct val="0"/>
                </a:spcAft>
                <a:defRPr/>
              </a:pPr>
              <a:t>‹N›</a:t>
            </a:fld>
            <a:endParaRPr lang="it-IT" altLang="it-IT">
              <a:solidFill>
                <a:srgbClr val="000000"/>
              </a:solidFill>
            </a:endParaRPr>
          </a:p>
        </p:txBody>
      </p:sp>
    </p:spTree>
    <p:extLst>
      <p:ext uri="{BB962C8B-B14F-4D97-AF65-F5344CB8AC3E}">
        <p14:creationId xmlns:p14="http://schemas.microsoft.com/office/powerpoint/2010/main" val="2101976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17C5A3AA-E2DC-4C33-A067-C62B6F972955}" type="slidenum">
              <a:rPr lang="it-IT" altLang="it-IT">
                <a:solidFill>
                  <a:srgbClr val="000000"/>
                </a:solidFill>
              </a:rPr>
              <a:pPr fontAlgn="base">
                <a:spcBef>
                  <a:spcPct val="0"/>
                </a:spcBef>
                <a:spcAft>
                  <a:spcPct val="0"/>
                </a:spcAft>
                <a:defRPr/>
              </a:pPr>
              <a:t>‹N›</a:t>
            </a:fld>
            <a:endParaRPr lang="it-IT" altLang="it-IT">
              <a:solidFill>
                <a:srgbClr val="000000"/>
              </a:solidFill>
            </a:endParaRPr>
          </a:p>
        </p:txBody>
      </p:sp>
    </p:spTree>
    <p:extLst>
      <p:ext uri="{BB962C8B-B14F-4D97-AF65-F5344CB8AC3E}">
        <p14:creationId xmlns:p14="http://schemas.microsoft.com/office/powerpoint/2010/main" val="41510025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11.xml"/><Relationship Id="rId1" Type="http://schemas.openxmlformats.org/officeDocument/2006/relationships/slideLayout" Target="../slideLayouts/slideLayout29.xml"/><Relationship Id="rId6" Type="http://schemas.openxmlformats.org/officeDocument/2006/relationships/slide" Target="slide23.xml"/><Relationship Id="rId5" Type="http://schemas.openxmlformats.org/officeDocument/2006/relationships/slide" Target="slide37.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9.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9.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38.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9.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9.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9.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image" Target="../media/image7.jpeg"/><Relationship Id="rId7" Type="http://schemas.openxmlformats.org/officeDocument/2006/relationships/slide" Target="slide58.xml"/><Relationship Id="rId2" Type="http://schemas.openxmlformats.org/officeDocument/2006/relationships/image" Target="../media/image6.jpeg"/><Relationship Id="rId1" Type="http://schemas.openxmlformats.org/officeDocument/2006/relationships/slideLayout" Target="../slideLayouts/slideLayout29.xml"/><Relationship Id="rId6" Type="http://schemas.openxmlformats.org/officeDocument/2006/relationships/slide" Target="slide49.xml"/><Relationship Id="rId5" Type="http://schemas.openxmlformats.org/officeDocument/2006/relationships/slide" Target="slide48.xml"/><Relationship Id="rId4" Type="http://schemas.openxmlformats.org/officeDocument/2006/relationships/image" Target="../media/image8.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700195" y="984079"/>
            <a:ext cx="4464495" cy="4585871"/>
          </a:xfrm>
          <a:prstGeom prst="rect">
            <a:avLst/>
          </a:prstGeom>
          <a:noFill/>
        </p:spPr>
        <p:txBody>
          <a:bodyPr wrap="square" rtlCol="0">
            <a:spAutoFit/>
          </a:bodyPr>
          <a:lstStyle/>
          <a:p>
            <a:pPr algn="ctr"/>
            <a:r>
              <a:rPr lang="it-IT" sz="3200" dirty="0" smtClean="0">
                <a:solidFill>
                  <a:srgbClr val="0000FF"/>
                </a:solidFill>
                <a:latin typeface="Algerian" pitchFamily="82" charset="0"/>
              </a:rPr>
              <a:t>LA PSICANALISI</a:t>
            </a:r>
          </a:p>
          <a:p>
            <a:pPr algn="ctr"/>
            <a:r>
              <a:rPr lang="it-IT" sz="3200" dirty="0" smtClean="0">
                <a:solidFill>
                  <a:srgbClr val="0000FF"/>
                </a:solidFill>
                <a:latin typeface="Algerian" pitchFamily="82" charset="0"/>
              </a:rPr>
              <a:t>E LA PRIMA GUERRA </a:t>
            </a:r>
            <a:r>
              <a:rPr lang="it-IT" sz="3200" dirty="0" smtClean="0">
                <a:solidFill>
                  <a:srgbClr val="0000FF"/>
                </a:solidFill>
                <a:latin typeface="Algerian" pitchFamily="82" charset="0"/>
              </a:rPr>
              <a:t>MONDIALE</a:t>
            </a:r>
            <a:endParaRPr lang="it-IT" sz="3200" dirty="0">
              <a:solidFill>
                <a:srgbClr val="0000FF"/>
              </a:solidFill>
              <a:latin typeface="Algerian" pitchFamily="82" charset="0"/>
            </a:endParaRPr>
          </a:p>
          <a:p>
            <a:pPr algn="ctr"/>
            <a:r>
              <a:rPr lang="it-IT" sz="3200" dirty="0" smtClean="0">
                <a:solidFill>
                  <a:srgbClr val="0000FF"/>
                </a:solidFill>
                <a:latin typeface="Algerian" pitchFamily="82" charset="0"/>
              </a:rPr>
              <a:t>LA </a:t>
            </a:r>
            <a:r>
              <a:rPr lang="it-IT" sz="3200" dirty="0" smtClean="0">
                <a:solidFill>
                  <a:srgbClr val="0000FF"/>
                </a:solidFill>
                <a:latin typeface="Algerian" pitchFamily="82" charset="0"/>
              </a:rPr>
              <a:t>METAPSICOLOGIA</a:t>
            </a:r>
          </a:p>
          <a:p>
            <a:pPr algn="ctr"/>
            <a:endParaRPr lang="it-IT" sz="3200" dirty="0" smtClean="0">
              <a:solidFill>
                <a:srgbClr val="0000FF"/>
              </a:solidFill>
              <a:latin typeface="Algerian" pitchFamily="82" charset="0"/>
            </a:endParaRPr>
          </a:p>
          <a:p>
            <a:pPr algn="ctr"/>
            <a:endParaRPr lang="it-IT" sz="3200" dirty="0" smtClean="0">
              <a:solidFill>
                <a:srgbClr val="0000FF"/>
              </a:solidFill>
              <a:latin typeface="Algerian" pitchFamily="82" charset="0"/>
            </a:endParaRPr>
          </a:p>
          <a:p>
            <a:pPr algn="ctr"/>
            <a:endParaRPr lang="it-IT" sz="3200" dirty="0">
              <a:solidFill>
                <a:srgbClr val="0000FF"/>
              </a:solidFill>
              <a:latin typeface="Algerian" pitchFamily="82" charset="0"/>
            </a:endParaRPr>
          </a:p>
          <a:p>
            <a:pPr algn="ctr"/>
            <a:r>
              <a:rPr lang="it-IT" sz="3200" dirty="0" smtClean="0">
                <a:solidFill>
                  <a:srgbClr val="FF0000"/>
                </a:solidFill>
                <a:latin typeface="Algerian" pitchFamily="82" charset="0"/>
              </a:rPr>
              <a:t>DISPENSA N.5</a:t>
            </a:r>
          </a:p>
          <a:p>
            <a:pPr algn="ctr"/>
            <a:endParaRPr lang="it-IT" sz="3600" dirty="0" smtClean="0">
              <a:solidFill>
                <a:srgbClr val="0000FF"/>
              </a:solidFill>
              <a:latin typeface="Algerian" pitchFamily="82" charset="0"/>
            </a:endParaRPr>
          </a:p>
        </p:txBody>
      </p:sp>
      <p:pic>
        <p:nvPicPr>
          <p:cNvPr id="6" name="Picture 4" descr="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30424"/>
            <a:ext cx="4320480" cy="5493183"/>
          </a:xfrm>
          <a:prstGeom prst="rect">
            <a:avLst/>
          </a:prstGeom>
          <a:noFill/>
          <a:ln w="57150">
            <a:solidFill>
              <a:srgbClr val="0000FF"/>
            </a:solidFill>
          </a:ln>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82093" y="6055845"/>
            <a:ext cx="4392488" cy="584775"/>
          </a:xfrm>
          <a:prstGeom prst="rect">
            <a:avLst/>
          </a:prstGeom>
          <a:noFill/>
        </p:spPr>
        <p:txBody>
          <a:bodyPr wrap="square" rtlCol="0">
            <a:spAutoFit/>
          </a:bodyPr>
          <a:lstStyle/>
          <a:p>
            <a:r>
              <a:rPr lang="de-DE" sz="1600" dirty="0">
                <a:solidFill>
                  <a:prstClr val="black"/>
                </a:solidFill>
              </a:rPr>
              <a:t>Marie Bonaparte, Sigmund Freud, William C. Bullitt 4 </a:t>
            </a:r>
            <a:r>
              <a:rPr lang="de-DE" sz="1600" dirty="0" err="1">
                <a:solidFill>
                  <a:prstClr val="black"/>
                </a:solidFill>
              </a:rPr>
              <a:t>giugno</a:t>
            </a:r>
            <a:r>
              <a:rPr lang="de-DE" sz="1600" dirty="0">
                <a:solidFill>
                  <a:prstClr val="black"/>
                </a:solidFill>
              </a:rPr>
              <a:t> 1938 – </a:t>
            </a:r>
            <a:r>
              <a:rPr lang="de-DE" sz="1600" dirty="0" err="1">
                <a:solidFill>
                  <a:prstClr val="black"/>
                </a:solidFill>
              </a:rPr>
              <a:t>Parigi</a:t>
            </a:r>
            <a:r>
              <a:rPr lang="de-DE" sz="1600" dirty="0">
                <a:solidFill>
                  <a:prstClr val="black"/>
                </a:solidFill>
              </a:rPr>
              <a:t>, Gare le </a:t>
            </a:r>
            <a:r>
              <a:rPr lang="de-DE" sz="1600" dirty="0" err="1">
                <a:solidFill>
                  <a:prstClr val="black"/>
                </a:solidFill>
              </a:rPr>
              <a:t>l‘Est</a:t>
            </a:r>
            <a:r>
              <a:rPr lang="de-DE" sz="1600" dirty="0">
                <a:solidFill>
                  <a:prstClr val="black"/>
                </a:solidFill>
              </a:rPr>
              <a:t> </a:t>
            </a:r>
          </a:p>
        </p:txBody>
      </p:sp>
    </p:spTree>
    <p:extLst>
      <p:ext uri="{BB962C8B-B14F-4D97-AF65-F5344CB8AC3E}">
        <p14:creationId xmlns:p14="http://schemas.microsoft.com/office/powerpoint/2010/main" val="635516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21249" y="1773892"/>
            <a:ext cx="4508735" cy="584775"/>
          </a:xfrm>
          <a:prstGeom prst="rect">
            <a:avLst/>
          </a:prstGeom>
          <a:noFill/>
        </p:spPr>
        <p:txBody>
          <a:bodyPr wrap="none" rtlCol="0">
            <a:spAutoFit/>
          </a:bodyPr>
          <a:lstStyle/>
          <a:p>
            <a:r>
              <a:rPr lang="it-IT" sz="3200" cap="all" dirty="0" smtClean="0">
                <a:latin typeface="Times New Roman" panose="02020603050405020304" pitchFamily="18" charset="0"/>
                <a:cs typeface="Times New Roman" panose="02020603050405020304" pitchFamily="18" charset="0"/>
              </a:rPr>
              <a:t>Le OPERE principali </a:t>
            </a:r>
            <a:endParaRPr lang="it-IT" sz="3200" cap="all" dirty="0">
              <a:latin typeface="Times New Roman" panose="02020603050405020304" pitchFamily="18" charset="0"/>
              <a:cs typeface="Times New Roman" panose="02020603050405020304" pitchFamily="18" charset="0"/>
            </a:endParaRPr>
          </a:p>
        </p:txBody>
      </p:sp>
      <p:sp>
        <p:nvSpPr>
          <p:cNvPr id="3" name="Rettangolo 2"/>
          <p:cNvSpPr/>
          <p:nvPr/>
        </p:nvSpPr>
        <p:spPr>
          <a:xfrm>
            <a:off x="798327" y="2708920"/>
            <a:ext cx="6557373" cy="1384995"/>
          </a:xfrm>
          <a:prstGeom prst="rect">
            <a:avLst/>
          </a:prstGeom>
        </p:spPr>
        <p:txBody>
          <a:bodyPr wrap="none">
            <a:spAutoFit/>
          </a:bodyPr>
          <a:lstStyle/>
          <a:p>
            <a:r>
              <a:rPr lang="it-IT" sz="3200" cap="all" dirty="0" smtClean="0">
                <a:latin typeface="Times New Roman" panose="02020603050405020304" pitchFamily="18" charset="0"/>
                <a:cs typeface="Times New Roman" panose="02020603050405020304" pitchFamily="18" charset="0"/>
              </a:rPr>
              <a:t>LA FINE DELL’ISOLAMENTO,</a:t>
            </a:r>
          </a:p>
          <a:p>
            <a:r>
              <a:rPr lang="it-IT" sz="2000" cap="all" dirty="0">
                <a:solidFill>
                  <a:srgbClr val="FF0000"/>
                </a:solidFill>
                <a:latin typeface="Times New Roman" panose="02020603050405020304" pitchFamily="18" charset="0"/>
                <a:cs typeface="Times New Roman" panose="02020603050405020304" pitchFamily="18" charset="0"/>
              </a:rPr>
              <a:t>"Società psicologica del mercoledì</a:t>
            </a:r>
            <a:endParaRPr lang="it-IT" sz="2000" cap="all" dirty="0" smtClean="0">
              <a:solidFill>
                <a:srgbClr val="FF0000"/>
              </a:solidFill>
              <a:latin typeface="Times New Roman" panose="02020603050405020304" pitchFamily="18" charset="0"/>
              <a:cs typeface="Times New Roman" panose="02020603050405020304" pitchFamily="18" charset="0"/>
            </a:endParaRPr>
          </a:p>
          <a:p>
            <a:r>
              <a:rPr lang="it-IT" sz="3200" cap="all" dirty="0" smtClean="0">
                <a:latin typeface="Times New Roman" panose="02020603050405020304" pitchFamily="18" charset="0"/>
                <a:cs typeface="Times New Roman" panose="02020603050405020304" pitchFamily="18" charset="0"/>
              </a:rPr>
              <a:t>              I dissidenti e l’anello</a:t>
            </a:r>
            <a:endParaRPr lang="it-IT" sz="3200" i="1" dirty="0">
              <a:latin typeface="Times New Roman" panose="02020603050405020304" pitchFamily="18" charset="0"/>
              <a:cs typeface="Times New Roman" panose="02020603050405020304" pitchFamily="18" charset="0"/>
            </a:endParaRPr>
          </a:p>
        </p:txBody>
      </p:sp>
      <p:sp>
        <p:nvSpPr>
          <p:cNvPr id="5" name="CasellaDiTesto 4"/>
          <p:cNvSpPr txBox="1"/>
          <p:nvPr/>
        </p:nvSpPr>
        <p:spPr>
          <a:xfrm>
            <a:off x="899591" y="4140369"/>
            <a:ext cx="4378699" cy="584775"/>
          </a:xfrm>
          <a:prstGeom prst="rect">
            <a:avLst/>
          </a:prstGeom>
          <a:noFill/>
        </p:spPr>
        <p:txBody>
          <a:bodyPr wrap="none" rtlCol="0">
            <a:spAutoFit/>
          </a:bodyPr>
          <a:lstStyle/>
          <a:p>
            <a:r>
              <a:rPr lang="it-IT" sz="3200" dirty="0" smtClean="0">
                <a:latin typeface="Times New Roman" panose="02020603050405020304" pitchFamily="18" charset="0"/>
                <a:cs typeface="Times New Roman" panose="02020603050405020304" pitchFamily="18" charset="0"/>
              </a:rPr>
              <a:t>LA METAPSICOLOGIA</a:t>
            </a:r>
            <a:endParaRPr lang="it-IT" sz="3200" dirty="0">
              <a:latin typeface="Times New Roman" panose="02020603050405020304" pitchFamily="18" charset="0"/>
              <a:cs typeface="Times New Roman" panose="02020603050405020304" pitchFamily="18" charset="0"/>
            </a:endParaRPr>
          </a:p>
        </p:txBody>
      </p:sp>
      <p:sp>
        <p:nvSpPr>
          <p:cNvPr id="6" name="CasellaDiTesto 5"/>
          <p:cNvSpPr txBox="1"/>
          <p:nvPr/>
        </p:nvSpPr>
        <p:spPr>
          <a:xfrm>
            <a:off x="755576" y="5076473"/>
            <a:ext cx="7661777" cy="584775"/>
          </a:xfrm>
          <a:prstGeom prst="rect">
            <a:avLst/>
          </a:prstGeom>
          <a:noFill/>
        </p:spPr>
        <p:txBody>
          <a:bodyPr wrap="none" rtlCol="0">
            <a:spAutoFit/>
          </a:bodyPr>
          <a:lstStyle/>
          <a:p>
            <a:r>
              <a:rPr lang="it-IT" sz="3200" dirty="0" smtClean="0">
                <a:latin typeface="Times New Roman" panose="02020603050405020304" pitchFamily="18" charset="0"/>
                <a:cs typeface="Times New Roman" panose="02020603050405020304" pitchFamily="18" charset="0"/>
              </a:rPr>
              <a:t>AL DI LA’ DEL PRINCIPIO DEL PIACERE</a:t>
            </a:r>
            <a:endParaRPr lang="it-IT" sz="3200" dirty="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1259632" y="260648"/>
            <a:ext cx="6903685" cy="584775"/>
          </a:xfrm>
          <a:prstGeom prst="rect">
            <a:avLst/>
          </a:prstGeom>
          <a:noFill/>
        </p:spPr>
        <p:txBody>
          <a:bodyPr wrap="none" rtlCol="0">
            <a:spAutoFit/>
          </a:bodyPr>
          <a:lstStyle/>
          <a:p>
            <a:r>
              <a:rPr lang="it-IT" sz="3200" b="1" dirty="0" smtClean="0">
                <a:solidFill>
                  <a:srgbClr val="0000FF"/>
                </a:solidFill>
                <a:latin typeface="Times New Roman" panose="02020603050405020304" pitchFamily="18" charset="0"/>
                <a:cs typeface="Times New Roman" panose="02020603050405020304" pitchFamily="18" charset="0"/>
              </a:rPr>
              <a:t>LA PSICANALISI DAL 1900 AL 1920</a:t>
            </a:r>
            <a:endParaRPr lang="it-IT" sz="3200" b="1" dirty="0">
              <a:solidFill>
                <a:srgbClr val="0000FF"/>
              </a:solidFill>
              <a:latin typeface="Times New Roman" panose="02020603050405020304" pitchFamily="18" charset="0"/>
              <a:cs typeface="Times New Roman" panose="02020603050405020304" pitchFamily="18" charset="0"/>
            </a:endParaRPr>
          </a:p>
        </p:txBody>
      </p:sp>
      <p:sp>
        <p:nvSpPr>
          <p:cNvPr id="8" name="Informazioni 7">
            <a:hlinkClick r:id="rId2" action="ppaction://hlinksldjump" highlightClick="1"/>
          </p:cNvPr>
          <p:cNvSpPr/>
          <p:nvPr/>
        </p:nvSpPr>
        <p:spPr>
          <a:xfrm>
            <a:off x="5429984" y="1892315"/>
            <a:ext cx="466352" cy="4663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Informazioni 8">
            <a:hlinkClick r:id="rId3" action="ppaction://hlinksldjump" highlightClick="1"/>
          </p:cNvPr>
          <p:cNvSpPr/>
          <p:nvPr/>
        </p:nvSpPr>
        <p:spPr>
          <a:xfrm>
            <a:off x="5508104" y="4258792"/>
            <a:ext cx="466352" cy="4663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Informazioni 9">
            <a:hlinkClick r:id="rId4" action="ppaction://hlinksldjump" highlightClick="1"/>
          </p:cNvPr>
          <p:cNvSpPr/>
          <p:nvPr/>
        </p:nvSpPr>
        <p:spPr>
          <a:xfrm>
            <a:off x="6732240" y="2733203"/>
            <a:ext cx="466352" cy="4663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Informazioni 10">
            <a:hlinkClick r:id="rId5" action="ppaction://hlinksldjump" highlightClick="1"/>
          </p:cNvPr>
          <p:cNvSpPr/>
          <p:nvPr/>
        </p:nvSpPr>
        <p:spPr>
          <a:xfrm>
            <a:off x="8316416" y="5194896"/>
            <a:ext cx="466352" cy="4663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Informazioni 11">
            <a:hlinkClick r:id="rId6" action="ppaction://hlinksldjump" highlightClick="1"/>
          </p:cNvPr>
          <p:cNvSpPr/>
          <p:nvPr/>
        </p:nvSpPr>
        <p:spPr>
          <a:xfrm>
            <a:off x="7355700" y="3573016"/>
            <a:ext cx="466352" cy="46635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824696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699792" y="141595"/>
            <a:ext cx="3004349" cy="461665"/>
          </a:xfrm>
          <a:prstGeom prst="rect">
            <a:avLst/>
          </a:prstGeom>
          <a:noFill/>
        </p:spPr>
        <p:txBody>
          <a:bodyPr wrap="none" rtlCol="0">
            <a:spAutoFit/>
          </a:bodyPr>
          <a:lstStyle/>
          <a:p>
            <a:r>
              <a:rPr lang="it-IT" sz="2400" dirty="0" smtClean="0">
                <a:latin typeface="Times New Roman" panose="02020603050405020304" pitchFamily="18" charset="0"/>
                <a:cs typeface="Times New Roman" panose="02020603050405020304" pitchFamily="18" charset="0"/>
              </a:rPr>
              <a:t>1900/1920 LE OPERE</a:t>
            </a:r>
            <a:endParaRPr lang="it-IT" sz="2400" dirty="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296082" y="476672"/>
            <a:ext cx="8150373" cy="6463308"/>
          </a:xfrm>
          <a:prstGeom prst="rect">
            <a:avLst/>
          </a:prstGeom>
          <a:noFill/>
        </p:spPr>
        <p:txBody>
          <a:bodyPr wrap="none" rtlCol="0">
            <a:spAutoFit/>
          </a:bodyPr>
          <a:lstStyle/>
          <a:p>
            <a:r>
              <a:rPr lang="it-IT" dirty="0" smtClean="0"/>
              <a:t>1900 </a:t>
            </a:r>
            <a:r>
              <a:rPr lang="it-IT" b="1" dirty="0" smtClean="0">
                <a:solidFill>
                  <a:srgbClr val="FF0000"/>
                </a:solidFill>
              </a:rPr>
              <a:t>L’interpretazione dei sogni</a:t>
            </a:r>
            <a:r>
              <a:rPr lang="it-IT" dirty="0" smtClean="0"/>
              <a:t>.</a:t>
            </a:r>
          </a:p>
          <a:p>
            <a:r>
              <a:rPr lang="it-IT" dirty="0" smtClean="0"/>
              <a:t>1901 Psicopatologia della vita quotidiana.</a:t>
            </a:r>
          </a:p>
          <a:p>
            <a:r>
              <a:rPr lang="it-IT" dirty="0" smtClean="0"/>
              <a:t>1905 Tre saggi sulla teoria sessuale.</a:t>
            </a:r>
          </a:p>
          <a:p>
            <a:r>
              <a:rPr lang="it-IT" dirty="0" smtClean="0"/>
              <a:t>1906 Il motto di spirito e le sua relazione con l’inconscio.</a:t>
            </a:r>
          </a:p>
          <a:p>
            <a:r>
              <a:rPr lang="it-IT" dirty="0" smtClean="0"/>
              <a:t>1908 La morale sessuale ‘civile’ e il nervosismo moderno.</a:t>
            </a:r>
          </a:p>
          <a:p>
            <a:r>
              <a:rPr lang="it-IT" dirty="0" smtClean="0"/>
              <a:t>1909 Analisi di una fobia di un bambino di 5 anni (Caso clinico del piccolo Hans)</a:t>
            </a:r>
          </a:p>
          <a:p>
            <a:r>
              <a:rPr lang="it-IT" dirty="0"/>
              <a:t> </a:t>
            </a:r>
            <a:r>
              <a:rPr lang="it-IT" dirty="0" smtClean="0"/>
              <a:t>         Osservazioni su un caso di nevrosi ossessiva (Il caso clinico dell’uomo dei topi)</a:t>
            </a:r>
          </a:p>
          <a:p>
            <a:r>
              <a:rPr lang="it-IT" dirty="0" smtClean="0"/>
              <a:t>          Cinque conferenze sulla psicanalisi. (Viaggio in America)</a:t>
            </a:r>
          </a:p>
          <a:p>
            <a:r>
              <a:rPr lang="it-IT" dirty="0" smtClean="0"/>
              <a:t>1910 </a:t>
            </a:r>
            <a:r>
              <a:rPr lang="it-IT" u="sng" dirty="0" smtClean="0"/>
              <a:t>Il significato opposto delle parole primordiali</a:t>
            </a:r>
            <a:r>
              <a:rPr lang="it-IT" dirty="0" smtClean="0"/>
              <a:t>.</a:t>
            </a:r>
          </a:p>
          <a:p>
            <a:r>
              <a:rPr lang="it-IT" dirty="0" smtClean="0"/>
              <a:t>1911 </a:t>
            </a:r>
            <a:r>
              <a:rPr lang="it-IT" u="sng" dirty="0" smtClean="0"/>
              <a:t>Considerazione sui principi della funzione mentale</a:t>
            </a:r>
            <a:r>
              <a:rPr lang="it-IT" dirty="0" smtClean="0"/>
              <a:t>.</a:t>
            </a:r>
          </a:p>
          <a:p>
            <a:r>
              <a:rPr lang="it-IT" dirty="0" smtClean="0"/>
              <a:t>1912 Totem e tabù.</a:t>
            </a:r>
          </a:p>
          <a:p>
            <a:r>
              <a:rPr lang="it-IT" dirty="0"/>
              <a:t> </a:t>
            </a:r>
            <a:r>
              <a:rPr lang="it-IT" dirty="0" smtClean="0"/>
              <a:t>          </a:t>
            </a:r>
            <a:r>
              <a:rPr lang="it-IT" u="sng" dirty="0" smtClean="0"/>
              <a:t>Alcune considerazioni sul concetto di inconscio e di come è inteso in psicanalisi.</a:t>
            </a:r>
          </a:p>
          <a:p>
            <a:r>
              <a:rPr lang="it-IT" dirty="0" smtClean="0"/>
              <a:t>1914 Per la storia del movimento psicanalitico</a:t>
            </a:r>
          </a:p>
          <a:p>
            <a:r>
              <a:rPr lang="it-IT" dirty="0"/>
              <a:t> </a:t>
            </a:r>
            <a:r>
              <a:rPr lang="it-IT" dirty="0" smtClean="0"/>
              <a:t>         </a:t>
            </a:r>
            <a:r>
              <a:rPr lang="it-IT" b="1" dirty="0" smtClean="0"/>
              <a:t>Introduzione al narcisismo</a:t>
            </a:r>
          </a:p>
          <a:p>
            <a:r>
              <a:rPr lang="it-IT" dirty="0"/>
              <a:t> </a:t>
            </a:r>
            <a:r>
              <a:rPr lang="it-IT" dirty="0" smtClean="0"/>
              <a:t>         Storia di una nevrosi infantile (Caso clinico dell’uomo dei lupi)</a:t>
            </a:r>
          </a:p>
          <a:p>
            <a:r>
              <a:rPr lang="it-IT" dirty="0" smtClean="0"/>
              <a:t>1915 </a:t>
            </a:r>
            <a:r>
              <a:rPr lang="it-IT" b="1" u="sng" dirty="0" smtClean="0">
                <a:solidFill>
                  <a:srgbClr val="FF0000"/>
                </a:solidFill>
              </a:rPr>
              <a:t>Metapsicologia</a:t>
            </a:r>
          </a:p>
          <a:p>
            <a:r>
              <a:rPr lang="it-IT" dirty="0"/>
              <a:t> </a:t>
            </a:r>
            <a:r>
              <a:rPr lang="it-IT" dirty="0" smtClean="0"/>
              <a:t>         Considerazioni attuali sulla guerra e la morte.</a:t>
            </a:r>
          </a:p>
          <a:p>
            <a:r>
              <a:rPr lang="it-IT" dirty="0"/>
              <a:t> </a:t>
            </a:r>
            <a:r>
              <a:rPr lang="it-IT" dirty="0" smtClean="0"/>
              <a:t>          Introduzione alla psicanalisi.</a:t>
            </a:r>
          </a:p>
          <a:p>
            <a:r>
              <a:rPr lang="it-IT" dirty="0" smtClean="0"/>
              <a:t>1918 Introduzione al libro ‘Psicanalisi nelle nevrosi di guerra’.</a:t>
            </a:r>
          </a:p>
          <a:p>
            <a:r>
              <a:rPr lang="it-IT" dirty="0"/>
              <a:t> </a:t>
            </a:r>
            <a:r>
              <a:rPr lang="it-IT" dirty="0" smtClean="0"/>
              <a:t>         Promemoria sul trattamento elettrico dei nevrotici di guerra.</a:t>
            </a:r>
          </a:p>
          <a:p>
            <a:r>
              <a:rPr lang="it-IT" dirty="0" smtClean="0"/>
              <a:t>1920 </a:t>
            </a:r>
            <a:r>
              <a:rPr lang="it-IT" b="1" dirty="0" smtClean="0">
                <a:solidFill>
                  <a:srgbClr val="FF0000"/>
                </a:solidFill>
              </a:rPr>
              <a:t>Al di là del principio del piacere.</a:t>
            </a:r>
          </a:p>
          <a:p>
            <a:endParaRPr lang="it-IT" dirty="0" smtClean="0"/>
          </a:p>
          <a:p>
            <a:endParaRPr lang="it-IT" dirty="0"/>
          </a:p>
        </p:txBody>
      </p:sp>
      <p:sp>
        <p:nvSpPr>
          <p:cNvPr id="4" name="Ritorno 3">
            <a:hlinkClick r:id="rId2" action="ppaction://hlinksldjump" highlightClick="1"/>
          </p:cNvPr>
          <p:cNvSpPr/>
          <p:nvPr/>
        </p:nvSpPr>
        <p:spPr>
          <a:xfrm>
            <a:off x="8388424" y="6122281"/>
            <a:ext cx="650592" cy="65059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74427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25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1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1500" fill="hold"/>
                                        <p:tgtEl>
                                          <p:spTgt spid="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1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6" dur="1500" fill="hold"/>
                                        <p:tgtEl>
                                          <p:spTgt spid="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1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0" dur="1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125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6" dur="125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125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52" dur="125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125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58" dur="1250" fill="hold"/>
                                        <p:tgtEl>
                                          <p:spTgt spid="3">
                                            <p:txEl>
                                              <p:pRg st="10" end="10"/>
                                            </p:txEl>
                                          </p:spTgt>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125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62" dur="125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1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68" dur="1500" fill="hold"/>
                                        <p:tgtEl>
                                          <p:spTgt spid="3">
                                            <p:txEl>
                                              <p:pRg st="12" end="12"/>
                                            </p:txEl>
                                          </p:spTgt>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 calcmode="lin" valueType="num">
                                      <p:cBhvr additive="base">
                                        <p:cTn id="71" dur="1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72" dur="1500" fill="hold"/>
                                        <p:tgtEl>
                                          <p:spTgt spid="3">
                                            <p:txEl>
                                              <p:pRg st="13" end="13"/>
                                            </p:txEl>
                                          </p:spTgt>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anim calcmode="lin" valueType="num">
                                      <p:cBhvr additive="base">
                                        <p:cTn id="75" dur="15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76" dur="1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nodeType="clickEffect">
                                  <p:stCondLst>
                                    <p:cond delay="0"/>
                                  </p:stCondLst>
                                  <p:childTnLst>
                                    <p:set>
                                      <p:cBhvr>
                                        <p:cTn id="80" dur="1" fill="hold">
                                          <p:stCondLst>
                                            <p:cond delay="0"/>
                                          </p:stCondLst>
                                        </p:cTn>
                                        <p:tgtEl>
                                          <p:spTgt spid="3">
                                            <p:txEl>
                                              <p:pRg st="15" end="15"/>
                                            </p:txEl>
                                          </p:spTgt>
                                        </p:tgtEl>
                                        <p:attrNameLst>
                                          <p:attrName>style.visibility</p:attrName>
                                        </p:attrNameLst>
                                      </p:cBhvr>
                                      <p:to>
                                        <p:strVal val="visible"/>
                                      </p:to>
                                    </p:set>
                                    <p:anim calcmode="lin" valueType="num">
                                      <p:cBhvr additive="base">
                                        <p:cTn id="81" dur="1250" fill="hold"/>
                                        <p:tgtEl>
                                          <p:spTgt spid="3">
                                            <p:txEl>
                                              <p:pRg st="15" end="15"/>
                                            </p:txEl>
                                          </p:spTgt>
                                        </p:tgtEl>
                                        <p:attrNameLst>
                                          <p:attrName>ppt_x</p:attrName>
                                        </p:attrNameLst>
                                      </p:cBhvr>
                                      <p:tavLst>
                                        <p:tav tm="0">
                                          <p:val>
                                            <p:strVal val="1+#ppt_w/2"/>
                                          </p:val>
                                        </p:tav>
                                        <p:tav tm="100000">
                                          <p:val>
                                            <p:strVal val="#ppt_x"/>
                                          </p:val>
                                        </p:tav>
                                      </p:tavLst>
                                    </p:anim>
                                    <p:anim calcmode="lin" valueType="num">
                                      <p:cBhvr additive="base">
                                        <p:cTn id="82" dur="1250" fill="hold"/>
                                        <p:tgtEl>
                                          <p:spTgt spid="3">
                                            <p:txEl>
                                              <p:pRg st="15" end="15"/>
                                            </p:txEl>
                                          </p:spTgt>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3">
                                            <p:txEl>
                                              <p:pRg st="16" end="16"/>
                                            </p:txEl>
                                          </p:spTgt>
                                        </p:tgtEl>
                                        <p:attrNameLst>
                                          <p:attrName>style.visibility</p:attrName>
                                        </p:attrNameLst>
                                      </p:cBhvr>
                                      <p:to>
                                        <p:strVal val="visible"/>
                                      </p:to>
                                    </p:set>
                                    <p:anim calcmode="lin" valueType="num">
                                      <p:cBhvr additive="base">
                                        <p:cTn id="85" dur="1250" fill="hold"/>
                                        <p:tgtEl>
                                          <p:spTgt spid="3">
                                            <p:txEl>
                                              <p:pRg st="16" end="16"/>
                                            </p:txEl>
                                          </p:spTgt>
                                        </p:tgtEl>
                                        <p:attrNameLst>
                                          <p:attrName>ppt_x</p:attrName>
                                        </p:attrNameLst>
                                      </p:cBhvr>
                                      <p:tavLst>
                                        <p:tav tm="0">
                                          <p:val>
                                            <p:strVal val="1+#ppt_w/2"/>
                                          </p:val>
                                        </p:tav>
                                        <p:tav tm="100000">
                                          <p:val>
                                            <p:strVal val="#ppt_x"/>
                                          </p:val>
                                        </p:tav>
                                      </p:tavLst>
                                    </p:anim>
                                    <p:anim calcmode="lin" valueType="num">
                                      <p:cBhvr additive="base">
                                        <p:cTn id="86" dur="1250" fill="hold"/>
                                        <p:tgtEl>
                                          <p:spTgt spid="3">
                                            <p:txEl>
                                              <p:pRg st="16" end="16"/>
                                            </p:txEl>
                                          </p:spTgt>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3">
                                            <p:txEl>
                                              <p:pRg st="17" end="17"/>
                                            </p:txEl>
                                          </p:spTgt>
                                        </p:tgtEl>
                                        <p:attrNameLst>
                                          <p:attrName>style.visibility</p:attrName>
                                        </p:attrNameLst>
                                      </p:cBhvr>
                                      <p:to>
                                        <p:strVal val="visible"/>
                                      </p:to>
                                    </p:set>
                                    <p:anim calcmode="lin" valueType="num">
                                      <p:cBhvr additive="base">
                                        <p:cTn id="89" dur="1250" fill="hold"/>
                                        <p:tgtEl>
                                          <p:spTgt spid="3">
                                            <p:txEl>
                                              <p:pRg st="17" end="17"/>
                                            </p:txEl>
                                          </p:spTgt>
                                        </p:tgtEl>
                                        <p:attrNameLst>
                                          <p:attrName>ppt_x</p:attrName>
                                        </p:attrNameLst>
                                      </p:cBhvr>
                                      <p:tavLst>
                                        <p:tav tm="0">
                                          <p:val>
                                            <p:strVal val="1+#ppt_w/2"/>
                                          </p:val>
                                        </p:tav>
                                        <p:tav tm="100000">
                                          <p:val>
                                            <p:strVal val="#ppt_x"/>
                                          </p:val>
                                        </p:tav>
                                      </p:tavLst>
                                    </p:anim>
                                    <p:anim calcmode="lin" valueType="num">
                                      <p:cBhvr additive="base">
                                        <p:cTn id="90" dur="125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nodeType="clickEffect">
                                  <p:stCondLst>
                                    <p:cond delay="0"/>
                                  </p:stCondLst>
                                  <p:childTnLst>
                                    <p:set>
                                      <p:cBhvr>
                                        <p:cTn id="94" dur="1" fill="hold">
                                          <p:stCondLst>
                                            <p:cond delay="0"/>
                                          </p:stCondLst>
                                        </p:cTn>
                                        <p:tgtEl>
                                          <p:spTgt spid="3">
                                            <p:txEl>
                                              <p:pRg st="18" end="18"/>
                                            </p:txEl>
                                          </p:spTgt>
                                        </p:tgtEl>
                                        <p:attrNameLst>
                                          <p:attrName>style.visibility</p:attrName>
                                        </p:attrNameLst>
                                      </p:cBhvr>
                                      <p:to>
                                        <p:strVal val="visible"/>
                                      </p:to>
                                    </p:set>
                                    <p:anim calcmode="lin" valueType="num">
                                      <p:cBhvr additive="base">
                                        <p:cTn id="95" dur="1500" fill="hold"/>
                                        <p:tgtEl>
                                          <p:spTgt spid="3">
                                            <p:txEl>
                                              <p:pRg st="18" end="18"/>
                                            </p:txEl>
                                          </p:spTgt>
                                        </p:tgtEl>
                                        <p:attrNameLst>
                                          <p:attrName>ppt_x</p:attrName>
                                        </p:attrNameLst>
                                      </p:cBhvr>
                                      <p:tavLst>
                                        <p:tav tm="0">
                                          <p:val>
                                            <p:strVal val="1+#ppt_w/2"/>
                                          </p:val>
                                        </p:tav>
                                        <p:tav tm="100000">
                                          <p:val>
                                            <p:strVal val="#ppt_x"/>
                                          </p:val>
                                        </p:tav>
                                      </p:tavLst>
                                    </p:anim>
                                    <p:anim calcmode="lin" valueType="num">
                                      <p:cBhvr additive="base">
                                        <p:cTn id="96" dur="1500" fill="hold"/>
                                        <p:tgtEl>
                                          <p:spTgt spid="3">
                                            <p:txEl>
                                              <p:pRg st="18" end="18"/>
                                            </p:txEl>
                                          </p:spTgt>
                                        </p:tgtEl>
                                        <p:attrNameLst>
                                          <p:attrName>ppt_y</p:attrName>
                                        </p:attrNameLst>
                                      </p:cBhvr>
                                      <p:tavLst>
                                        <p:tav tm="0">
                                          <p:val>
                                            <p:strVal val="#ppt_y"/>
                                          </p:val>
                                        </p:tav>
                                        <p:tav tm="100000">
                                          <p:val>
                                            <p:strVal val="#ppt_y"/>
                                          </p:val>
                                        </p:tav>
                                      </p:tavLst>
                                    </p:anim>
                                  </p:childTnLst>
                                </p:cTn>
                              </p:par>
                              <p:par>
                                <p:cTn id="97" presetID="2" presetClass="entr" presetSubtype="2" fill="hold" nodeType="withEffect">
                                  <p:stCondLst>
                                    <p:cond delay="0"/>
                                  </p:stCondLst>
                                  <p:childTnLst>
                                    <p:set>
                                      <p:cBhvr>
                                        <p:cTn id="98" dur="1" fill="hold">
                                          <p:stCondLst>
                                            <p:cond delay="0"/>
                                          </p:stCondLst>
                                        </p:cTn>
                                        <p:tgtEl>
                                          <p:spTgt spid="3">
                                            <p:txEl>
                                              <p:pRg st="19" end="19"/>
                                            </p:txEl>
                                          </p:spTgt>
                                        </p:tgtEl>
                                        <p:attrNameLst>
                                          <p:attrName>style.visibility</p:attrName>
                                        </p:attrNameLst>
                                      </p:cBhvr>
                                      <p:to>
                                        <p:strVal val="visible"/>
                                      </p:to>
                                    </p:set>
                                    <p:anim calcmode="lin" valueType="num">
                                      <p:cBhvr additive="base">
                                        <p:cTn id="99" dur="1500" fill="hold"/>
                                        <p:tgtEl>
                                          <p:spTgt spid="3">
                                            <p:txEl>
                                              <p:pRg st="19" end="19"/>
                                            </p:txEl>
                                          </p:spTgt>
                                        </p:tgtEl>
                                        <p:attrNameLst>
                                          <p:attrName>ppt_x</p:attrName>
                                        </p:attrNameLst>
                                      </p:cBhvr>
                                      <p:tavLst>
                                        <p:tav tm="0">
                                          <p:val>
                                            <p:strVal val="1+#ppt_w/2"/>
                                          </p:val>
                                        </p:tav>
                                        <p:tav tm="100000">
                                          <p:val>
                                            <p:strVal val="#ppt_x"/>
                                          </p:val>
                                        </p:tav>
                                      </p:tavLst>
                                    </p:anim>
                                    <p:anim calcmode="lin" valueType="num">
                                      <p:cBhvr additive="base">
                                        <p:cTn id="100" dur="1500" fill="hold"/>
                                        <p:tgtEl>
                                          <p:spTgt spid="3">
                                            <p:txEl>
                                              <p:pRg st="19" end="19"/>
                                            </p:txEl>
                                          </p:spTgt>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3">
                                            <p:txEl>
                                              <p:pRg st="20" end="20"/>
                                            </p:txEl>
                                          </p:spTgt>
                                        </p:tgtEl>
                                        <p:attrNameLst>
                                          <p:attrName>style.visibility</p:attrName>
                                        </p:attrNameLst>
                                      </p:cBhvr>
                                      <p:to>
                                        <p:strVal val="visible"/>
                                      </p:to>
                                    </p:set>
                                    <p:anim calcmode="lin" valueType="num">
                                      <p:cBhvr>
                                        <p:cTn id="105" dur="1000" fill="hold"/>
                                        <p:tgtEl>
                                          <p:spTgt spid="3">
                                            <p:txEl>
                                              <p:pRg st="20" end="20"/>
                                            </p:txEl>
                                          </p:spTgt>
                                        </p:tgtEl>
                                        <p:attrNameLst>
                                          <p:attrName>ppt_w</p:attrName>
                                        </p:attrNameLst>
                                      </p:cBhvr>
                                      <p:tavLst>
                                        <p:tav tm="0">
                                          <p:val>
                                            <p:fltVal val="0"/>
                                          </p:val>
                                        </p:tav>
                                        <p:tav tm="100000">
                                          <p:val>
                                            <p:strVal val="#ppt_w"/>
                                          </p:val>
                                        </p:tav>
                                      </p:tavLst>
                                    </p:anim>
                                    <p:anim calcmode="lin" valueType="num">
                                      <p:cBhvr>
                                        <p:cTn id="106" dur="1000" fill="hold"/>
                                        <p:tgtEl>
                                          <p:spTgt spid="3">
                                            <p:txEl>
                                              <p:pRg st="20" end="20"/>
                                            </p:txEl>
                                          </p:spTgt>
                                        </p:tgtEl>
                                        <p:attrNameLst>
                                          <p:attrName>ppt_h</p:attrName>
                                        </p:attrNameLst>
                                      </p:cBhvr>
                                      <p:tavLst>
                                        <p:tav tm="0">
                                          <p:val>
                                            <p:fltVal val="0"/>
                                          </p:val>
                                        </p:tav>
                                        <p:tav tm="100000">
                                          <p:val>
                                            <p:strVal val="#ppt_h"/>
                                          </p:val>
                                        </p:tav>
                                      </p:tavLst>
                                    </p:anim>
                                    <p:anim calcmode="lin" valueType="num">
                                      <p:cBhvr>
                                        <p:cTn id="107" dur="1000" fill="hold"/>
                                        <p:tgtEl>
                                          <p:spTgt spid="3">
                                            <p:txEl>
                                              <p:pRg st="20" end="20"/>
                                            </p:txEl>
                                          </p:spTgt>
                                        </p:tgtEl>
                                        <p:attrNameLst>
                                          <p:attrName>style.rotation</p:attrName>
                                        </p:attrNameLst>
                                      </p:cBhvr>
                                      <p:tavLst>
                                        <p:tav tm="0">
                                          <p:val>
                                            <p:fltVal val="90"/>
                                          </p:val>
                                        </p:tav>
                                        <p:tav tm="100000">
                                          <p:val>
                                            <p:fltVal val="0"/>
                                          </p:val>
                                        </p:tav>
                                      </p:tavLst>
                                    </p:anim>
                                    <p:animEffect transition="in" filter="fade">
                                      <p:cBhvr>
                                        <p:cTn id="108" dur="10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66148" y="1556792"/>
            <a:ext cx="6315319" cy="2862322"/>
          </a:xfrm>
          <a:prstGeom prst="rect">
            <a:avLst/>
          </a:prstGeom>
          <a:noFill/>
        </p:spPr>
        <p:txBody>
          <a:bodyPr wrap="none" rtlCol="0">
            <a:spAutoFit/>
          </a:bodyPr>
          <a:lstStyle/>
          <a:p>
            <a:pPr algn="ctr"/>
            <a:r>
              <a:rPr lang="it-IT" sz="3600" dirty="0" smtClean="0">
                <a:solidFill>
                  <a:prstClr val="black"/>
                </a:solidFill>
                <a:latin typeface="Times New Roman" panose="02020603050405020304" pitchFamily="18" charset="0"/>
                <a:cs typeface="Times New Roman" panose="02020603050405020304" pitchFamily="18" charset="0"/>
              </a:rPr>
              <a:t>LA FINE DELL’ISOLAMENTO</a:t>
            </a:r>
          </a:p>
          <a:p>
            <a:pPr algn="ctr"/>
            <a:r>
              <a:rPr lang="it-IT" sz="3600" dirty="0" smtClean="0">
                <a:solidFill>
                  <a:prstClr val="black"/>
                </a:solidFill>
                <a:latin typeface="Times New Roman" panose="02020603050405020304" pitchFamily="18" charset="0"/>
                <a:cs typeface="Times New Roman" panose="02020603050405020304" pitchFamily="18" charset="0"/>
              </a:rPr>
              <a:t>I </a:t>
            </a:r>
          </a:p>
          <a:p>
            <a:pPr algn="ctr"/>
            <a:r>
              <a:rPr lang="it-IT" sz="3600" dirty="0" smtClean="0">
                <a:solidFill>
                  <a:prstClr val="black"/>
                </a:solidFill>
                <a:latin typeface="Times New Roman" panose="02020603050405020304" pitchFamily="18" charset="0"/>
                <a:cs typeface="Times New Roman" panose="02020603050405020304" pitchFamily="18" charset="0"/>
              </a:rPr>
              <a:t>DISSIDENTI</a:t>
            </a:r>
          </a:p>
          <a:p>
            <a:pPr algn="ctr"/>
            <a:r>
              <a:rPr lang="it-IT" sz="3600" dirty="0">
                <a:solidFill>
                  <a:prstClr val="black"/>
                </a:solidFill>
                <a:latin typeface="Times New Roman" panose="02020603050405020304" pitchFamily="18" charset="0"/>
                <a:cs typeface="Times New Roman" panose="02020603050405020304" pitchFamily="18" charset="0"/>
              </a:rPr>
              <a:t>E</a:t>
            </a:r>
            <a:endParaRPr lang="it-IT" sz="3600" dirty="0" smtClean="0">
              <a:solidFill>
                <a:prstClr val="black"/>
              </a:solidFill>
              <a:latin typeface="Times New Roman" panose="02020603050405020304" pitchFamily="18" charset="0"/>
              <a:cs typeface="Times New Roman" panose="02020603050405020304" pitchFamily="18" charset="0"/>
            </a:endParaRPr>
          </a:p>
          <a:p>
            <a:pPr algn="ctr"/>
            <a:r>
              <a:rPr lang="it-IT" sz="3600" dirty="0" smtClean="0">
                <a:solidFill>
                  <a:prstClr val="black"/>
                </a:solidFill>
                <a:latin typeface="Times New Roman" panose="02020603050405020304" pitchFamily="18" charset="0"/>
                <a:cs typeface="Times New Roman" panose="02020603050405020304" pitchFamily="18" charset="0"/>
              </a:rPr>
              <a:t>L’ANELLO</a:t>
            </a:r>
            <a:endParaRPr lang="it-IT" sz="3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441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ndro\Documents\SPETTACOLI\INCONTRO CON LA CHITARRA\CHITARRA SOLISTA\CRC\2014_08_12\IM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05579"/>
            <a:ext cx="1657350" cy="2451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andro\Documents\SPETTACOLI\INCONTRO CON LA CHITARRA\CHITARRA SOLISTA\CRC\2014_08_12\IMG_00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077072"/>
            <a:ext cx="1563687" cy="241935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2339752" y="188640"/>
            <a:ext cx="6480720" cy="1754326"/>
          </a:xfrm>
          <a:prstGeom prst="rect">
            <a:avLst/>
          </a:prstGeom>
          <a:noFill/>
        </p:spPr>
        <p:txBody>
          <a:bodyPr wrap="square" rtlCol="0">
            <a:spAutoFit/>
          </a:bodyPr>
          <a:lstStyle/>
          <a:p>
            <a:pPr algn="just"/>
            <a:r>
              <a:rPr lang="it-IT" b="1" dirty="0" smtClean="0">
                <a:solidFill>
                  <a:prstClr val="black"/>
                </a:solidFill>
                <a:latin typeface="Times New Roman" panose="02020603050405020304" pitchFamily="18" charset="0"/>
                <a:cs typeface="Times New Roman" panose="02020603050405020304" pitchFamily="18" charset="0"/>
              </a:rPr>
              <a:t>Wilhelm </a:t>
            </a:r>
            <a:r>
              <a:rPr lang="it-IT" b="1" dirty="0" err="1">
                <a:solidFill>
                  <a:prstClr val="black"/>
                </a:solidFill>
                <a:latin typeface="Times New Roman" panose="02020603050405020304" pitchFamily="18" charset="0"/>
                <a:cs typeface="Times New Roman" panose="02020603050405020304" pitchFamily="18" charset="0"/>
              </a:rPr>
              <a:t>Stekel</a:t>
            </a:r>
            <a:r>
              <a:rPr lang="it-IT" b="1" dirty="0">
                <a:solidFill>
                  <a:prstClr val="black"/>
                </a:solidFill>
                <a:latin typeface="Times New Roman" panose="02020603050405020304" pitchFamily="18" charset="0"/>
                <a:cs typeface="Times New Roman" panose="02020603050405020304" pitchFamily="18" charset="0"/>
              </a:rPr>
              <a:t> </a:t>
            </a:r>
            <a:r>
              <a:rPr lang="it-IT" dirty="0">
                <a:solidFill>
                  <a:prstClr val="black"/>
                </a:solidFill>
                <a:latin typeface="Times New Roman" panose="02020603050405020304" pitchFamily="18" charset="0"/>
                <a:cs typeface="Times New Roman" panose="02020603050405020304" pitchFamily="18" charset="0"/>
              </a:rPr>
              <a:t>(</a:t>
            </a:r>
            <a:r>
              <a:rPr lang="it-IT" dirty="0" smtClean="0">
                <a:solidFill>
                  <a:prstClr val="black"/>
                </a:solidFill>
                <a:latin typeface="Times New Roman" panose="02020603050405020304" pitchFamily="18" charset="0"/>
                <a:cs typeface="Times New Roman" panose="02020603050405020304" pitchFamily="18" charset="0"/>
              </a:rPr>
              <a:t>1868-1940 – Medico, Psicologo) fu uno </a:t>
            </a:r>
            <a:r>
              <a:rPr lang="it-IT" dirty="0">
                <a:solidFill>
                  <a:prstClr val="black"/>
                </a:solidFill>
                <a:latin typeface="Times New Roman" panose="02020603050405020304" pitchFamily="18" charset="0"/>
                <a:cs typeface="Times New Roman" panose="02020603050405020304" pitchFamily="18" charset="0"/>
              </a:rPr>
              <a:t>dei membri della </a:t>
            </a:r>
            <a:r>
              <a:rPr lang="it-IT" dirty="0" smtClean="0">
                <a:solidFill>
                  <a:prstClr val="black"/>
                </a:solidFill>
                <a:latin typeface="Times New Roman" panose="02020603050405020304" pitchFamily="18" charset="0"/>
                <a:cs typeface="Times New Roman" panose="02020603050405020304" pitchFamily="18" charset="0"/>
              </a:rPr>
              <a:t>cosiddetta </a:t>
            </a:r>
            <a:r>
              <a:rPr lang="it-IT" dirty="0" smtClean="0">
                <a:solidFill>
                  <a:srgbClr val="FF0000"/>
                </a:solidFill>
                <a:latin typeface="Times New Roman" panose="02020603050405020304" pitchFamily="18" charset="0"/>
                <a:cs typeface="Times New Roman" panose="02020603050405020304" pitchFamily="18" charset="0"/>
              </a:rPr>
              <a:t>"</a:t>
            </a:r>
            <a:r>
              <a:rPr lang="it-IT" b="1" dirty="0">
                <a:solidFill>
                  <a:srgbClr val="FF0000"/>
                </a:solidFill>
                <a:latin typeface="Times New Roman" panose="02020603050405020304" pitchFamily="18" charset="0"/>
                <a:cs typeface="Times New Roman" panose="02020603050405020304" pitchFamily="18" charset="0"/>
              </a:rPr>
              <a:t>Società psicologica </a:t>
            </a:r>
            <a:r>
              <a:rPr lang="it-IT" b="1" dirty="0" smtClean="0">
                <a:solidFill>
                  <a:srgbClr val="FF0000"/>
                </a:solidFill>
                <a:latin typeface="Times New Roman" panose="02020603050405020304" pitchFamily="18" charset="0"/>
                <a:cs typeface="Times New Roman" panose="02020603050405020304" pitchFamily="18" charset="0"/>
              </a:rPr>
              <a:t>del mercoledì</a:t>
            </a:r>
            <a:r>
              <a:rPr lang="it-IT" dirty="0">
                <a:solidFill>
                  <a:prstClr val="black"/>
                </a:solidFill>
                <a:latin typeface="Times New Roman" panose="02020603050405020304" pitchFamily="18" charset="0"/>
                <a:cs typeface="Times New Roman" panose="02020603050405020304" pitchFamily="18" charset="0"/>
              </a:rPr>
              <a:t>" fino al 1912, </a:t>
            </a:r>
            <a:r>
              <a:rPr lang="it-IT" dirty="0" smtClean="0">
                <a:solidFill>
                  <a:prstClr val="black"/>
                </a:solidFill>
                <a:latin typeface="Times New Roman" panose="02020603050405020304" pitchFamily="18" charset="0"/>
                <a:cs typeface="Times New Roman" panose="02020603050405020304" pitchFamily="18" charset="0"/>
              </a:rPr>
              <a:t>anno in </a:t>
            </a:r>
            <a:r>
              <a:rPr lang="it-IT" dirty="0">
                <a:solidFill>
                  <a:prstClr val="black"/>
                </a:solidFill>
                <a:latin typeface="Times New Roman" panose="02020603050405020304" pitchFamily="18" charset="0"/>
                <a:cs typeface="Times New Roman" panose="02020603050405020304" pitchFamily="18" charset="0"/>
              </a:rPr>
              <a:t>cui si dimise. Tale società </a:t>
            </a:r>
            <a:r>
              <a:rPr lang="it-IT" dirty="0" smtClean="0">
                <a:solidFill>
                  <a:prstClr val="black"/>
                </a:solidFill>
                <a:latin typeface="Times New Roman" panose="02020603050405020304" pitchFamily="18" charset="0"/>
                <a:cs typeface="Times New Roman" panose="02020603050405020304" pitchFamily="18" charset="0"/>
              </a:rPr>
              <a:t>era un </a:t>
            </a:r>
            <a:r>
              <a:rPr lang="it-IT" dirty="0">
                <a:solidFill>
                  <a:prstClr val="black"/>
                </a:solidFill>
                <a:latin typeface="Times New Roman" panose="02020603050405020304" pitchFamily="18" charset="0"/>
                <a:cs typeface="Times New Roman" panose="02020603050405020304" pitchFamily="18" charset="0"/>
              </a:rPr>
              <a:t>gruppo di </a:t>
            </a:r>
            <a:r>
              <a:rPr lang="it-IT" dirty="0" smtClean="0">
                <a:solidFill>
                  <a:prstClr val="black"/>
                </a:solidFill>
                <a:latin typeface="Times New Roman" panose="02020603050405020304" pitchFamily="18" charset="0"/>
                <a:cs typeface="Times New Roman" panose="02020603050405020304" pitchFamily="18" charset="0"/>
              </a:rPr>
              <a:t>discussione formato </a:t>
            </a:r>
            <a:r>
              <a:rPr lang="it-IT" dirty="0">
                <a:solidFill>
                  <a:prstClr val="black"/>
                </a:solidFill>
                <a:latin typeface="Times New Roman" panose="02020603050405020304" pitchFamily="18" charset="0"/>
                <a:cs typeface="Times New Roman" panose="02020603050405020304" pitchFamily="18" charset="0"/>
              </a:rPr>
              <a:t>dai primi seguaci </a:t>
            </a:r>
            <a:r>
              <a:rPr lang="it-IT" dirty="0" smtClean="0">
                <a:solidFill>
                  <a:prstClr val="black"/>
                </a:solidFill>
                <a:latin typeface="Times New Roman" panose="02020603050405020304" pitchFamily="18" charset="0"/>
                <a:cs typeface="Times New Roman" panose="02020603050405020304" pitchFamily="18" charset="0"/>
              </a:rPr>
              <a:t>della psicoanalisi</a:t>
            </a:r>
            <a:r>
              <a:rPr lang="it-IT" dirty="0">
                <a:solidFill>
                  <a:prstClr val="black"/>
                </a:solidFill>
                <a:latin typeface="Times New Roman" panose="02020603050405020304" pitchFamily="18" charset="0"/>
                <a:cs typeface="Times New Roman" panose="02020603050405020304" pitchFamily="18" charset="0"/>
              </a:rPr>
              <a:t>, </a:t>
            </a:r>
            <a:r>
              <a:rPr lang="it-IT" dirty="0" smtClean="0">
                <a:solidFill>
                  <a:prstClr val="black"/>
                </a:solidFill>
                <a:latin typeface="Times New Roman" panose="02020603050405020304" pitchFamily="18" charset="0"/>
                <a:cs typeface="Times New Roman" panose="02020603050405020304" pitchFamily="18" charset="0"/>
              </a:rPr>
              <a:t>che </a:t>
            </a:r>
            <a:r>
              <a:rPr lang="it-IT" dirty="0">
                <a:solidFill>
                  <a:prstClr val="black"/>
                </a:solidFill>
                <a:latin typeface="Times New Roman" panose="02020603050405020304" pitchFamily="18" charset="0"/>
                <a:cs typeface="Times New Roman" panose="02020603050405020304" pitchFamily="18" charset="0"/>
              </a:rPr>
              <a:t>dall' </a:t>
            </a:r>
            <a:r>
              <a:rPr lang="it-IT" dirty="0" smtClean="0">
                <a:solidFill>
                  <a:prstClr val="black"/>
                </a:solidFill>
                <a:latin typeface="Times New Roman" panose="02020603050405020304" pitchFamily="18" charset="0"/>
                <a:cs typeface="Times New Roman" panose="02020603050405020304" pitchFamily="18" charset="0"/>
              </a:rPr>
              <a:t>autunno 1902 </a:t>
            </a:r>
            <a:r>
              <a:rPr lang="it-IT" dirty="0">
                <a:solidFill>
                  <a:prstClr val="black"/>
                </a:solidFill>
                <a:latin typeface="Times New Roman" panose="02020603050405020304" pitchFamily="18" charset="0"/>
                <a:cs typeface="Times New Roman" panose="02020603050405020304" pitchFamily="18" charset="0"/>
              </a:rPr>
              <a:t>si radunarono </a:t>
            </a:r>
            <a:r>
              <a:rPr lang="it-IT" dirty="0" smtClean="0">
                <a:solidFill>
                  <a:prstClr val="black"/>
                </a:solidFill>
                <a:latin typeface="Times New Roman" panose="02020603050405020304" pitchFamily="18" charset="0"/>
                <a:cs typeface="Times New Roman" panose="02020603050405020304" pitchFamily="18" charset="0"/>
              </a:rPr>
              <a:t>ogni mercoledì </a:t>
            </a:r>
            <a:r>
              <a:rPr lang="it-IT" dirty="0">
                <a:solidFill>
                  <a:prstClr val="black"/>
                </a:solidFill>
                <a:latin typeface="Times New Roman" panose="02020603050405020304" pitchFamily="18" charset="0"/>
                <a:cs typeface="Times New Roman" panose="02020603050405020304" pitchFamily="18" charset="0"/>
              </a:rPr>
              <a:t>nella sala d'attesa </a:t>
            </a:r>
            <a:r>
              <a:rPr lang="it-IT" dirty="0" smtClean="0">
                <a:solidFill>
                  <a:prstClr val="black"/>
                </a:solidFill>
                <a:latin typeface="Times New Roman" panose="02020603050405020304" pitchFamily="18" charset="0"/>
                <a:cs typeface="Times New Roman" panose="02020603050405020304" pitchFamily="18" charset="0"/>
              </a:rPr>
              <a:t>dello studio </a:t>
            </a:r>
            <a:r>
              <a:rPr lang="it-IT" dirty="0">
                <a:solidFill>
                  <a:prstClr val="black"/>
                </a:solidFill>
                <a:latin typeface="Times New Roman" panose="02020603050405020304" pitchFamily="18" charset="0"/>
                <a:cs typeface="Times New Roman" panose="02020603050405020304" pitchFamily="18" charset="0"/>
              </a:rPr>
              <a:t>di Freud nella </a:t>
            </a:r>
            <a:r>
              <a:rPr lang="it-IT" dirty="0" err="1" smtClean="0">
                <a:solidFill>
                  <a:prstClr val="black"/>
                </a:solidFill>
                <a:latin typeface="Times New Roman" panose="02020603050405020304" pitchFamily="18" charset="0"/>
                <a:cs typeface="Times New Roman" panose="02020603050405020304" pitchFamily="18" charset="0"/>
              </a:rPr>
              <a:t>Berggasse</a:t>
            </a:r>
            <a:r>
              <a:rPr lang="it-IT" dirty="0" smtClean="0">
                <a:solidFill>
                  <a:prstClr val="black"/>
                </a:solidFill>
                <a:latin typeface="Times New Roman" panose="02020603050405020304" pitchFamily="18" charset="0"/>
                <a:cs typeface="Times New Roman" panose="02020603050405020304" pitchFamily="18" charset="0"/>
              </a:rPr>
              <a:t>.</a:t>
            </a:r>
            <a:endParaRPr lang="it-IT" dirty="0">
              <a:solidFill>
                <a:prstClr val="black"/>
              </a:solidFill>
              <a:latin typeface="Times New Roman" panose="02020603050405020304" pitchFamily="18" charset="0"/>
              <a:cs typeface="Times New Roman" panose="02020603050405020304" pitchFamily="18" charset="0"/>
            </a:endParaRPr>
          </a:p>
        </p:txBody>
      </p:sp>
      <p:sp>
        <p:nvSpPr>
          <p:cNvPr id="4" name="CasellaDiTesto 3"/>
          <p:cNvSpPr txBox="1"/>
          <p:nvPr/>
        </p:nvSpPr>
        <p:spPr>
          <a:xfrm>
            <a:off x="1966845" y="4009474"/>
            <a:ext cx="7055618" cy="2554545"/>
          </a:xfrm>
          <a:prstGeom prst="rect">
            <a:avLst/>
          </a:prstGeom>
          <a:noFill/>
        </p:spPr>
        <p:txBody>
          <a:bodyPr wrap="square" rtlCol="0">
            <a:spAutoFit/>
          </a:bodyPr>
          <a:lstStyle/>
          <a:p>
            <a:pPr algn="just"/>
            <a:r>
              <a:rPr lang="it-IT" sz="2000" b="1" dirty="0">
                <a:solidFill>
                  <a:prstClr val="black"/>
                </a:solidFill>
                <a:latin typeface="Times New Roman" panose="02020603050405020304" pitchFamily="18" charset="0"/>
                <a:cs typeface="Times New Roman" panose="02020603050405020304" pitchFamily="18" charset="0"/>
              </a:rPr>
              <a:t>Paul </a:t>
            </a:r>
            <a:r>
              <a:rPr lang="it-IT" sz="2000" b="1" dirty="0" err="1">
                <a:solidFill>
                  <a:prstClr val="black"/>
                </a:solidFill>
                <a:latin typeface="Times New Roman" panose="02020603050405020304" pitchFamily="18" charset="0"/>
                <a:cs typeface="Times New Roman" panose="02020603050405020304" pitchFamily="18" charset="0"/>
              </a:rPr>
              <a:t>Federn</a:t>
            </a:r>
            <a:r>
              <a:rPr lang="it-IT" sz="2000" b="1" dirty="0">
                <a:solidFill>
                  <a:prstClr val="black"/>
                </a:solidFill>
                <a:latin typeface="Times New Roman" panose="02020603050405020304" pitchFamily="18" charset="0"/>
                <a:cs typeface="Times New Roman" panose="02020603050405020304" pitchFamily="18" charset="0"/>
              </a:rPr>
              <a:t> </a:t>
            </a:r>
            <a:r>
              <a:rPr lang="it-IT" sz="2000" dirty="0" smtClean="0">
                <a:solidFill>
                  <a:prstClr val="black"/>
                </a:solidFill>
                <a:latin typeface="Times New Roman" panose="02020603050405020304" pitchFamily="18" charset="0"/>
                <a:cs typeface="Times New Roman" panose="02020603050405020304" pitchFamily="18" charset="0"/>
              </a:rPr>
              <a:t>(1871-1910 -Medico) membro della </a:t>
            </a:r>
            <a:r>
              <a:rPr lang="it-IT" sz="2000" dirty="0">
                <a:solidFill>
                  <a:srgbClr val="FF0000"/>
                </a:solidFill>
                <a:latin typeface="Times New Roman" panose="02020603050405020304" pitchFamily="18" charset="0"/>
                <a:cs typeface="Times New Roman" panose="02020603050405020304" pitchFamily="18" charset="0"/>
              </a:rPr>
              <a:t>"</a:t>
            </a:r>
            <a:r>
              <a:rPr lang="it-IT" sz="2000" dirty="0" smtClean="0">
                <a:solidFill>
                  <a:srgbClr val="FF0000"/>
                </a:solidFill>
                <a:latin typeface="Times New Roman" panose="02020603050405020304" pitchFamily="18" charset="0"/>
                <a:cs typeface="Times New Roman" panose="02020603050405020304" pitchFamily="18" charset="0"/>
              </a:rPr>
              <a:t>Società psicologica </a:t>
            </a:r>
            <a:r>
              <a:rPr lang="it-IT" sz="2000" dirty="0">
                <a:solidFill>
                  <a:srgbClr val="FF0000"/>
                </a:solidFill>
                <a:latin typeface="Times New Roman" panose="02020603050405020304" pitchFamily="18" charset="0"/>
                <a:cs typeface="Times New Roman" panose="02020603050405020304" pitchFamily="18" charset="0"/>
              </a:rPr>
              <a:t>del mercoledì</a:t>
            </a:r>
            <a:r>
              <a:rPr lang="it-IT" sz="2000" dirty="0" smtClean="0">
                <a:solidFill>
                  <a:srgbClr val="FF0000"/>
                </a:solidFill>
                <a:latin typeface="Times New Roman" panose="02020603050405020304" pitchFamily="18" charset="0"/>
                <a:cs typeface="Times New Roman" panose="02020603050405020304" pitchFamily="18" charset="0"/>
              </a:rPr>
              <a:t>".</a:t>
            </a:r>
          </a:p>
          <a:p>
            <a:pPr algn="just"/>
            <a:r>
              <a:rPr lang="it-IT" sz="2000" dirty="0">
                <a:solidFill>
                  <a:prstClr val="black"/>
                </a:solidFill>
                <a:latin typeface="Times New Roman" panose="02020603050405020304" pitchFamily="18" charset="0"/>
                <a:cs typeface="Times New Roman" panose="02020603050405020304" pitchFamily="18" charset="0"/>
              </a:rPr>
              <a:t>Viene ampiamente ricordato per le sue teorie sulla psicologia dell'Io e sul trattamento terapeutico delle psicosi. </a:t>
            </a:r>
            <a:r>
              <a:rPr lang="it-IT" sz="2000" dirty="0">
                <a:solidFill>
                  <a:srgbClr val="FF0000"/>
                </a:solidFill>
                <a:latin typeface="Times New Roman" panose="02020603050405020304" pitchFamily="18" charset="0"/>
                <a:cs typeface="Times New Roman" panose="02020603050405020304" pitchFamily="18" charset="0"/>
              </a:rPr>
              <a:t>Considerava infatti gli psicotici come affetti da una debolezza dell'Io.</a:t>
            </a:r>
          </a:p>
          <a:p>
            <a:pPr algn="just"/>
            <a:r>
              <a:rPr lang="it-IT" sz="2000" dirty="0">
                <a:solidFill>
                  <a:prstClr val="black"/>
                </a:solidFill>
                <a:latin typeface="Times New Roman" panose="02020603050405020304" pitchFamily="18" charset="0"/>
                <a:cs typeface="Times New Roman" panose="02020603050405020304" pitchFamily="18" charset="0"/>
              </a:rPr>
              <a:t>Per </a:t>
            </a:r>
            <a:r>
              <a:rPr lang="it-IT" sz="2000" dirty="0" err="1">
                <a:solidFill>
                  <a:prstClr val="black"/>
                </a:solidFill>
                <a:latin typeface="Times New Roman" panose="02020603050405020304" pitchFamily="18" charset="0"/>
                <a:cs typeface="Times New Roman" panose="02020603050405020304" pitchFamily="18" charset="0"/>
              </a:rPr>
              <a:t>Federn</a:t>
            </a:r>
            <a:r>
              <a:rPr lang="it-IT" sz="2000" dirty="0">
                <a:solidFill>
                  <a:prstClr val="black"/>
                </a:solidFill>
                <a:latin typeface="Times New Roman" panose="02020603050405020304" pitchFamily="18" charset="0"/>
                <a:cs typeface="Times New Roman" panose="02020603050405020304" pitchFamily="18" charset="0"/>
              </a:rPr>
              <a:t> la chiave per comprendere la malattia mentale risiedeva nell'Io, e non sulle vicende istintuali inerenti la sessualità e l'aggressività</a:t>
            </a:r>
            <a:r>
              <a:rPr lang="it-IT" sz="2000" dirty="0" smtClean="0">
                <a:solidFill>
                  <a:prstClr val="black"/>
                </a:solidFill>
                <a:latin typeface="Times New Roman" panose="02020603050405020304" pitchFamily="18" charset="0"/>
                <a:cs typeface="Times New Roman" panose="02020603050405020304" pitchFamily="18" charset="0"/>
              </a:rPr>
              <a:t>.</a:t>
            </a:r>
            <a:endParaRPr lang="it-IT" sz="2000" dirty="0">
              <a:solidFill>
                <a:prstClr val="black"/>
              </a:solidFill>
              <a:latin typeface="Times New Roman" panose="02020603050405020304" pitchFamily="18" charset="0"/>
              <a:cs typeface="Times New Roman" panose="02020603050405020304" pitchFamily="18" charset="0"/>
            </a:endParaRPr>
          </a:p>
        </p:txBody>
      </p:sp>
      <p:sp>
        <p:nvSpPr>
          <p:cNvPr id="6" name="CasellaDiTesto 5"/>
          <p:cNvSpPr txBox="1"/>
          <p:nvPr/>
        </p:nvSpPr>
        <p:spPr>
          <a:xfrm>
            <a:off x="2345908" y="1918015"/>
            <a:ext cx="6690588" cy="1477328"/>
          </a:xfrm>
          <a:prstGeom prst="rect">
            <a:avLst/>
          </a:prstGeom>
          <a:noFill/>
        </p:spPr>
        <p:txBody>
          <a:bodyPr wrap="square" rtlCol="0">
            <a:spAutoFit/>
          </a:bodyPr>
          <a:lstStyle/>
          <a:p>
            <a:r>
              <a:rPr lang="it-IT" dirty="0">
                <a:solidFill>
                  <a:srgbClr val="FF0000"/>
                </a:solidFill>
                <a:latin typeface="Times New Roman" panose="02020603050405020304" pitchFamily="18" charset="0"/>
                <a:cs typeface="Times New Roman" panose="02020603050405020304" pitchFamily="18" charset="0"/>
              </a:rPr>
              <a:t>Fu il primo a usare il termine Thanatos per indicare il desiderio di morte.</a:t>
            </a:r>
            <a:r>
              <a:rPr lang="it-IT" dirty="0">
                <a:latin typeface="Times New Roman" panose="02020603050405020304" pitchFamily="18" charset="0"/>
                <a:cs typeface="Times New Roman" panose="02020603050405020304" pitchFamily="18" charset="0"/>
              </a:rPr>
              <a:t> Fin dall’inizio </a:t>
            </a:r>
            <a:r>
              <a:rPr lang="it-IT" dirty="0" err="1">
                <a:latin typeface="Times New Roman" panose="02020603050405020304" pitchFamily="18" charset="0"/>
                <a:cs typeface="Times New Roman" panose="02020603050405020304" pitchFamily="18" charset="0"/>
              </a:rPr>
              <a:t>Stekel</a:t>
            </a:r>
            <a:r>
              <a:rPr lang="it-IT" dirty="0">
                <a:latin typeface="Times New Roman" panose="02020603050405020304" pitchFamily="18" charset="0"/>
                <a:cs typeface="Times New Roman" panose="02020603050405020304" pitchFamily="18" charset="0"/>
              </a:rPr>
              <a:t> assegnò una grande importanza al tema della morte. Secondo una sua relazione del 1910, l’angoscia doveva essere considerata una “</a:t>
            </a:r>
            <a:r>
              <a:rPr lang="it-IT" dirty="0">
                <a:solidFill>
                  <a:srgbClr val="FF0000"/>
                </a:solidFill>
                <a:latin typeface="Times New Roman" panose="02020603050405020304" pitchFamily="18" charset="0"/>
                <a:cs typeface="Times New Roman" panose="02020603050405020304" pitchFamily="18" charset="0"/>
              </a:rPr>
              <a:t>reazione all'insorgere dell’istinto di morte a seguito della repressione dell’istinto sessuale</a:t>
            </a:r>
            <a:r>
              <a:rPr lang="it-IT"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7990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ndro\Documents\SPETTACOLI\INCONTRO CON LA CHITARRA\CHITARRA SOLISTA\CRC\2014_08_12\IMG_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015" y="620688"/>
            <a:ext cx="1563687" cy="24511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2339752" y="415077"/>
            <a:ext cx="6531265" cy="2554545"/>
          </a:xfrm>
          <a:prstGeom prst="rect">
            <a:avLst/>
          </a:prstGeom>
          <a:noFill/>
        </p:spPr>
        <p:txBody>
          <a:bodyPr wrap="square" rtlCol="0">
            <a:spAutoFit/>
          </a:bodyPr>
          <a:lstStyle/>
          <a:p>
            <a:pPr algn="just"/>
            <a:r>
              <a:rPr lang="it-IT" sz="2000" b="1" dirty="0">
                <a:solidFill>
                  <a:prstClr val="black"/>
                </a:solidFill>
                <a:latin typeface="Times New Roman" panose="02020603050405020304" pitchFamily="18" charset="0"/>
                <a:cs typeface="Times New Roman" panose="02020603050405020304" pitchFamily="18" charset="0"/>
              </a:rPr>
              <a:t>Ludwig </a:t>
            </a:r>
            <a:r>
              <a:rPr lang="it-IT" sz="2000" b="1" dirty="0" err="1">
                <a:solidFill>
                  <a:prstClr val="black"/>
                </a:solidFill>
                <a:latin typeface="Times New Roman" panose="02020603050405020304" pitchFamily="18" charset="0"/>
                <a:cs typeface="Times New Roman" panose="02020603050405020304" pitchFamily="18" charset="0"/>
              </a:rPr>
              <a:t>Jekels</a:t>
            </a:r>
            <a:r>
              <a:rPr lang="it-IT" sz="2000" b="1" dirty="0">
                <a:solidFill>
                  <a:prstClr val="black"/>
                </a:solidFill>
                <a:latin typeface="Times New Roman" panose="02020603050405020304" pitchFamily="18" charset="0"/>
                <a:cs typeface="Times New Roman" panose="02020603050405020304" pitchFamily="18" charset="0"/>
              </a:rPr>
              <a:t> </a:t>
            </a:r>
            <a:r>
              <a:rPr lang="it-IT" sz="2000" b="1" dirty="0" smtClean="0">
                <a:solidFill>
                  <a:prstClr val="black"/>
                </a:solidFill>
                <a:latin typeface="Times New Roman" panose="02020603050405020304" pitchFamily="18" charset="0"/>
                <a:cs typeface="Times New Roman" panose="02020603050405020304" pitchFamily="18" charset="0"/>
              </a:rPr>
              <a:t> </a:t>
            </a:r>
            <a:r>
              <a:rPr lang="it-IT" sz="2000" dirty="0" smtClean="0">
                <a:solidFill>
                  <a:prstClr val="black"/>
                </a:solidFill>
                <a:latin typeface="Times New Roman" panose="02020603050405020304" pitchFamily="18" charset="0"/>
                <a:cs typeface="Times New Roman" panose="02020603050405020304" pitchFamily="18" charset="0"/>
              </a:rPr>
              <a:t>(1861 </a:t>
            </a:r>
            <a:r>
              <a:rPr lang="it-IT" sz="2000" dirty="0">
                <a:solidFill>
                  <a:prstClr val="black"/>
                </a:solidFill>
                <a:latin typeface="Times New Roman" panose="02020603050405020304" pitchFamily="18" charset="0"/>
                <a:cs typeface="Times New Roman" panose="02020603050405020304" pitchFamily="18" charset="0"/>
              </a:rPr>
              <a:t>- </a:t>
            </a:r>
            <a:r>
              <a:rPr lang="it-IT" sz="2000" dirty="0" smtClean="0">
                <a:solidFill>
                  <a:prstClr val="black"/>
                </a:solidFill>
                <a:latin typeface="Times New Roman" panose="02020603050405020304" pitchFamily="18" charset="0"/>
                <a:cs typeface="Times New Roman" panose="02020603050405020304" pitchFamily="18" charset="0"/>
              </a:rPr>
              <a:t>I954  -Medico) membro </a:t>
            </a:r>
            <a:r>
              <a:rPr lang="it-IT" sz="2000" dirty="0">
                <a:solidFill>
                  <a:prstClr val="black"/>
                </a:solidFill>
                <a:latin typeface="Times New Roman" panose="02020603050405020304" pitchFamily="18" charset="0"/>
                <a:cs typeface="Times New Roman" panose="02020603050405020304" pitchFamily="18" charset="0"/>
              </a:rPr>
              <a:t>della </a:t>
            </a:r>
            <a:r>
              <a:rPr lang="it-IT" sz="2000" dirty="0" smtClean="0">
                <a:solidFill>
                  <a:srgbClr val="FF0000"/>
                </a:solidFill>
                <a:latin typeface="Times New Roman" panose="02020603050405020304" pitchFamily="18" charset="0"/>
                <a:cs typeface="Times New Roman" panose="02020603050405020304" pitchFamily="18" charset="0"/>
              </a:rPr>
              <a:t>«Società psicologica </a:t>
            </a:r>
            <a:r>
              <a:rPr lang="it-IT" sz="2000" dirty="0">
                <a:solidFill>
                  <a:srgbClr val="FF0000"/>
                </a:solidFill>
                <a:latin typeface="Times New Roman" panose="02020603050405020304" pitchFamily="18" charset="0"/>
                <a:cs typeface="Times New Roman" panose="02020603050405020304" pitchFamily="18" charset="0"/>
              </a:rPr>
              <a:t>del </a:t>
            </a:r>
            <a:r>
              <a:rPr lang="it-IT" sz="2000" dirty="0" smtClean="0">
                <a:solidFill>
                  <a:srgbClr val="FF0000"/>
                </a:solidFill>
                <a:latin typeface="Times New Roman" panose="02020603050405020304" pitchFamily="18" charset="0"/>
                <a:cs typeface="Times New Roman" panose="02020603050405020304" pitchFamily="18" charset="0"/>
              </a:rPr>
              <a:t>mercoledì</a:t>
            </a:r>
            <a:r>
              <a:rPr lang="it-IT" sz="2000" dirty="0" smtClean="0">
                <a:solidFill>
                  <a:prstClr val="black"/>
                </a:solidFill>
                <a:latin typeface="Times New Roman" panose="02020603050405020304" pitchFamily="18" charset="0"/>
                <a:cs typeface="Times New Roman" panose="02020603050405020304" pitchFamily="18" charset="0"/>
              </a:rPr>
              <a:t>»</a:t>
            </a:r>
          </a:p>
          <a:p>
            <a:pPr algn="just"/>
            <a:r>
              <a:rPr lang="it-IT" sz="2000" dirty="0" smtClean="0">
                <a:solidFill>
                  <a:prstClr val="black"/>
                </a:solidFill>
                <a:latin typeface="Times New Roman" panose="02020603050405020304" pitchFamily="18" charset="0"/>
                <a:cs typeface="Times New Roman" panose="02020603050405020304" pitchFamily="18" charset="0"/>
              </a:rPr>
              <a:t>A </a:t>
            </a:r>
            <a:r>
              <a:rPr lang="it-IT" sz="2000" dirty="0" err="1">
                <a:solidFill>
                  <a:prstClr val="black"/>
                </a:solidFill>
                <a:latin typeface="Times New Roman" panose="02020603050405020304" pitchFamily="18" charset="0"/>
                <a:cs typeface="Times New Roman" panose="02020603050405020304" pitchFamily="18" charset="0"/>
              </a:rPr>
              <a:t>Jekels</a:t>
            </a:r>
            <a:r>
              <a:rPr lang="it-IT" sz="2000" dirty="0">
                <a:solidFill>
                  <a:prstClr val="black"/>
                </a:solidFill>
                <a:latin typeface="Times New Roman" panose="02020603050405020304" pitchFamily="18" charset="0"/>
                <a:cs typeface="Times New Roman" panose="02020603050405020304" pitchFamily="18" charset="0"/>
              </a:rPr>
              <a:t> si devono traduzioni di Freud in polacco e </a:t>
            </a:r>
            <a:r>
              <a:rPr lang="it-IT" sz="2000" dirty="0">
                <a:solidFill>
                  <a:srgbClr val="FF0000"/>
                </a:solidFill>
                <a:latin typeface="Times New Roman" panose="02020603050405020304" pitchFamily="18" charset="0"/>
                <a:cs typeface="Times New Roman" panose="02020603050405020304" pitchFamily="18" charset="0"/>
              </a:rPr>
              <a:t>l'introduzione della psicoanalisi in Polonia</a:t>
            </a:r>
            <a:r>
              <a:rPr lang="it-IT" sz="2000" dirty="0">
                <a:solidFill>
                  <a:prstClr val="black"/>
                </a:solidFill>
                <a:latin typeface="Times New Roman" panose="02020603050405020304" pitchFamily="18" charset="0"/>
                <a:cs typeface="Times New Roman" panose="02020603050405020304" pitchFamily="18" charset="0"/>
              </a:rPr>
              <a:t>. Costretto a lasciare l'Austria nel 1935, dopo un breve periodo in Svezia emigrò negli Stati Uniti, dove divenne membro della Società Psicoanalitica di New York, facendosi apprezzare per i suoi studi prevalentemente dedicati alla tecnica</a:t>
            </a:r>
          </a:p>
        </p:txBody>
      </p:sp>
      <p:pic>
        <p:nvPicPr>
          <p:cNvPr id="4" name="Picture 5" descr="C:\Users\Sandro\Documents\SPETTACOLI\INCONTRO CON LA CHITARRA\CHITARRA SOLISTA\CRC\2014_08_13\IM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108" y="3861048"/>
            <a:ext cx="1673225" cy="2465387"/>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267744" y="4077072"/>
            <a:ext cx="6433042" cy="2462213"/>
          </a:xfrm>
          <a:prstGeom prst="rect">
            <a:avLst/>
          </a:prstGeom>
          <a:noFill/>
          <a:ln>
            <a:solidFill>
              <a:srgbClr val="FF0000"/>
            </a:solidFill>
          </a:ln>
        </p:spPr>
        <p:txBody>
          <a:bodyPr wrap="square" rtlCol="0">
            <a:spAutoFit/>
          </a:bodyPr>
          <a:lstStyle/>
          <a:p>
            <a:pPr algn="just"/>
            <a:r>
              <a:rPr lang="it-IT" sz="2000" b="1" dirty="0" smtClean="0">
                <a:solidFill>
                  <a:prstClr val="black"/>
                </a:solidFill>
              </a:rPr>
              <a:t>Alfred </a:t>
            </a:r>
            <a:r>
              <a:rPr lang="it-IT" sz="2000" b="1" dirty="0">
                <a:solidFill>
                  <a:prstClr val="black"/>
                </a:solidFill>
              </a:rPr>
              <a:t>Adler </a:t>
            </a:r>
            <a:r>
              <a:rPr lang="it-IT" sz="2000" b="1" dirty="0" smtClean="0">
                <a:solidFill>
                  <a:prstClr val="black"/>
                </a:solidFill>
              </a:rPr>
              <a:t> </a:t>
            </a:r>
            <a:r>
              <a:rPr lang="it-IT" sz="2000" dirty="0" smtClean="0">
                <a:solidFill>
                  <a:prstClr val="black"/>
                </a:solidFill>
              </a:rPr>
              <a:t>(1870-1937  -Psichiatra) Fu membro </a:t>
            </a:r>
            <a:r>
              <a:rPr lang="it-IT" sz="2000" dirty="0">
                <a:solidFill>
                  <a:prstClr val="black"/>
                </a:solidFill>
              </a:rPr>
              <a:t>della "</a:t>
            </a:r>
            <a:r>
              <a:rPr lang="it-IT" sz="2000" dirty="0" smtClean="0">
                <a:solidFill>
                  <a:srgbClr val="FF0000"/>
                </a:solidFill>
              </a:rPr>
              <a:t>Società psicologica </a:t>
            </a:r>
            <a:r>
              <a:rPr lang="it-IT" sz="2000" dirty="0">
                <a:solidFill>
                  <a:srgbClr val="FF0000"/>
                </a:solidFill>
              </a:rPr>
              <a:t>del </a:t>
            </a:r>
            <a:r>
              <a:rPr lang="it-IT" sz="2000" dirty="0" smtClean="0">
                <a:solidFill>
                  <a:srgbClr val="FF0000"/>
                </a:solidFill>
              </a:rPr>
              <a:t>mercoledì</a:t>
            </a:r>
            <a:r>
              <a:rPr lang="it-IT" sz="2000" dirty="0">
                <a:solidFill>
                  <a:prstClr val="black"/>
                </a:solidFill>
              </a:rPr>
              <a:t>" </a:t>
            </a:r>
            <a:r>
              <a:rPr lang="it-IT" sz="2000" dirty="0" smtClean="0">
                <a:solidFill>
                  <a:prstClr val="black"/>
                </a:solidFill>
              </a:rPr>
              <a:t>fino all'epoca </a:t>
            </a:r>
            <a:r>
              <a:rPr lang="it-IT" sz="2000" dirty="0">
                <a:solidFill>
                  <a:prstClr val="black"/>
                </a:solidFill>
              </a:rPr>
              <a:t>della rottura con </a:t>
            </a:r>
            <a:r>
              <a:rPr lang="it-IT" sz="2000" dirty="0" smtClean="0">
                <a:solidFill>
                  <a:prstClr val="black"/>
                </a:solidFill>
              </a:rPr>
              <a:t>Freud avvenuta nel 1911. </a:t>
            </a:r>
            <a:r>
              <a:rPr lang="it-IT" sz="2000" dirty="0">
                <a:solidFill>
                  <a:srgbClr val="FF0000"/>
                </a:solidFill>
              </a:rPr>
              <a:t>Redasse </a:t>
            </a:r>
            <a:r>
              <a:rPr lang="it-IT" sz="2000" dirty="0" smtClean="0">
                <a:solidFill>
                  <a:srgbClr val="FF0000"/>
                </a:solidFill>
              </a:rPr>
              <a:t>con </a:t>
            </a:r>
            <a:r>
              <a:rPr lang="it-IT" sz="2000" dirty="0" err="1" smtClean="0">
                <a:solidFill>
                  <a:srgbClr val="FF0000"/>
                </a:solidFill>
              </a:rPr>
              <a:t>Stekel</a:t>
            </a:r>
            <a:r>
              <a:rPr lang="it-IT" sz="2000" dirty="0" smtClean="0">
                <a:solidFill>
                  <a:srgbClr val="FF0000"/>
                </a:solidFill>
              </a:rPr>
              <a:t> </a:t>
            </a:r>
            <a:r>
              <a:rPr lang="it-IT" sz="2000" dirty="0">
                <a:solidFill>
                  <a:srgbClr val="FF0000"/>
                </a:solidFill>
              </a:rPr>
              <a:t>la </a:t>
            </a:r>
            <a:r>
              <a:rPr lang="it-IT" sz="2000" dirty="0" smtClean="0">
                <a:solidFill>
                  <a:srgbClr val="FF0000"/>
                </a:solidFill>
              </a:rPr>
              <a:t>rivista «Note di psicanalisi»</a:t>
            </a:r>
            <a:r>
              <a:rPr lang="it-IT" sz="2000" dirty="0" smtClean="0">
                <a:solidFill>
                  <a:prstClr val="black"/>
                </a:solidFill>
              </a:rPr>
              <a:t> Fondatore della «</a:t>
            </a:r>
            <a:r>
              <a:rPr lang="it-IT" sz="2000" b="1" dirty="0" smtClean="0">
                <a:solidFill>
                  <a:prstClr val="black"/>
                </a:solidFill>
              </a:rPr>
              <a:t>psicologia individuale</a:t>
            </a:r>
            <a:r>
              <a:rPr lang="it-IT" b="1" dirty="0" smtClean="0">
                <a:solidFill>
                  <a:prstClr val="black"/>
                </a:solidFill>
              </a:rPr>
              <a:t>»</a:t>
            </a:r>
            <a:r>
              <a:rPr lang="it-IT" dirty="0">
                <a:solidFill>
                  <a:prstClr val="black"/>
                </a:solidFill>
              </a:rPr>
              <a:t>. Prima di partecipare al gruppo di Freud, Adler aveva concepito idee originali nel campo della medicina sociale. </a:t>
            </a:r>
          </a:p>
          <a:p>
            <a:pPr algn="just"/>
            <a:endParaRPr lang="it-IT" dirty="0">
              <a:solidFill>
                <a:prstClr val="black"/>
              </a:solidFill>
            </a:endParaRPr>
          </a:p>
        </p:txBody>
      </p:sp>
    </p:spTree>
    <p:extLst>
      <p:ext uri="{BB962C8B-B14F-4D97-AF65-F5344CB8AC3E}">
        <p14:creationId xmlns:p14="http://schemas.microsoft.com/office/powerpoint/2010/main" val="398670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ndro\Documents\SPETTACOLI\INCONTRO CON LA CHITARRA\CHITARRA SOLISTA\CRC\2014_08_13\IMG_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8640"/>
            <a:ext cx="1593850" cy="24653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andro\Documents\SPETTACOLI\INCONTRO CON LA CHITARRA\CHITARRA SOLISTA\CRC\2014_08_13\IMG_0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372" y="3933056"/>
            <a:ext cx="1593850" cy="2405063"/>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2051720" y="209614"/>
            <a:ext cx="6984776" cy="2862322"/>
          </a:xfrm>
          <a:prstGeom prst="rect">
            <a:avLst/>
          </a:prstGeom>
        </p:spPr>
        <p:txBody>
          <a:bodyPr wrap="square">
            <a:spAutoFit/>
          </a:bodyPr>
          <a:lstStyle/>
          <a:p>
            <a:r>
              <a:rPr lang="it-IT" sz="2000" b="1" dirty="0">
                <a:solidFill>
                  <a:prstClr val="black"/>
                </a:solidFill>
                <a:latin typeface="Times New Roman" panose="02020603050405020304" pitchFamily="18" charset="0"/>
                <a:cs typeface="Times New Roman" panose="02020603050405020304" pitchFamily="18" charset="0"/>
              </a:rPr>
              <a:t>Eduard </a:t>
            </a:r>
            <a:r>
              <a:rPr lang="it-IT" sz="2000" b="1" dirty="0" err="1" smtClean="0">
                <a:solidFill>
                  <a:prstClr val="black"/>
                </a:solidFill>
                <a:latin typeface="Times New Roman" panose="02020603050405020304" pitchFamily="18" charset="0"/>
                <a:cs typeface="Times New Roman" panose="02020603050405020304" pitchFamily="18" charset="0"/>
              </a:rPr>
              <a:t>Hitschmann</a:t>
            </a:r>
            <a:r>
              <a:rPr lang="it-IT" sz="2000" b="1" dirty="0" smtClean="0">
                <a:solidFill>
                  <a:prstClr val="black"/>
                </a:solidFill>
                <a:latin typeface="Times New Roman" panose="02020603050405020304" pitchFamily="18" charset="0"/>
                <a:cs typeface="Times New Roman" panose="02020603050405020304" pitchFamily="18" charset="0"/>
              </a:rPr>
              <a:t> </a:t>
            </a:r>
            <a:r>
              <a:rPr lang="it-IT" sz="2000" dirty="0" smtClean="0">
                <a:solidFill>
                  <a:prstClr val="black"/>
                </a:solidFill>
                <a:latin typeface="Times New Roman" panose="02020603050405020304" pitchFamily="18" charset="0"/>
                <a:cs typeface="Times New Roman" panose="02020603050405020304" pitchFamily="18" charset="0"/>
              </a:rPr>
              <a:t>(1871/1918) membro </a:t>
            </a:r>
            <a:r>
              <a:rPr lang="it-IT" sz="2000" dirty="0">
                <a:solidFill>
                  <a:prstClr val="black"/>
                </a:solidFill>
                <a:latin typeface="Times New Roman" panose="02020603050405020304" pitchFamily="18" charset="0"/>
                <a:cs typeface="Times New Roman" panose="02020603050405020304" pitchFamily="18" charset="0"/>
              </a:rPr>
              <a:t>della </a:t>
            </a:r>
            <a:r>
              <a:rPr lang="it-IT" sz="2000" dirty="0" smtClean="0">
                <a:solidFill>
                  <a:srgbClr val="FF0000"/>
                </a:solidFill>
                <a:latin typeface="Times New Roman" panose="02020603050405020304" pitchFamily="18" charset="0"/>
                <a:cs typeface="Times New Roman" panose="02020603050405020304" pitchFamily="18" charset="0"/>
              </a:rPr>
              <a:t>«Società</a:t>
            </a:r>
            <a:endParaRPr lang="it-IT" sz="2000" dirty="0">
              <a:solidFill>
                <a:srgbClr val="FF0000"/>
              </a:solidFill>
              <a:latin typeface="Times New Roman" panose="02020603050405020304" pitchFamily="18" charset="0"/>
              <a:cs typeface="Times New Roman" panose="02020603050405020304" pitchFamily="18" charset="0"/>
            </a:endParaRPr>
          </a:p>
          <a:p>
            <a:r>
              <a:rPr lang="it-IT" sz="2000" dirty="0">
                <a:solidFill>
                  <a:srgbClr val="FF0000"/>
                </a:solidFill>
                <a:latin typeface="Times New Roman" panose="02020603050405020304" pitchFamily="18" charset="0"/>
                <a:cs typeface="Times New Roman" panose="02020603050405020304" pitchFamily="18" charset="0"/>
              </a:rPr>
              <a:t>psicologica </a:t>
            </a:r>
            <a:r>
              <a:rPr lang="it-IT" sz="2000" dirty="0" smtClean="0">
                <a:solidFill>
                  <a:srgbClr val="FF0000"/>
                </a:solidFill>
                <a:latin typeface="Times New Roman" panose="02020603050405020304" pitchFamily="18" charset="0"/>
                <a:cs typeface="Times New Roman" panose="02020603050405020304" pitchFamily="18" charset="0"/>
              </a:rPr>
              <a:t>del </a:t>
            </a:r>
            <a:r>
              <a:rPr lang="it-IT" sz="2000" dirty="0">
                <a:solidFill>
                  <a:srgbClr val="FF0000"/>
                </a:solidFill>
                <a:latin typeface="Times New Roman" panose="02020603050405020304" pitchFamily="18" charset="0"/>
                <a:cs typeface="Times New Roman" panose="02020603050405020304" pitchFamily="18" charset="0"/>
              </a:rPr>
              <a:t>mercoledì</a:t>
            </a:r>
            <a:r>
              <a:rPr lang="it-IT" sz="2000" dirty="0" smtClean="0">
                <a:solidFill>
                  <a:srgbClr val="FF0000"/>
                </a:solidFill>
                <a:latin typeface="Times New Roman" panose="02020603050405020304" pitchFamily="18" charset="0"/>
                <a:cs typeface="Times New Roman" panose="02020603050405020304" pitchFamily="18" charset="0"/>
              </a:rPr>
              <a:t>"</a:t>
            </a:r>
            <a:r>
              <a:rPr lang="it-IT" sz="2000" dirty="0" smtClean="0">
                <a:solidFill>
                  <a:prstClr val="black"/>
                </a:solidFill>
                <a:latin typeface="Times New Roman" panose="02020603050405020304" pitchFamily="18" charset="0"/>
                <a:cs typeface="Times New Roman" panose="02020603050405020304" pitchFamily="18" charset="0"/>
              </a:rPr>
              <a:t>. </a:t>
            </a:r>
            <a:r>
              <a:rPr lang="it-IT" sz="2000" dirty="0" err="1" smtClean="0">
                <a:solidFill>
                  <a:prstClr val="black"/>
                </a:solidFill>
                <a:latin typeface="Times New Roman" panose="02020603050405020304" pitchFamily="18" charset="0"/>
                <a:cs typeface="Times New Roman" panose="02020603050405020304" pitchFamily="18" charset="0"/>
              </a:rPr>
              <a:t>Federn</a:t>
            </a:r>
            <a:r>
              <a:rPr lang="it-IT" sz="2000" dirty="0" smtClean="0">
                <a:solidFill>
                  <a:prstClr val="black"/>
                </a:solidFill>
                <a:latin typeface="Times New Roman" panose="02020603050405020304" pitchFamily="18" charset="0"/>
                <a:cs typeface="Times New Roman" panose="02020603050405020304" pitchFamily="18" charset="0"/>
              </a:rPr>
              <a:t> </a:t>
            </a:r>
            <a:r>
              <a:rPr lang="it-IT" sz="2000" dirty="0">
                <a:solidFill>
                  <a:prstClr val="black"/>
                </a:solidFill>
                <a:latin typeface="Times New Roman" panose="02020603050405020304" pitchFamily="18" charset="0"/>
                <a:cs typeface="Times New Roman" panose="02020603050405020304" pitchFamily="18" charset="0"/>
              </a:rPr>
              <a:t>lo presenta a Freud nel 1905. Con Freud fa un’analisi personale di parecchi mesi. </a:t>
            </a:r>
            <a:r>
              <a:rPr lang="it-IT" sz="2000" dirty="0">
                <a:solidFill>
                  <a:srgbClr val="FF0000"/>
                </a:solidFill>
                <a:latin typeface="Times New Roman" panose="02020603050405020304" pitchFamily="18" charset="0"/>
                <a:cs typeface="Times New Roman" panose="02020603050405020304" pitchFamily="18" charset="0"/>
              </a:rPr>
              <a:t>Per qualche tempo è anche il medico di famiglia in casa Freud.</a:t>
            </a:r>
          </a:p>
          <a:p>
            <a:r>
              <a:rPr lang="it-IT" sz="2000" dirty="0">
                <a:solidFill>
                  <a:prstClr val="black"/>
                </a:solidFill>
                <a:latin typeface="Times New Roman" panose="02020603050405020304" pitchFamily="18" charset="0"/>
                <a:cs typeface="Times New Roman" panose="02020603050405020304" pitchFamily="18" charset="0"/>
              </a:rPr>
              <a:t>Due anni dopo il Congresso di Salisburgo (1908) diventa bibliotecario della Società Psicoanalitica di Vienna</a:t>
            </a:r>
            <a:r>
              <a:rPr lang="it-IT" sz="2000" dirty="0" smtClean="0">
                <a:solidFill>
                  <a:prstClr val="black"/>
                </a:solidFill>
                <a:latin typeface="Times New Roman" panose="02020603050405020304" pitchFamily="18" charset="0"/>
                <a:cs typeface="Times New Roman" panose="02020603050405020304" pitchFamily="18" charset="0"/>
              </a:rPr>
              <a:t>. Nel </a:t>
            </a:r>
            <a:r>
              <a:rPr lang="it-IT" sz="2000" dirty="0">
                <a:solidFill>
                  <a:prstClr val="black"/>
                </a:solidFill>
                <a:latin typeface="Times New Roman" panose="02020603050405020304" pitchFamily="18" charset="0"/>
                <a:cs typeface="Times New Roman" panose="02020603050405020304" pitchFamily="18" charset="0"/>
              </a:rPr>
              <a:t>1909 pubblica la prima trattazione sistematica della psicoanalisi La dottrina freudiana della </a:t>
            </a:r>
            <a:r>
              <a:rPr lang="it-IT" sz="2000" dirty="0" smtClean="0">
                <a:solidFill>
                  <a:prstClr val="black"/>
                </a:solidFill>
                <a:latin typeface="Times New Roman" panose="02020603050405020304" pitchFamily="18" charset="0"/>
                <a:cs typeface="Times New Roman" panose="02020603050405020304" pitchFamily="18" charset="0"/>
              </a:rPr>
              <a:t>nevrosi. Nel </a:t>
            </a:r>
            <a:r>
              <a:rPr lang="it-IT" sz="2000" dirty="0">
                <a:solidFill>
                  <a:prstClr val="black"/>
                </a:solidFill>
                <a:latin typeface="Times New Roman" panose="02020603050405020304" pitchFamily="18" charset="0"/>
                <a:cs typeface="Times New Roman" panose="02020603050405020304" pitchFamily="18" charset="0"/>
              </a:rPr>
              <a:t>1921 tiene una conferenza su “Telepatia e Psicoanalisi</a:t>
            </a:r>
            <a:r>
              <a:rPr lang="it-IT" sz="2000" dirty="0" smtClean="0">
                <a:solidFill>
                  <a:prstClr val="black"/>
                </a:solidFill>
                <a:latin typeface="Times New Roman" panose="02020603050405020304" pitchFamily="18" charset="0"/>
                <a:cs typeface="Times New Roman" panose="02020603050405020304" pitchFamily="18" charset="0"/>
              </a:rPr>
              <a:t>”. </a:t>
            </a:r>
            <a:endParaRPr lang="it-IT" sz="2000" dirty="0">
              <a:solidFill>
                <a:prstClr val="black"/>
              </a:solidFill>
              <a:latin typeface="Times New Roman" panose="02020603050405020304" pitchFamily="18" charset="0"/>
              <a:cs typeface="Times New Roman" panose="02020603050405020304" pitchFamily="18" charset="0"/>
            </a:endParaRPr>
          </a:p>
        </p:txBody>
      </p:sp>
      <p:sp>
        <p:nvSpPr>
          <p:cNvPr id="4" name="Rettangolo 3"/>
          <p:cNvSpPr/>
          <p:nvPr/>
        </p:nvSpPr>
        <p:spPr>
          <a:xfrm>
            <a:off x="2195736" y="4258424"/>
            <a:ext cx="6624736" cy="1200329"/>
          </a:xfrm>
          <a:prstGeom prst="rect">
            <a:avLst/>
          </a:prstGeom>
          <a:ln>
            <a:solidFill>
              <a:srgbClr val="FF0000"/>
            </a:solidFill>
          </a:ln>
        </p:spPr>
        <p:txBody>
          <a:bodyPr wrap="square">
            <a:spAutoFit/>
          </a:bodyPr>
          <a:lstStyle/>
          <a:p>
            <a:r>
              <a:rPr lang="it-IT" b="1" dirty="0" smtClean="0">
                <a:solidFill>
                  <a:prstClr val="black"/>
                </a:solidFill>
                <a:latin typeface="Times New Roman" panose="02020603050405020304" pitchFamily="18" charset="0"/>
                <a:cs typeface="Times New Roman" panose="02020603050405020304" pitchFamily="18" charset="0"/>
              </a:rPr>
              <a:t>Otto </a:t>
            </a:r>
            <a:r>
              <a:rPr lang="it-IT" b="1" dirty="0" err="1">
                <a:solidFill>
                  <a:prstClr val="black"/>
                </a:solidFill>
                <a:latin typeface="Times New Roman" panose="02020603050405020304" pitchFamily="18" charset="0"/>
                <a:cs typeface="Times New Roman" panose="02020603050405020304" pitchFamily="18" charset="0"/>
              </a:rPr>
              <a:t>Rank</a:t>
            </a:r>
            <a:r>
              <a:rPr lang="it-IT" b="1" dirty="0">
                <a:solidFill>
                  <a:prstClr val="black"/>
                </a:solidFill>
                <a:latin typeface="Times New Roman" panose="02020603050405020304" pitchFamily="18" charset="0"/>
                <a:cs typeface="Times New Roman" panose="02020603050405020304" pitchFamily="18" charset="0"/>
              </a:rPr>
              <a:t> </a:t>
            </a:r>
            <a:r>
              <a:rPr lang="it-IT" b="1" dirty="0" smtClean="0">
                <a:solidFill>
                  <a:prstClr val="black"/>
                </a:solidFill>
                <a:latin typeface="Times New Roman" panose="02020603050405020304" pitchFamily="18" charset="0"/>
                <a:cs typeface="Times New Roman" panose="02020603050405020304" pitchFamily="18" charset="0"/>
              </a:rPr>
              <a:t> </a:t>
            </a:r>
            <a:r>
              <a:rPr lang="it-IT" dirty="0" smtClean="0">
                <a:solidFill>
                  <a:prstClr val="black"/>
                </a:solidFill>
                <a:latin typeface="Times New Roman" panose="02020603050405020304" pitchFamily="18" charset="0"/>
                <a:cs typeface="Times New Roman" panose="02020603050405020304" pitchFamily="18" charset="0"/>
              </a:rPr>
              <a:t>(1884/1939) segretario </a:t>
            </a:r>
            <a:r>
              <a:rPr lang="it-IT" dirty="0">
                <a:solidFill>
                  <a:prstClr val="black"/>
                </a:solidFill>
                <a:latin typeface="Times New Roman" panose="02020603050405020304" pitchFamily="18" charset="0"/>
                <a:cs typeface="Times New Roman" panose="02020603050405020304" pitchFamily="18" charset="0"/>
              </a:rPr>
              <a:t>della </a:t>
            </a:r>
            <a:r>
              <a:rPr lang="it-IT" dirty="0" smtClean="0">
                <a:solidFill>
                  <a:prstClr val="black"/>
                </a:solidFill>
                <a:latin typeface="Times New Roman" panose="02020603050405020304" pitchFamily="18" charset="0"/>
                <a:cs typeface="Times New Roman" panose="02020603050405020304" pitchFamily="18" charset="0"/>
              </a:rPr>
              <a:t> «</a:t>
            </a:r>
            <a:r>
              <a:rPr lang="it-IT" dirty="0" smtClean="0">
                <a:solidFill>
                  <a:srgbClr val="FF0000"/>
                </a:solidFill>
                <a:latin typeface="Times New Roman" panose="02020603050405020304" pitchFamily="18" charset="0"/>
                <a:cs typeface="Times New Roman" panose="02020603050405020304" pitchFamily="18" charset="0"/>
              </a:rPr>
              <a:t>Società psicologica </a:t>
            </a:r>
            <a:r>
              <a:rPr lang="it-IT" dirty="0">
                <a:solidFill>
                  <a:srgbClr val="FF0000"/>
                </a:solidFill>
                <a:latin typeface="Times New Roman" panose="02020603050405020304" pitchFamily="18" charset="0"/>
                <a:cs typeface="Times New Roman" panose="02020603050405020304" pitchFamily="18" charset="0"/>
              </a:rPr>
              <a:t>del </a:t>
            </a:r>
            <a:r>
              <a:rPr lang="it-IT" dirty="0" err="1" smtClean="0">
                <a:solidFill>
                  <a:srgbClr val="FF0000"/>
                </a:solidFill>
                <a:latin typeface="Times New Roman" panose="02020603050405020304" pitchFamily="18" charset="0"/>
                <a:cs typeface="Times New Roman" panose="02020603050405020304" pitchFamily="18" charset="0"/>
              </a:rPr>
              <a:t>mercoledi</a:t>
            </a:r>
            <a:r>
              <a:rPr lang="it-IT" dirty="0" smtClean="0">
                <a:solidFill>
                  <a:prstClr val="black"/>
                </a:solidFill>
                <a:latin typeface="Times New Roman" panose="02020603050405020304" pitchFamily="18" charset="0"/>
                <a:cs typeface="Times New Roman" panose="02020603050405020304" pitchFamily="18" charset="0"/>
              </a:rPr>
              <a:t>". Nel </a:t>
            </a:r>
            <a:r>
              <a:rPr lang="it-IT" dirty="0">
                <a:solidFill>
                  <a:prstClr val="black"/>
                </a:solidFill>
                <a:latin typeface="Times New Roman" panose="02020603050405020304" pitchFamily="18" charset="0"/>
                <a:cs typeface="Times New Roman" panose="02020603050405020304" pitchFamily="18" charset="0"/>
              </a:rPr>
              <a:t>1924 si staccò da Freud</a:t>
            </a:r>
            <a:r>
              <a:rPr lang="it-IT" dirty="0" smtClean="0">
                <a:solidFill>
                  <a:prstClr val="black"/>
                </a:solidFill>
                <a:latin typeface="Times New Roman" panose="02020603050405020304" pitchFamily="18" charset="0"/>
                <a:cs typeface="Times New Roman" panose="02020603050405020304" pitchFamily="18" charset="0"/>
              </a:rPr>
              <a:t>.</a:t>
            </a:r>
          </a:p>
          <a:p>
            <a:r>
              <a:rPr lang="it-IT" dirty="0">
                <a:solidFill>
                  <a:srgbClr val="FF0000"/>
                </a:solidFill>
                <a:latin typeface="Times New Roman" panose="02020603050405020304" pitchFamily="18" charset="0"/>
                <a:cs typeface="Times New Roman" panose="02020603050405020304" pitchFamily="18" charset="0"/>
              </a:rPr>
              <a:t>Ampliò la teoria psicoanalitica allo studio della leggenda, del mito, dell'arte ed altre opere di creatività</a:t>
            </a:r>
            <a:r>
              <a:rPr lang="it-IT" dirty="0" smtClean="0">
                <a:solidFill>
                  <a:srgbClr val="FF0000"/>
                </a:solidFill>
                <a:latin typeface="Times New Roman" panose="02020603050405020304" pitchFamily="18" charset="0"/>
                <a:cs typeface="Times New Roman" panose="02020603050405020304" pitchFamily="18" charset="0"/>
              </a:rPr>
              <a:t>.</a:t>
            </a:r>
            <a:endParaRPr lang="it-IT"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17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ndro\Documents\SPETTACOLI\INCONTRO CON LA CHITARRA\CHITARRA SOLISTA\CRC\2014_08_13\IMG_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1593850" cy="2405063"/>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2120815" y="1001514"/>
            <a:ext cx="6696744" cy="923330"/>
          </a:xfrm>
          <a:prstGeom prst="rect">
            <a:avLst/>
          </a:prstGeom>
          <a:ln>
            <a:solidFill>
              <a:srgbClr val="FF0000"/>
            </a:solidFill>
          </a:ln>
        </p:spPr>
        <p:txBody>
          <a:bodyPr wrap="square">
            <a:spAutoFit/>
          </a:bodyPr>
          <a:lstStyle/>
          <a:p>
            <a:r>
              <a:rPr lang="it-IT" b="1" dirty="0">
                <a:solidFill>
                  <a:prstClr val="black"/>
                </a:solidFill>
                <a:latin typeface="Times New Roman" panose="02020603050405020304" pitchFamily="18" charset="0"/>
                <a:cs typeface="Times New Roman" panose="02020603050405020304" pitchFamily="18" charset="0"/>
              </a:rPr>
              <a:t>Hanns Sachs </a:t>
            </a:r>
            <a:endParaRPr lang="it-IT" b="1" dirty="0" smtClean="0">
              <a:solidFill>
                <a:prstClr val="black"/>
              </a:solidFill>
              <a:latin typeface="Times New Roman" panose="02020603050405020304" pitchFamily="18" charset="0"/>
              <a:cs typeface="Times New Roman" panose="02020603050405020304" pitchFamily="18" charset="0"/>
            </a:endParaRPr>
          </a:p>
          <a:p>
            <a:r>
              <a:rPr lang="it-IT" dirty="0" smtClean="0">
                <a:solidFill>
                  <a:prstClr val="black"/>
                </a:solidFill>
                <a:latin typeface="Times New Roman" panose="02020603050405020304" pitchFamily="18" charset="0"/>
                <a:cs typeface="Times New Roman" panose="02020603050405020304" pitchFamily="18" charset="0"/>
              </a:rPr>
              <a:t>(1881- </a:t>
            </a:r>
            <a:r>
              <a:rPr lang="it-IT" dirty="0">
                <a:solidFill>
                  <a:prstClr val="black"/>
                </a:solidFill>
                <a:latin typeface="Times New Roman" panose="02020603050405020304" pitchFamily="18" charset="0"/>
                <a:cs typeface="Times New Roman" panose="02020603050405020304" pitchFamily="18" charset="0"/>
              </a:rPr>
              <a:t>1947</a:t>
            </a:r>
            <a:r>
              <a:rPr lang="it-IT" dirty="0" smtClean="0">
                <a:solidFill>
                  <a:prstClr val="black"/>
                </a:solidFill>
                <a:latin typeface="Times New Roman" panose="02020603050405020304" pitchFamily="18" charset="0"/>
                <a:cs typeface="Times New Roman" panose="02020603050405020304" pitchFamily="18" charset="0"/>
              </a:rPr>
              <a:t>) membro </a:t>
            </a:r>
            <a:r>
              <a:rPr lang="it-IT" dirty="0">
                <a:solidFill>
                  <a:prstClr val="black"/>
                </a:solidFill>
                <a:latin typeface="Times New Roman" panose="02020603050405020304" pitchFamily="18" charset="0"/>
                <a:cs typeface="Times New Roman" panose="02020603050405020304" pitchFamily="18" charset="0"/>
              </a:rPr>
              <a:t>della </a:t>
            </a:r>
            <a:r>
              <a:rPr lang="it-IT" dirty="0">
                <a:solidFill>
                  <a:srgbClr val="FF0000"/>
                </a:solidFill>
                <a:latin typeface="Times New Roman" panose="02020603050405020304" pitchFamily="18" charset="0"/>
                <a:cs typeface="Times New Roman" panose="02020603050405020304" pitchFamily="18" charset="0"/>
              </a:rPr>
              <a:t>"</a:t>
            </a:r>
            <a:r>
              <a:rPr lang="it-IT" dirty="0" smtClean="0">
                <a:solidFill>
                  <a:srgbClr val="FF0000"/>
                </a:solidFill>
                <a:latin typeface="Times New Roman" panose="02020603050405020304" pitchFamily="18" charset="0"/>
                <a:cs typeface="Times New Roman" panose="02020603050405020304" pitchFamily="18" charset="0"/>
              </a:rPr>
              <a:t>Società psicologica </a:t>
            </a:r>
            <a:r>
              <a:rPr lang="it-IT" dirty="0">
                <a:solidFill>
                  <a:srgbClr val="FF0000"/>
                </a:solidFill>
                <a:latin typeface="Times New Roman" panose="02020603050405020304" pitchFamily="18" charset="0"/>
                <a:cs typeface="Times New Roman" panose="02020603050405020304" pitchFamily="18" charset="0"/>
              </a:rPr>
              <a:t>del mercoledì".</a:t>
            </a:r>
          </a:p>
          <a:p>
            <a:r>
              <a:rPr lang="it-IT" dirty="0">
                <a:solidFill>
                  <a:prstClr val="black"/>
                </a:solidFill>
                <a:latin typeface="Times New Roman" panose="02020603050405020304" pitchFamily="18" charset="0"/>
                <a:cs typeface="Times New Roman" panose="02020603050405020304" pitchFamily="18" charset="0"/>
              </a:rPr>
              <a:t>Esercitò l'analisi dal 1910 e </a:t>
            </a:r>
            <a:r>
              <a:rPr lang="it-IT" dirty="0" smtClean="0">
                <a:solidFill>
                  <a:prstClr val="black"/>
                </a:solidFill>
                <a:latin typeface="Times New Roman" panose="02020603050405020304" pitchFamily="18" charset="0"/>
                <a:cs typeface="Times New Roman" panose="02020603050405020304" pitchFamily="18" charset="0"/>
              </a:rPr>
              <a:t>fu in </a:t>
            </a:r>
            <a:r>
              <a:rPr lang="it-IT" dirty="0">
                <a:solidFill>
                  <a:prstClr val="black"/>
                </a:solidFill>
                <a:latin typeface="Times New Roman" panose="02020603050405020304" pitchFamily="18" charset="0"/>
                <a:cs typeface="Times New Roman" panose="02020603050405020304" pitchFamily="18" charset="0"/>
              </a:rPr>
              <a:t>seguito analista didatta </a:t>
            </a:r>
            <a:r>
              <a:rPr lang="it-IT" dirty="0" smtClean="0">
                <a:solidFill>
                  <a:prstClr val="black"/>
                </a:solidFill>
                <a:latin typeface="Times New Roman" panose="02020603050405020304" pitchFamily="18" charset="0"/>
                <a:cs typeface="Times New Roman" panose="02020603050405020304" pitchFamily="18" charset="0"/>
              </a:rPr>
              <a:t>a Berlino</a:t>
            </a:r>
            <a:r>
              <a:rPr lang="it-IT" dirty="0">
                <a:solidFill>
                  <a:prstClr val="black"/>
                </a:solidFill>
                <a:latin typeface="Times New Roman" panose="02020603050405020304" pitchFamily="18" charset="0"/>
                <a:cs typeface="Times New Roman" panose="02020603050405020304" pitchFamily="18" charset="0"/>
              </a:rPr>
              <a:t>.</a:t>
            </a:r>
          </a:p>
        </p:txBody>
      </p:sp>
      <p:pic>
        <p:nvPicPr>
          <p:cNvPr id="4" name="Picture 2" descr="C:\Users\Sandro\Documents\SPETTACOLI\INCONTRO CON LA CHITARRA\CHITARRA SOLISTA\CRC\2014_08_13\IMG_0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846" y="3645024"/>
            <a:ext cx="1609725" cy="2809875"/>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2195736" y="4172798"/>
            <a:ext cx="6831086" cy="1754326"/>
          </a:xfrm>
          <a:prstGeom prst="rect">
            <a:avLst/>
          </a:prstGeom>
          <a:ln>
            <a:solidFill>
              <a:srgbClr val="FF0000"/>
            </a:solidFill>
          </a:ln>
        </p:spPr>
        <p:txBody>
          <a:bodyPr wrap="square">
            <a:spAutoFit/>
          </a:bodyPr>
          <a:lstStyle/>
          <a:p>
            <a:r>
              <a:rPr lang="it-IT" b="1" dirty="0" err="1">
                <a:solidFill>
                  <a:prstClr val="black"/>
                </a:solidFill>
                <a:latin typeface="Times New Roman" panose="02020603050405020304" pitchFamily="18" charset="0"/>
                <a:cs typeface="Times New Roman" panose="02020603050405020304" pitchFamily="18" charset="0"/>
              </a:rPr>
              <a:t>Eugen</a:t>
            </a:r>
            <a:r>
              <a:rPr lang="it-IT" b="1" dirty="0">
                <a:solidFill>
                  <a:prstClr val="black"/>
                </a:solidFill>
                <a:latin typeface="Times New Roman" panose="02020603050405020304" pitchFamily="18" charset="0"/>
                <a:cs typeface="Times New Roman" panose="02020603050405020304" pitchFamily="18" charset="0"/>
              </a:rPr>
              <a:t> Bleuler </a:t>
            </a:r>
            <a:r>
              <a:rPr lang="it-IT" dirty="0" smtClean="0">
                <a:solidFill>
                  <a:prstClr val="black"/>
                </a:solidFill>
                <a:latin typeface="Times New Roman" panose="02020603050405020304" pitchFamily="18" charset="0"/>
                <a:cs typeface="Times New Roman" panose="02020603050405020304" pitchFamily="18" charset="0"/>
              </a:rPr>
              <a:t>(1857/1939) professore </a:t>
            </a:r>
            <a:r>
              <a:rPr lang="it-IT" dirty="0">
                <a:solidFill>
                  <a:prstClr val="black"/>
                </a:solidFill>
                <a:latin typeface="Times New Roman" panose="02020603050405020304" pitchFamily="18" charset="0"/>
                <a:cs typeface="Times New Roman" panose="02020603050405020304" pitchFamily="18" charset="0"/>
              </a:rPr>
              <a:t>di </a:t>
            </a:r>
            <a:r>
              <a:rPr lang="it-IT" dirty="0" smtClean="0">
                <a:solidFill>
                  <a:prstClr val="black"/>
                </a:solidFill>
                <a:latin typeface="Times New Roman" panose="02020603050405020304" pitchFamily="18" charset="0"/>
                <a:cs typeface="Times New Roman" panose="02020603050405020304" pitchFamily="18" charset="0"/>
              </a:rPr>
              <a:t>psichiatria all'Università </a:t>
            </a:r>
            <a:r>
              <a:rPr lang="it-IT" dirty="0">
                <a:solidFill>
                  <a:prstClr val="black"/>
                </a:solidFill>
                <a:latin typeface="Times New Roman" panose="02020603050405020304" pitchFamily="18" charset="0"/>
                <a:cs typeface="Times New Roman" panose="02020603050405020304" pitchFamily="18" charset="0"/>
              </a:rPr>
              <a:t>di Zurigo </a:t>
            </a:r>
            <a:r>
              <a:rPr lang="it-IT" dirty="0" smtClean="0">
                <a:solidFill>
                  <a:prstClr val="black"/>
                </a:solidFill>
                <a:latin typeface="Times New Roman" panose="02020603050405020304" pitchFamily="18" charset="0"/>
                <a:cs typeface="Times New Roman" panose="02020603050405020304" pitchFamily="18" charset="0"/>
              </a:rPr>
              <a:t>e direttore </a:t>
            </a:r>
            <a:r>
              <a:rPr lang="it-IT" dirty="0">
                <a:solidFill>
                  <a:prstClr val="black"/>
                </a:solidFill>
                <a:latin typeface="Times New Roman" panose="02020603050405020304" pitchFamily="18" charset="0"/>
                <a:cs typeface="Times New Roman" panose="02020603050405020304" pitchFamily="18" charset="0"/>
              </a:rPr>
              <a:t>dell' Ospedale </a:t>
            </a:r>
            <a:r>
              <a:rPr lang="it-IT" dirty="0" smtClean="0">
                <a:solidFill>
                  <a:prstClr val="black"/>
                </a:solidFill>
                <a:latin typeface="Times New Roman" panose="02020603050405020304" pitchFamily="18" charset="0"/>
                <a:cs typeface="Times New Roman" panose="02020603050405020304" pitchFamily="18" charset="0"/>
              </a:rPr>
              <a:t>cantonale e </a:t>
            </a:r>
            <a:r>
              <a:rPr lang="it-IT" dirty="0">
                <a:solidFill>
                  <a:prstClr val="black"/>
                </a:solidFill>
                <a:latin typeface="Times New Roman" panose="02020603050405020304" pitchFamily="18" charset="0"/>
                <a:cs typeface="Times New Roman" panose="02020603050405020304" pitchFamily="18" charset="0"/>
              </a:rPr>
              <a:t>della clinica </a:t>
            </a:r>
            <a:r>
              <a:rPr lang="it-IT" dirty="0" smtClean="0">
                <a:solidFill>
                  <a:prstClr val="black"/>
                </a:solidFill>
                <a:latin typeface="Times New Roman" panose="02020603050405020304" pitchFamily="18" charset="0"/>
                <a:cs typeface="Times New Roman" panose="02020603050405020304" pitchFamily="18" charset="0"/>
              </a:rPr>
              <a:t>psichiatrica</a:t>
            </a:r>
            <a:endParaRPr lang="it-IT" dirty="0">
              <a:solidFill>
                <a:prstClr val="black"/>
              </a:solidFill>
              <a:latin typeface="Times New Roman" panose="02020603050405020304" pitchFamily="18" charset="0"/>
              <a:cs typeface="Times New Roman" panose="02020603050405020304" pitchFamily="18" charset="0"/>
            </a:endParaRPr>
          </a:p>
          <a:p>
            <a:r>
              <a:rPr lang="it-IT" dirty="0" err="1" smtClean="0">
                <a:solidFill>
                  <a:prstClr val="black"/>
                </a:solidFill>
                <a:latin typeface="Times New Roman" panose="02020603050405020304" pitchFamily="18" charset="0"/>
                <a:cs typeface="Times New Roman" panose="02020603050405020304" pitchFamily="18" charset="0"/>
              </a:rPr>
              <a:t>unversitaria</a:t>
            </a:r>
            <a:r>
              <a:rPr lang="it-IT" dirty="0" smtClean="0">
                <a:solidFill>
                  <a:prstClr val="black"/>
                </a:solidFill>
                <a:latin typeface="Times New Roman" panose="02020603050405020304" pitchFamily="18" charset="0"/>
                <a:cs typeface="Times New Roman" panose="02020603050405020304" pitchFamily="18" charset="0"/>
              </a:rPr>
              <a:t> </a:t>
            </a:r>
            <a:r>
              <a:rPr lang="it-IT" dirty="0">
                <a:solidFill>
                  <a:prstClr val="black"/>
                </a:solidFill>
                <a:latin typeface="Times New Roman" panose="02020603050405020304" pitchFamily="18" charset="0"/>
                <a:cs typeface="Times New Roman" panose="02020603050405020304" pitchFamily="18" charset="0"/>
              </a:rPr>
              <a:t>" </a:t>
            </a:r>
            <a:r>
              <a:rPr lang="it-IT" dirty="0" err="1">
                <a:solidFill>
                  <a:prstClr val="black"/>
                </a:solidFill>
                <a:latin typeface="Times New Roman" panose="02020603050405020304" pitchFamily="18" charset="0"/>
                <a:cs typeface="Times New Roman" panose="02020603050405020304" pitchFamily="18" charset="0"/>
              </a:rPr>
              <a:t>Burgbtilzli</a:t>
            </a:r>
            <a:r>
              <a:rPr lang="it-IT" dirty="0">
                <a:solidFill>
                  <a:prstClr val="black"/>
                </a:solidFill>
                <a:latin typeface="Times New Roman" panose="02020603050405020304" pitchFamily="18" charset="0"/>
                <a:cs typeface="Times New Roman" panose="02020603050405020304" pitchFamily="18" charset="0"/>
              </a:rPr>
              <a:t>". </a:t>
            </a:r>
            <a:r>
              <a:rPr lang="it-IT" dirty="0" smtClean="0">
                <a:solidFill>
                  <a:srgbClr val="FF0000"/>
                </a:solidFill>
                <a:latin typeface="Times New Roman" panose="02020603050405020304" pitchFamily="18" charset="0"/>
                <a:cs typeface="Times New Roman" panose="02020603050405020304" pitchFamily="18" charset="0"/>
              </a:rPr>
              <a:t>Da lui </a:t>
            </a:r>
            <a:r>
              <a:rPr lang="it-IT" dirty="0">
                <a:solidFill>
                  <a:srgbClr val="FF0000"/>
                </a:solidFill>
                <a:latin typeface="Times New Roman" panose="02020603050405020304" pitchFamily="18" charset="0"/>
                <a:cs typeface="Times New Roman" panose="02020603050405020304" pitchFamily="18" charset="0"/>
              </a:rPr>
              <a:t>e dai suoi collaboratori, </a:t>
            </a:r>
            <a:r>
              <a:rPr lang="it-IT" dirty="0" smtClean="0">
                <a:solidFill>
                  <a:srgbClr val="FF0000"/>
                </a:solidFill>
                <a:latin typeface="Times New Roman" panose="02020603050405020304" pitchFamily="18" charset="0"/>
                <a:cs typeface="Times New Roman" panose="02020603050405020304" pitchFamily="18" charset="0"/>
              </a:rPr>
              <a:t>tra cui </a:t>
            </a:r>
            <a:r>
              <a:rPr lang="it-IT" dirty="0">
                <a:solidFill>
                  <a:srgbClr val="FF0000"/>
                </a:solidFill>
                <a:latin typeface="Times New Roman" panose="02020603050405020304" pitchFamily="18" charset="0"/>
                <a:cs typeface="Times New Roman" panose="02020603050405020304" pitchFamily="18" charset="0"/>
              </a:rPr>
              <a:t>C. G. </a:t>
            </a:r>
            <a:r>
              <a:rPr lang="it-IT" dirty="0" err="1">
                <a:solidFill>
                  <a:srgbClr val="FF0000"/>
                </a:solidFill>
                <a:latin typeface="Times New Roman" panose="02020603050405020304" pitchFamily="18" charset="0"/>
                <a:cs typeface="Times New Roman" panose="02020603050405020304" pitchFamily="18" charset="0"/>
              </a:rPr>
              <a:t>Jung</a:t>
            </a:r>
            <a:r>
              <a:rPr lang="it-IT" dirty="0">
                <a:solidFill>
                  <a:srgbClr val="FF0000"/>
                </a:solidFill>
                <a:latin typeface="Times New Roman" panose="02020603050405020304" pitchFamily="18" charset="0"/>
                <a:cs typeface="Times New Roman" panose="02020603050405020304" pitchFamily="18" charset="0"/>
              </a:rPr>
              <a:t>, Freud ottenne </a:t>
            </a:r>
            <a:r>
              <a:rPr lang="it-IT" dirty="0" smtClean="0">
                <a:solidFill>
                  <a:srgbClr val="FF0000"/>
                </a:solidFill>
                <a:latin typeface="Times New Roman" panose="02020603050405020304" pitchFamily="18" charset="0"/>
                <a:cs typeface="Times New Roman" panose="02020603050405020304" pitchFamily="18" charset="0"/>
              </a:rPr>
              <a:t>il primo </a:t>
            </a:r>
            <a:r>
              <a:rPr lang="it-IT" dirty="0">
                <a:solidFill>
                  <a:srgbClr val="FF0000"/>
                </a:solidFill>
                <a:latin typeface="Times New Roman" panose="02020603050405020304" pitchFamily="18" charset="0"/>
                <a:cs typeface="Times New Roman" panose="02020603050405020304" pitchFamily="18" charset="0"/>
              </a:rPr>
              <a:t>riconoscimento </a:t>
            </a:r>
            <a:r>
              <a:rPr lang="it-IT" dirty="0" smtClean="0">
                <a:solidFill>
                  <a:srgbClr val="FF0000"/>
                </a:solidFill>
                <a:latin typeface="Times New Roman" panose="02020603050405020304" pitchFamily="18" charset="0"/>
                <a:cs typeface="Times New Roman" panose="02020603050405020304" pitchFamily="18" charset="0"/>
              </a:rPr>
              <a:t>ufficiale delle </a:t>
            </a:r>
            <a:r>
              <a:rPr lang="it-IT" dirty="0">
                <a:solidFill>
                  <a:srgbClr val="FF0000"/>
                </a:solidFill>
                <a:latin typeface="Times New Roman" panose="02020603050405020304" pitchFamily="18" charset="0"/>
                <a:cs typeface="Times New Roman" panose="02020603050405020304" pitchFamily="18" charset="0"/>
              </a:rPr>
              <a:t>proprie scoperte. </a:t>
            </a:r>
            <a:r>
              <a:rPr lang="it-IT" dirty="0" smtClean="0">
                <a:solidFill>
                  <a:srgbClr val="FF0000"/>
                </a:solidFill>
                <a:latin typeface="Times New Roman" panose="02020603050405020304" pitchFamily="18" charset="0"/>
                <a:cs typeface="Times New Roman" panose="02020603050405020304" pitchFamily="18" charset="0"/>
              </a:rPr>
              <a:t>Insieme</a:t>
            </a:r>
            <a:r>
              <a:rPr lang="it-IT" dirty="0" smtClean="0">
                <a:solidFill>
                  <a:prstClr val="black"/>
                </a:solidFill>
                <a:latin typeface="Times New Roman" panose="02020603050405020304" pitchFamily="18" charset="0"/>
                <a:cs typeface="Times New Roman" panose="02020603050405020304" pitchFamily="18" charset="0"/>
              </a:rPr>
              <a:t> con </a:t>
            </a:r>
            <a:r>
              <a:rPr lang="it-IT" dirty="0">
                <a:solidFill>
                  <a:prstClr val="black"/>
                </a:solidFill>
                <a:latin typeface="Times New Roman" panose="02020603050405020304" pitchFamily="18" charset="0"/>
                <a:cs typeface="Times New Roman" panose="02020603050405020304" pitchFamily="18" charset="0"/>
              </a:rPr>
              <a:t>Freud, Bleuler pubblicò </a:t>
            </a:r>
            <a:r>
              <a:rPr lang="it-IT" dirty="0" smtClean="0">
                <a:solidFill>
                  <a:prstClr val="black"/>
                </a:solidFill>
                <a:latin typeface="Times New Roman" panose="02020603050405020304" pitchFamily="18" charset="0"/>
                <a:cs typeface="Times New Roman" panose="02020603050405020304" pitchFamily="18" charset="0"/>
              </a:rPr>
              <a:t>dal l909 </a:t>
            </a:r>
            <a:r>
              <a:rPr lang="it-IT" dirty="0">
                <a:solidFill>
                  <a:prstClr val="black"/>
                </a:solidFill>
                <a:latin typeface="Times New Roman" panose="02020603050405020304" pitchFamily="18" charset="0"/>
                <a:cs typeface="Times New Roman" panose="02020603050405020304" pitchFamily="18" charset="0"/>
              </a:rPr>
              <a:t>al </a:t>
            </a:r>
            <a:r>
              <a:rPr lang="it-IT" dirty="0" smtClean="0">
                <a:solidFill>
                  <a:prstClr val="black"/>
                </a:solidFill>
                <a:latin typeface="Times New Roman" panose="02020603050405020304" pitchFamily="18" charset="0"/>
                <a:cs typeface="Times New Roman" panose="02020603050405020304" pitchFamily="18" charset="0"/>
              </a:rPr>
              <a:t>1913 la prima delle riviste dedicate alla psicanalisi.</a:t>
            </a:r>
            <a:endParaRPr lang="it-IT"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832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ndro\Documents\SPETTACOLI\INCONTRO CON LA CHITARRA\CHITARRA SOLISTA\CRC\2014_08_13\IMG_0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243" y="548679"/>
            <a:ext cx="1468437" cy="271621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andro\Documents\SPETTACOLI\INCONTRO CON LA CHITARRA\CHITARRA SOLISTA\CRC\2014_08_13\IMG_0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665115"/>
            <a:ext cx="1563687" cy="27162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andro\Documents\SPETTACOLI\INCONTRO CON LA CHITARRA\CHITARRA SOLISTA\CRC\2014_08_13\IMG_00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477718"/>
            <a:ext cx="1563687" cy="2716213"/>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691680" y="404664"/>
            <a:ext cx="3096344" cy="3139321"/>
          </a:xfrm>
          <a:prstGeom prst="rect">
            <a:avLst/>
          </a:prstGeom>
          <a:ln>
            <a:noFill/>
          </a:ln>
        </p:spPr>
        <p:txBody>
          <a:bodyPr wrap="square">
            <a:spAutoFit/>
          </a:bodyPr>
          <a:lstStyle/>
          <a:p>
            <a:r>
              <a:rPr lang="it-IT" b="1" dirty="0">
                <a:solidFill>
                  <a:prstClr val="black"/>
                </a:solidFill>
              </a:rPr>
              <a:t>Carl </a:t>
            </a:r>
            <a:r>
              <a:rPr lang="it-IT" b="1" dirty="0" smtClean="0">
                <a:solidFill>
                  <a:prstClr val="black"/>
                </a:solidFill>
              </a:rPr>
              <a:t>Gustav </a:t>
            </a:r>
            <a:r>
              <a:rPr lang="it-IT" b="1" dirty="0" err="1" smtClean="0">
                <a:solidFill>
                  <a:prstClr val="black"/>
                </a:solidFill>
              </a:rPr>
              <a:t>Jung</a:t>
            </a:r>
            <a:endParaRPr lang="it-IT" b="1" dirty="0" smtClean="0">
              <a:solidFill>
                <a:prstClr val="black"/>
              </a:solidFill>
            </a:endParaRPr>
          </a:p>
          <a:p>
            <a:r>
              <a:rPr lang="it-IT" dirty="0" smtClean="0">
                <a:solidFill>
                  <a:prstClr val="black"/>
                </a:solidFill>
              </a:rPr>
              <a:t>(1875/1961)</a:t>
            </a:r>
            <a:endParaRPr lang="it-IT" dirty="0">
              <a:solidFill>
                <a:prstClr val="black"/>
              </a:solidFill>
            </a:endParaRPr>
          </a:p>
          <a:p>
            <a:r>
              <a:rPr lang="it-IT" dirty="0" smtClean="0">
                <a:solidFill>
                  <a:prstClr val="black"/>
                </a:solidFill>
              </a:rPr>
              <a:t>Redattore dell’ «Annuario di ricerche psicoanalitiche e psicopatologiche» presidente </a:t>
            </a:r>
            <a:r>
              <a:rPr lang="it-IT" dirty="0" smtClean="0">
                <a:solidFill>
                  <a:srgbClr val="FF0000"/>
                </a:solidFill>
              </a:rPr>
              <a:t>dell'Associazione psicoanalitica internazionale </a:t>
            </a:r>
            <a:r>
              <a:rPr lang="it-IT" dirty="0">
                <a:solidFill>
                  <a:srgbClr val="FF0000"/>
                </a:solidFill>
              </a:rPr>
              <a:t>dal </a:t>
            </a:r>
            <a:r>
              <a:rPr lang="it-IT" dirty="0" smtClean="0">
                <a:solidFill>
                  <a:srgbClr val="FF0000"/>
                </a:solidFill>
              </a:rPr>
              <a:t>1910 fino alla </a:t>
            </a:r>
            <a:r>
              <a:rPr lang="it-IT" dirty="0">
                <a:solidFill>
                  <a:srgbClr val="FF0000"/>
                </a:solidFill>
              </a:rPr>
              <a:t>rottura con Freud, </a:t>
            </a:r>
            <a:r>
              <a:rPr lang="it-IT" dirty="0" smtClean="0">
                <a:solidFill>
                  <a:srgbClr val="FF0000"/>
                </a:solidFill>
              </a:rPr>
              <a:t>che avvenne nel 1914</a:t>
            </a:r>
            <a:r>
              <a:rPr lang="it-IT" dirty="0" smtClean="0">
                <a:solidFill>
                  <a:prstClr val="black"/>
                </a:solidFill>
              </a:rPr>
              <a:t> Fondatore della «psicologia analitica».</a:t>
            </a:r>
            <a:endParaRPr lang="it-IT" dirty="0">
              <a:solidFill>
                <a:prstClr val="black"/>
              </a:solidFill>
            </a:endParaRPr>
          </a:p>
        </p:txBody>
      </p:sp>
      <p:sp>
        <p:nvSpPr>
          <p:cNvPr id="3" name="Rettangolo 2"/>
          <p:cNvSpPr/>
          <p:nvPr/>
        </p:nvSpPr>
        <p:spPr>
          <a:xfrm>
            <a:off x="2051720" y="3621523"/>
            <a:ext cx="2520280" cy="2862322"/>
          </a:xfrm>
          <a:prstGeom prst="rect">
            <a:avLst/>
          </a:prstGeom>
        </p:spPr>
        <p:txBody>
          <a:bodyPr wrap="square">
            <a:spAutoFit/>
          </a:bodyPr>
          <a:lstStyle/>
          <a:p>
            <a:r>
              <a:rPr lang="it-IT" b="1" dirty="0" smtClean="0">
                <a:solidFill>
                  <a:prstClr val="black"/>
                </a:solidFill>
              </a:rPr>
              <a:t>Oskar </a:t>
            </a:r>
            <a:r>
              <a:rPr lang="it-IT" b="1" dirty="0" err="1" smtClean="0">
                <a:solidFill>
                  <a:prstClr val="black"/>
                </a:solidFill>
              </a:rPr>
              <a:t>Pfister</a:t>
            </a:r>
            <a:r>
              <a:rPr lang="it-IT" b="1" dirty="0" smtClean="0">
                <a:solidFill>
                  <a:prstClr val="black"/>
                </a:solidFill>
              </a:rPr>
              <a:t>  </a:t>
            </a:r>
            <a:r>
              <a:rPr lang="it-IT" dirty="0" smtClean="0">
                <a:solidFill>
                  <a:prstClr val="black"/>
                </a:solidFill>
              </a:rPr>
              <a:t>(1873/1956</a:t>
            </a:r>
            <a:r>
              <a:rPr lang="it-IT" b="1" dirty="0" smtClean="0">
                <a:solidFill>
                  <a:prstClr val="black"/>
                </a:solidFill>
              </a:rPr>
              <a:t>)</a:t>
            </a:r>
            <a:endParaRPr lang="it-IT" dirty="0">
              <a:solidFill>
                <a:prstClr val="black"/>
              </a:solidFill>
            </a:endParaRPr>
          </a:p>
          <a:p>
            <a:r>
              <a:rPr lang="it-IT" dirty="0" smtClean="0">
                <a:solidFill>
                  <a:prstClr val="black"/>
                </a:solidFill>
              </a:rPr>
              <a:t>pastore </a:t>
            </a:r>
            <a:r>
              <a:rPr lang="it-IT" dirty="0">
                <a:solidFill>
                  <a:prstClr val="black"/>
                </a:solidFill>
              </a:rPr>
              <a:t>protestante e </a:t>
            </a:r>
            <a:r>
              <a:rPr lang="it-IT" dirty="0" smtClean="0">
                <a:solidFill>
                  <a:prstClr val="black"/>
                </a:solidFill>
              </a:rPr>
              <a:t>pedagogo a Zurigo</a:t>
            </a:r>
            <a:r>
              <a:rPr lang="it-IT" dirty="0">
                <a:solidFill>
                  <a:prstClr val="black"/>
                </a:solidFill>
              </a:rPr>
              <a:t>. S'imbatté negli </a:t>
            </a:r>
            <a:r>
              <a:rPr lang="it-IT" dirty="0" smtClean="0">
                <a:solidFill>
                  <a:prstClr val="black"/>
                </a:solidFill>
              </a:rPr>
              <a:t>scritti </a:t>
            </a:r>
            <a:r>
              <a:rPr lang="it-IT" dirty="0">
                <a:solidFill>
                  <a:prstClr val="black"/>
                </a:solidFill>
              </a:rPr>
              <a:t>di</a:t>
            </a:r>
          </a:p>
          <a:p>
            <a:r>
              <a:rPr lang="it-IT" dirty="0">
                <a:solidFill>
                  <a:prstClr val="black"/>
                </a:solidFill>
              </a:rPr>
              <a:t>Freud nel 1908 e propugnò</a:t>
            </a:r>
          </a:p>
          <a:p>
            <a:r>
              <a:rPr lang="it-IT" dirty="0">
                <a:solidFill>
                  <a:prstClr val="black"/>
                </a:solidFill>
              </a:rPr>
              <a:t>l'applicazione delle </a:t>
            </a:r>
            <a:r>
              <a:rPr lang="it-IT" dirty="0" smtClean="0">
                <a:solidFill>
                  <a:prstClr val="black"/>
                </a:solidFill>
              </a:rPr>
              <a:t>scoperte psicanalitiche </a:t>
            </a:r>
            <a:r>
              <a:rPr lang="it-IT" dirty="0">
                <a:solidFill>
                  <a:prstClr val="black"/>
                </a:solidFill>
              </a:rPr>
              <a:t>in </a:t>
            </a:r>
            <a:r>
              <a:rPr lang="it-IT" dirty="0" smtClean="0">
                <a:solidFill>
                  <a:prstClr val="black"/>
                </a:solidFill>
              </a:rPr>
              <a:t>campo pedagogico</a:t>
            </a:r>
            <a:r>
              <a:rPr lang="it-IT" dirty="0">
                <a:solidFill>
                  <a:prstClr val="black"/>
                </a:solidFill>
              </a:rPr>
              <a:t>.</a:t>
            </a:r>
          </a:p>
        </p:txBody>
      </p:sp>
      <p:sp>
        <p:nvSpPr>
          <p:cNvPr id="4" name="Rettangolo 3"/>
          <p:cNvSpPr/>
          <p:nvPr/>
        </p:nvSpPr>
        <p:spPr>
          <a:xfrm>
            <a:off x="6279704" y="127665"/>
            <a:ext cx="2864296" cy="3139321"/>
          </a:xfrm>
          <a:prstGeom prst="rect">
            <a:avLst/>
          </a:prstGeom>
          <a:ln>
            <a:solidFill>
              <a:srgbClr val="FF0000"/>
            </a:solidFill>
          </a:ln>
        </p:spPr>
        <p:txBody>
          <a:bodyPr wrap="square">
            <a:spAutoFit/>
          </a:bodyPr>
          <a:lstStyle/>
          <a:p>
            <a:r>
              <a:rPr lang="it-IT" dirty="0" err="1">
                <a:solidFill>
                  <a:prstClr val="black"/>
                </a:solidFill>
              </a:rPr>
              <a:t>Max</a:t>
            </a:r>
            <a:r>
              <a:rPr lang="it-IT" dirty="0">
                <a:solidFill>
                  <a:prstClr val="black"/>
                </a:solidFill>
              </a:rPr>
              <a:t> </a:t>
            </a:r>
            <a:r>
              <a:rPr lang="it-IT" dirty="0" err="1" smtClean="0">
                <a:solidFill>
                  <a:prstClr val="black"/>
                </a:solidFill>
              </a:rPr>
              <a:t>Eitingon</a:t>
            </a:r>
            <a:endParaRPr lang="it-IT" dirty="0" smtClean="0">
              <a:solidFill>
                <a:prstClr val="black"/>
              </a:solidFill>
            </a:endParaRPr>
          </a:p>
          <a:p>
            <a:r>
              <a:rPr lang="it-IT" dirty="0" smtClean="0">
                <a:solidFill>
                  <a:prstClr val="black"/>
                </a:solidFill>
              </a:rPr>
              <a:t>(1881/1943),</a:t>
            </a:r>
            <a:endParaRPr lang="it-IT" dirty="0">
              <a:solidFill>
                <a:prstClr val="black"/>
              </a:solidFill>
            </a:endParaRPr>
          </a:p>
          <a:p>
            <a:r>
              <a:rPr lang="it-IT" dirty="0">
                <a:solidFill>
                  <a:prstClr val="black"/>
                </a:solidFill>
              </a:rPr>
              <a:t>fondatore del primo </a:t>
            </a:r>
            <a:r>
              <a:rPr lang="it-IT" dirty="0" smtClean="0">
                <a:solidFill>
                  <a:prstClr val="black"/>
                </a:solidFill>
              </a:rPr>
              <a:t>policlinico</a:t>
            </a:r>
            <a:endParaRPr lang="it-IT" dirty="0">
              <a:solidFill>
                <a:prstClr val="black"/>
              </a:solidFill>
            </a:endParaRPr>
          </a:p>
          <a:p>
            <a:r>
              <a:rPr lang="it-IT" dirty="0">
                <a:solidFill>
                  <a:prstClr val="black"/>
                </a:solidFill>
              </a:rPr>
              <a:t>psicoanalitico a </a:t>
            </a:r>
            <a:r>
              <a:rPr lang="it-IT" dirty="0" smtClean="0">
                <a:solidFill>
                  <a:prstClr val="black"/>
                </a:solidFill>
              </a:rPr>
              <a:t>Berlino</a:t>
            </a:r>
          </a:p>
          <a:p>
            <a:r>
              <a:rPr lang="it-IT" dirty="0" smtClean="0">
                <a:solidFill>
                  <a:prstClr val="black"/>
                </a:solidFill>
              </a:rPr>
              <a:t>nel1920</a:t>
            </a:r>
            <a:r>
              <a:rPr lang="it-IT" dirty="0">
                <a:solidFill>
                  <a:prstClr val="black"/>
                </a:solidFill>
              </a:rPr>
              <a:t>. Dal </a:t>
            </a:r>
            <a:r>
              <a:rPr lang="it-IT" dirty="0" smtClean="0">
                <a:solidFill>
                  <a:prstClr val="black"/>
                </a:solidFill>
              </a:rPr>
              <a:t>1927 al 1932 fu presidente dell‘ </a:t>
            </a:r>
            <a:r>
              <a:rPr lang="it-IT" dirty="0" smtClean="0">
                <a:solidFill>
                  <a:srgbClr val="FF0000"/>
                </a:solidFill>
              </a:rPr>
              <a:t>Associazione psicanalitica internazionale</a:t>
            </a:r>
            <a:r>
              <a:rPr lang="it-IT" dirty="0" smtClean="0">
                <a:solidFill>
                  <a:prstClr val="black"/>
                </a:solidFill>
              </a:rPr>
              <a:t>. Nel 1933 fondò la Società psicanalitica palestinese.</a:t>
            </a:r>
            <a:endParaRPr lang="it-IT" dirty="0">
              <a:solidFill>
                <a:prstClr val="black"/>
              </a:solidFill>
            </a:endParaRPr>
          </a:p>
        </p:txBody>
      </p:sp>
      <p:pic>
        <p:nvPicPr>
          <p:cNvPr id="1026" name="Picture 2" descr="C:\Users\Sandro\Documents\SPETTACOLI\INCONTRO CON LA CHITARRA\CHITARRA SOLISTA\CRC\2014_08_13\IMG_00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621523"/>
            <a:ext cx="1581150" cy="2617787"/>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6279704" y="3637754"/>
            <a:ext cx="2864296" cy="2862322"/>
          </a:xfrm>
          <a:prstGeom prst="rect">
            <a:avLst/>
          </a:prstGeom>
          <a:ln>
            <a:solidFill>
              <a:srgbClr val="FF0000"/>
            </a:solidFill>
          </a:ln>
        </p:spPr>
        <p:txBody>
          <a:bodyPr wrap="square">
            <a:spAutoFit/>
          </a:bodyPr>
          <a:lstStyle/>
          <a:p>
            <a:r>
              <a:rPr lang="it-IT" dirty="0">
                <a:solidFill>
                  <a:prstClr val="black"/>
                </a:solidFill>
              </a:rPr>
              <a:t>Ernest J</a:t>
            </a:r>
            <a:r>
              <a:rPr lang="it-IT" dirty="0" smtClean="0">
                <a:solidFill>
                  <a:prstClr val="black"/>
                </a:solidFill>
              </a:rPr>
              <a:t>ones </a:t>
            </a:r>
            <a:r>
              <a:rPr lang="it-IT" dirty="0">
                <a:solidFill>
                  <a:prstClr val="black"/>
                </a:solidFill>
              </a:rPr>
              <a:t>( </a:t>
            </a:r>
            <a:r>
              <a:rPr lang="it-IT" dirty="0" smtClean="0">
                <a:solidFill>
                  <a:prstClr val="black"/>
                </a:solidFill>
              </a:rPr>
              <a:t>1879- 1958) fondatore </a:t>
            </a:r>
            <a:r>
              <a:rPr lang="it-IT" dirty="0">
                <a:solidFill>
                  <a:prstClr val="black"/>
                </a:solidFill>
              </a:rPr>
              <a:t>della </a:t>
            </a:r>
            <a:r>
              <a:rPr lang="it-IT" dirty="0" smtClean="0">
                <a:solidFill>
                  <a:srgbClr val="FF0000"/>
                </a:solidFill>
              </a:rPr>
              <a:t>Società psicoanalitica </a:t>
            </a:r>
            <a:r>
              <a:rPr lang="it-IT" dirty="0">
                <a:solidFill>
                  <a:srgbClr val="FF0000"/>
                </a:solidFill>
              </a:rPr>
              <a:t>britannica </a:t>
            </a:r>
            <a:r>
              <a:rPr lang="it-IT" dirty="0">
                <a:solidFill>
                  <a:prstClr val="black"/>
                </a:solidFill>
              </a:rPr>
              <a:t>; </a:t>
            </a:r>
            <a:r>
              <a:rPr lang="it-IT" dirty="0" smtClean="0">
                <a:solidFill>
                  <a:prstClr val="black"/>
                </a:solidFill>
              </a:rPr>
              <a:t>dal 1932 </a:t>
            </a:r>
            <a:r>
              <a:rPr lang="it-IT" dirty="0">
                <a:solidFill>
                  <a:prstClr val="black"/>
                </a:solidFill>
              </a:rPr>
              <a:t>al 1949 fu </a:t>
            </a:r>
            <a:r>
              <a:rPr lang="it-IT" dirty="0" smtClean="0">
                <a:solidFill>
                  <a:prstClr val="black"/>
                </a:solidFill>
              </a:rPr>
              <a:t>presidente dell</a:t>
            </a:r>
            <a:r>
              <a:rPr lang="it-IT" dirty="0">
                <a:solidFill>
                  <a:prstClr val="black"/>
                </a:solidFill>
              </a:rPr>
              <a:t>' </a:t>
            </a:r>
            <a:r>
              <a:rPr lang="it-IT" dirty="0" smtClean="0">
                <a:solidFill>
                  <a:srgbClr val="FF0000"/>
                </a:solidFill>
              </a:rPr>
              <a:t>Associazione  Psicanalitica Internazionale</a:t>
            </a:r>
            <a:r>
              <a:rPr lang="it-IT" dirty="0">
                <a:solidFill>
                  <a:prstClr val="black"/>
                </a:solidFill>
              </a:rPr>
              <a:t>. È l'autore </a:t>
            </a:r>
            <a:r>
              <a:rPr lang="it-IT" dirty="0" smtClean="0">
                <a:solidFill>
                  <a:prstClr val="black"/>
                </a:solidFill>
              </a:rPr>
              <a:t>della più </a:t>
            </a:r>
            <a:r>
              <a:rPr lang="it-IT" dirty="0">
                <a:solidFill>
                  <a:prstClr val="black"/>
                </a:solidFill>
              </a:rPr>
              <a:t>importante biografia </a:t>
            </a:r>
            <a:r>
              <a:rPr lang="it-IT" dirty="0" smtClean="0">
                <a:solidFill>
                  <a:prstClr val="black"/>
                </a:solidFill>
              </a:rPr>
              <a:t>di Freud.</a:t>
            </a:r>
            <a:endParaRPr lang="it-IT" dirty="0">
              <a:solidFill>
                <a:prstClr val="black"/>
              </a:solidFill>
            </a:endParaRPr>
          </a:p>
        </p:txBody>
      </p:sp>
    </p:spTree>
    <p:extLst>
      <p:ext uri="{BB962C8B-B14F-4D97-AF65-F5344CB8AC3E}">
        <p14:creationId xmlns:p14="http://schemas.microsoft.com/office/powerpoint/2010/main" val="134239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barn(inVertical)">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barn(inVertical)">
                                      <p:cBhvr>
                                        <p:cTn id="18" dur="5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barn(inVertical)">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ndro\Documents\SPETTACOLI\INCONTRO CON LA CHITARRA\CHITARRA SOLISTA\CRC\2014_08_13\IMG_0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260648"/>
            <a:ext cx="1327673" cy="2759100"/>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403648" y="273686"/>
            <a:ext cx="2808312" cy="3139321"/>
          </a:xfrm>
          <a:prstGeom prst="rect">
            <a:avLst/>
          </a:prstGeom>
          <a:ln>
            <a:solidFill>
              <a:srgbClr val="FF0000"/>
            </a:solidFill>
          </a:ln>
        </p:spPr>
        <p:txBody>
          <a:bodyPr wrap="square">
            <a:spAutoFit/>
          </a:bodyPr>
          <a:lstStyle/>
          <a:p>
            <a:r>
              <a:rPr lang="it-IT" b="1" dirty="0">
                <a:solidFill>
                  <a:prstClr val="black"/>
                </a:solidFill>
              </a:rPr>
              <a:t>Karl </a:t>
            </a:r>
            <a:r>
              <a:rPr lang="it-IT" b="1" dirty="0" smtClean="0">
                <a:solidFill>
                  <a:prstClr val="black"/>
                </a:solidFill>
              </a:rPr>
              <a:t>Abraham </a:t>
            </a:r>
            <a:r>
              <a:rPr lang="it-IT" dirty="0">
                <a:solidFill>
                  <a:prstClr val="black"/>
                </a:solidFill>
              </a:rPr>
              <a:t>( </a:t>
            </a:r>
            <a:r>
              <a:rPr lang="it-IT" dirty="0" smtClean="0">
                <a:solidFill>
                  <a:prstClr val="black"/>
                </a:solidFill>
              </a:rPr>
              <a:t>1877/1925)</a:t>
            </a:r>
            <a:endParaRPr lang="it-IT" dirty="0">
              <a:solidFill>
                <a:prstClr val="black"/>
              </a:solidFill>
            </a:endParaRPr>
          </a:p>
          <a:p>
            <a:r>
              <a:rPr lang="it-IT" dirty="0">
                <a:solidFill>
                  <a:prstClr val="black"/>
                </a:solidFill>
              </a:rPr>
              <a:t>esercitò la psicoanalisi in</a:t>
            </a:r>
          </a:p>
          <a:p>
            <a:r>
              <a:rPr lang="it-IT" dirty="0" smtClean="0">
                <a:solidFill>
                  <a:prstClr val="black"/>
                </a:solidFill>
              </a:rPr>
              <a:t>Germania </a:t>
            </a:r>
            <a:r>
              <a:rPr lang="it-IT" dirty="0">
                <a:solidFill>
                  <a:prstClr val="black"/>
                </a:solidFill>
              </a:rPr>
              <a:t>dal 1907. Nel </a:t>
            </a:r>
            <a:r>
              <a:rPr lang="it-IT" dirty="0" smtClean="0">
                <a:solidFill>
                  <a:prstClr val="black"/>
                </a:solidFill>
              </a:rPr>
              <a:t>1910 fondò </a:t>
            </a:r>
            <a:r>
              <a:rPr lang="it-IT" dirty="0">
                <a:solidFill>
                  <a:srgbClr val="FF0000"/>
                </a:solidFill>
              </a:rPr>
              <a:t>la Società psicoanalitica </a:t>
            </a:r>
            <a:r>
              <a:rPr lang="it-IT" dirty="0" smtClean="0">
                <a:solidFill>
                  <a:srgbClr val="FF0000"/>
                </a:solidFill>
              </a:rPr>
              <a:t>di Berlino</a:t>
            </a:r>
            <a:r>
              <a:rPr lang="it-IT" dirty="0">
                <a:solidFill>
                  <a:prstClr val="black"/>
                </a:solidFill>
              </a:rPr>
              <a:t>, e dal 1924 al 1925 </a:t>
            </a:r>
            <a:r>
              <a:rPr lang="it-IT" dirty="0" smtClean="0">
                <a:solidFill>
                  <a:prstClr val="black"/>
                </a:solidFill>
              </a:rPr>
              <a:t>fu Presidente dell’  Associazione</a:t>
            </a:r>
            <a:endParaRPr lang="it-IT" dirty="0">
              <a:solidFill>
                <a:prstClr val="black"/>
              </a:solidFill>
            </a:endParaRPr>
          </a:p>
          <a:p>
            <a:r>
              <a:rPr lang="it-IT" dirty="0" smtClean="0">
                <a:solidFill>
                  <a:prstClr val="black"/>
                </a:solidFill>
              </a:rPr>
              <a:t>Psicanalitica internazionale.</a:t>
            </a:r>
            <a:endParaRPr lang="it-IT" dirty="0">
              <a:solidFill>
                <a:prstClr val="black"/>
              </a:solidFill>
            </a:endParaRPr>
          </a:p>
        </p:txBody>
      </p:sp>
      <p:pic>
        <p:nvPicPr>
          <p:cNvPr id="2051" name="Picture 3" descr="C:\Users\Sandro\Documents\SPETTACOLI\INCONTRO CON LA CHITARRA\CHITARRA SOLISTA\CRC\2014_08_13\IMG_0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23" y="3861047"/>
            <a:ext cx="2321544" cy="2333129"/>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2375667" y="3433416"/>
            <a:ext cx="2274393" cy="2862322"/>
          </a:xfrm>
          <a:prstGeom prst="rect">
            <a:avLst/>
          </a:prstGeom>
          <a:ln>
            <a:solidFill>
              <a:srgbClr val="FF0000"/>
            </a:solidFill>
          </a:ln>
        </p:spPr>
        <p:txBody>
          <a:bodyPr wrap="square">
            <a:spAutoFit/>
          </a:bodyPr>
          <a:lstStyle/>
          <a:p>
            <a:r>
              <a:rPr lang="it-IT" b="1" dirty="0" err="1" smtClean="0">
                <a:solidFill>
                  <a:prstClr val="black"/>
                </a:solidFill>
              </a:rPr>
              <a:t>S</a:t>
            </a:r>
            <a:r>
              <a:rPr lang="it-IT" b="1" dirty="0" err="1" smtClean="0">
                <a:solidFill>
                  <a:prstClr val="black"/>
                </a:solidFill>
                <a:latin typeface="Times New Roman"/>
                <a:cs typeface="Times New Roman"/>
              </a:rPr>
              <a:t>ánd</a:t>
            </a:r>
            <a:r>
              <a:rPr lang="it-IT" b="1" dirty="0" err="1" smtClean="0">
                <a:solidFill>
                  <a:prstClr val="black"/>
                </a:solidFill>
              </a:rPr>
              <a:t>or</a:t>
            </a:r>
            <a:r>
              <a:rPr lang="it-IT" b="1" dirty="0" smtClean="0">
                <a:solidFill>
                  <a:prstClr val="black"/>
                </a:solidFill>
              </a:rPr>
              <a:t> </a:t>
            </a:r>
            <a:r>
              <a:rPr lang="it-IT" b="1" dirty="0" err="1">
                <a:solidFill>
                  <a:prstClr val="black"/>
                </a:solidFill>
              </a:rPr>
              <a:t>Ferenczi</a:t>
            </a:r>
            <a:r>
              <a:rPr lang="it-IT" b="1" dirty="0">
                <a:solidFill>
                  <a:prstClr val="black"/>
                </a:solidFill>
              </a:rPr>
              <a:t> </a:t>
            </a:r>
            <a:r>
              <a:rPr lang="it-IT" dirty="0" smtClean="0">
                <a:solidFill>
                  <a:prstClr val="black"/>
                </a:solidFill>
              </a:rPr>
              <a:t>(1873/1933)</a:t>
            </a:r>
            <a:endParaRPr lang="it-IT" dirty="0">
              <a:solidFill>
                <a:prstClr val="black"/>
              </a:solidFill>
            </a:endParaRPr>
          </a:p>
          <a:p>
            <a:r>
              <a:rPr lang="it-IT" dirty="0">
                <a:solidFill>
                  <a:prstClr val="black"/>
                </a:solidFill>
              </a:rPr>
              <a:t>fondò la Società psicoanalitica</a:t>
            </a:r>
          </a:p>
          <a:p>
            <a:r>
              <a:rPr lang="it-IT" dirty="0" smtClean="0">
                <a:solidFill>
                  <a:prstClr val="black"/>
                </a:solidFill>
              </a:rPr>
              <a:t>ungherese nel 1913;</a:t>
            </a:r>
          </a:p>
          <a:p>
            <a:r>
              <a:rPr lang="it-IT" dirty="0" smtClean="0">
                <a:solidFill>
                  <a:prstClr val="black"/>
                </a:solidFill>
              </a:rPr>
              <a:t>dal 1918 al 1920 </a:t>
            </a:r>
            <a:r>
              <a:rPr lang="it-IT" dirty="0">
                <a:solidFill>
                  <a:prstClr val="black"/>
                </a:solidFill>
              </a:rPr>
              <a:t>fu </a:t>
            </a:r>
            <a:r>
              <a:rPr lang="it-IT" dirty="0" smtClean="0">
                <a:solidFill>
                  <a:prstClr val="black"/>
                </a:solidFill>
              </a:rPr>
              <a:t>presidente dell</a:t>
            </a:r>
            <a:r>
              <a:rPr lang="it-IT" dirty="0">
                <a:solidFill>
                  <a:prstClr val="black"/>
                </a:solidFill>
              </a:rPr>
              <a:t>' </a:t>
            </a:r>
            <a:r>
              <a:rPr lang="it-IT" dirty="0">
                <a:solidFill>
                  <a:srgbClr val="FF0000"/>
                </a:solidFill>
              </a:rPr>
              <a:t>Associazione psicoanalitica</a:t>
            </a:r>
          </a:p>
          <a:p>
            <a:r>
              <a:rPr lang="it-IT" dirty="0" smtClean="0">
                <a:solidFill>
                  <a:srgbClr val="FF0000"/>
                </a:solidFill>
              </a:rPr>
              <a:t>internazionale</a:t>
            </a:r>
            <a:endParaRPr lang="it-IT" dirty="0">
              <a:solidFill>
                <a:srgbClr val="FF0000"/>
              </a:solidFill>
            </a:endParaRPr>
          </a:p>
        </p:txBody>
      </p:sp>
      <p:pic>
        <p:nvPicPr>
          <p:cNvPr id="1026" name="Picture 2" descr="C:\Users\Sandro\Documents\SPETTACOLI\INCONTRO CON LA CHITARRA\CHITARRA SOLISTA\CRC\2014_08_13\IMG_0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446867"/>
            <a:ext cx="1723402" cy="2073399"/>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6091905" y="293240"/>
            <a:ext cx="2957118" cy="2862322"/>
          </a:xfrm>
          <a:prstGeom prst="rect">
            <a:avLst/>
          </a:prstGeom>
          <a:ln>
            <a:solidFill>
              <a:srgbClr val="FF0000"/>
            </a:solidFill>
          </a:ln>
        </p:spPr>
        <p:txBody>
          <a:bodyPr wrap="square">
            <a:spAutoFit/>
          </a:bodyPr>
          <a:lstStyle/>
          <a:p>
            <a:r>
              <a:rPr lang="it-IT" b="1" dirty="0" smtClean="0">
                <a:solidFill>
                  <a:prstClr val="black"/>
                </a:solidFill>
              </a:rPr>
              <a:t>Abraham </a:t>
            </a:r>
            <a:r>
              <a:rPr lang="it-IT" b="1" dirty="0">
                <a:solidFill>
                  <a:prstClr val="black"/>
                </a:solidFill>
              </a:rPr>
              <a:t>A. Brill </a:t>
            </a:r>
            <a:r>
              <a:rPr lang="it-IT" dirty="0">
                <a:solidFill>
                  <a:prstClr val="black"/>
                </a:solidFill>
              </a:rPr>
              <a:t>(1874-1948</a:t>
            </a:r>
            <a:r>
              <a:rPr lang="it-IT" dirty="0" smtClean="0">
                <a:solidFill>
                  <a:prstClr val="black"/>
                </a:solidFill>
              </a:rPr>
              <a:t>) fu </a:t>
            </a:r>
            <a:r>
              <a:rPr lang="it-IT" dirty="0">
                <a:solidFill>
                  <a:prstClr val="black"/>
                </a:solidFill>
              </a:rPr>
              <a:t>l'unico medico americano </a:t>
            </a:r>
            <a:r>
              <a:rPr lang="it-IT" dirty="0" smtClean="0">
                <a:solidFill>
                  <a:prstClr val="black"/>
                </a:solidFill>
              </a:rPr>
              <a:t>che partecipò</a:t>
            </a:r>
            <a:r>
              <a:rPr lang="it-IT" dirty="0">
                <a:solidFill>
                  <a:prstClr val="black"/>
                </a:solidFill>
              </a:rPr>
              <a:t>, nel 1908, al </a:t>
            </a:r>
            <a:r>
              <a:rPr lang="it-IT" dirty="0" smtClean="0">
                <a:solidFill>
                  <a:prstClr val="black"/>
                </a:solidFill>
              </a:rPr>
              <a:t>primo Congresso psicoanalitico</a:t>
            </a:r>
            <a:endParaRPr lang="it-IT" dirty="0">
              <a:solidFill>
                <a:prstClr val="black"/>
              </a:solidFill>
            </a:endParaRPr>
          </a:p>
          <a:p>
            <a:r>
              <a:rPr lang="it-IT" dirty="0">
                <a:solidFill>
                  <a:prstClr val="black"/>
                </a:solidFill>
              </a:rPr>
              <a:t>internazionale di Salisburgo.</a:t>
            </a:r>
          </a:p>
          <a:p>
            <a:r>
              <a:rPr lang="it-IT" dirty="0">
                <a:solidFill>
                  <a:prstClr val="black"/>
                </a:solidFill>
              </a:rPr>
              <a:t>Nel 1921 </a:t>
            </a:r>
            <a:r>
              <a:rPr lang="it-IT" dirty="0" smtClean="0">
                <a:solidFill>
                  <a:prstClr val="black"/>
                </a:solidFill>
              </a:rPr>
              <a:t>Brill fondò </a:t>
            </a:r>
            <a:r>
              <a:rPr lang="it-IT" dirty="0">
                <a:solidFill>
                  <a:prstClr val="black"/>
                </a:solidFill>
              </a:rPr>
              <a:t>la </a:t>
            </a:r>
            <a:r>
              <a:rPr lang="it-IT" dirty="0" smtClean="0">
                <a:solidFill>
                  <a:srgbClr val="FF0000"/>
                </a:solidFill>
              </a:rPr>
              <a:t>Società psicanalitica </a:t>
            </a:r>
            <a:r>
              <a:rPr lang="it-IT" dirty="0">
                <a:solidFill>
                  <a:srgbClr val="FF0000"/>
                </a:solidFill>
              </a:rPr>
              <a:t>di New York</a:t>
            </a:r>
            <a:r>
              <a:rPr lang="it-IT" dirty="0">
                <a:solidFill>
                  <a:prstClr val="black"/>
                </a:solidFill>
              </a:rPr>
              <a:t>.</a:t>
            </a:r>
          </a:p>
        </p:txBody>
      </p:sp>
      <p:pic>
        <p:nvPicPr>
          <p:cNvPr id="1027" name="Picture 3" descr="C:\Users\Sandro\Documents\SPETTACOLI\INCONTRO CON LA CHITARRA\CHITARRA SOLISTA\CRC\2014_08_13\IMG_00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3476338"/>
            <a:ext cx="1660525"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6659568" y="3580544"/>
            <a:ext cx="2448272" cy="1754326"/>
          </a:xfrm>
          <a:prstGeom prst="rect">
            <a:avLst/>
          </a:prstGeom>
        </p:spPr>
        <p:txBody>
          <a:bodyPr wrap="square">
            <a:spAutoFit/>
          </a:bodyPr>
          <a:lstStyle/>
          <a:p>
            <a:r>
              <a:rPr lang="it-IT" dirty="0" err="1" smtClean="0">
                <a:solidFill>
                  <a:prstClr val="black"/>
                </a:solidFill>
              </a:rPr>
              <a:t>Granville</a:t>
            </a:r>
            <a:r>
              <a:rPr lang="it-IT" dirty="0" smtClean="0">
                <a:solidFill>
                  <a:prstClr val="black"/>
                </a:solidFill>
              </a:rPr>
              <a:t> </a:t>
            </a:r>
            <a:r>
              <a:rPr lang="it-IT" dirty="0">
                <a:solidFill>
                  <a:prstClr val="black"/>
                </a:solidFill>
              </a:rPr>
              <a:t>Stanley Hall (</a:t>
            </a:r>
            <a:r>
              <a:rPr lang="it-IT" dirty="0" smtClean="0">
                <a:solidFill>
                  <a:prstClr val="black"/>
                </a:solidFill>
              </a:rPr>
              <a:t>1846-1924</a:t>
            </a:r>
            <a:r>
              <a:rPr lang="it-IT" dirty="0">
                <a:solidFill>
                  <a:prstClr val="black"/>
                </a:solidFill>
              </a:rPr>
              <a:t>) professore di </a:t>
            </a:r>
            <a:r>
              <a:rPr lang="it-IT" dirty="0" smtClean="0">
                <a:solidFill>
                  <a:prstClr val="black"/>
                </a:solidFill>
              </a:rPr>
              <a:t>psicologia </a:t>
            </a:r>
            <a:r>
              <a:rPr lang="it-IT" dirty="0">
                <a:solidFill>
                  <a:prstClr val="black"/>
                </a:solidFill>
              </a:rPr>
              <a:t>e</a:t>
            </a:r>
          </a:p>
          <a:p>
            <a:r>
              <a:rPr lang="it-IT" dirty="0" smtClean="0">
                <a:solidFill>
                  <a:prstClr val="black"/>
                </a:solidFill>
              </a:rPr>
              <a:t>rettore </a:t>
            </a:r>
            <a:r>
              <a:rPr lang="it-IT" dirty="0">
                <a:solidFill>
                  <a:prstClr val="black"/>
                </a:solidFill>
              </a:rPr>
              <a:t>della Clark </a:t>
            </a:r>
            <a:r>
              <a:rPr lang="it-IT" dirty="0" err="1" smtClean="0">
                <a:solidFill>
                  <a:prstClr val="black"/>
                </a:solidFill>
              </a:rPr>
              <a:t>University</a:t>
            </a:r>
            <a:r>
              <a:rPr lang="it-IT" dirty="0" smtClean="0">
                <a:solidFill>
                  <a:prstClr val="black"/>
                </a:solidFill>
              </a:rPr>
              <a:t> </a:t>
            </a:r>
            <a:r>
              <a:rPr lang="it-IT" dirty="0">
                <a:solidFill>
                  <a:prstClr val="black"/>
                </a:solidFill>
              </a:rPr>
              <a:t>di</a:t>
            </a:r>
          </a:p>
          <a:p>
            <a:r>
              <a:rPr lang="it-IT" dirty="0" err="1" smtClean="0">
                <a:solidFill>
                  <a:prstClr val="black"/>
                </a:solidFill>
              </a:rPr>
              <a:t>Worcesyer</a:t>
            </a:r>
            <a:r>
              <a:rPr lang="it-IT" dirty="0" smtClean="0">
                <a:solidFill>
                  <a:prstClr val="black"/>
                </a:solidFill>
              </a:rPr>
              <a:t>, </a:t>
            </a:r>
            <a:r>
              <a:rPr lang="it-IT" dirty="0">
                <a:solidFill>
                  <a:prstClr val="black"/>
                </a:solidFill>
              </a:rPr>
              <a:t>Mass</a:t>
            </a:r>
            <a:r>
              <a:rPr lang="it-IT" dirty="0" smtClean="0">
                <a:solidFill>
                  <a:prstClr val="black"/>
                </a:solidFill>
              </a:rPr>
              <a:t>.                                                                                                                                                                                                                                                                                                                                                                                                                                                                                                                                                                                                                      </a:t>
            </a:r>
            <a:endParaRPr lang="it-IT" dirty="0">
              <a:solidFill>
                <a:prstClr val="black"/>
              </a:solidFill>
            </a:endParaRPr>
          </a:p>
        </p:txBody>
      </p:sp>
    </p:spTree>
    <p:extLst>
      <p:ext uri="{BB962C8B-B14F-4D97-AF65-F5344CB8AC3E}">
        <p14:creationId xmlns:p14="http://schemas.microsoft.com/office/powerpoint/2010/main" val="419144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barn(inVertical)">
                                      <p:cBhvr>
                                        <p:cTn id="18" dur="5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arn(inVertical)">
                                      <p:cBhvr>
                                        <p:cTn id="23" dur="500"/>
                                        <p:tgtEl>
                                          <p:spTgt spid="102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ndro\Documents\SPETTACOLI\INCONTRO CON LA CHITARRA\CHITARRA SOLISTA\CRC\2014_08_13\IMG_0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067" y="3284984"/>
            <a:ext cx="1712913" cy="2789237"/>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981556" y="2873039"/>
            <a:ext cx="6984776" cy="3785652"/>
          </a:xfrm>
          <a:prstGeom prst="rect">
            <a:avLst/>
          </a:prstGeom>
          <a:ln>
            <a:solidFill>
              <a:srgbClr val="FF0000"/>
            </a:solidFill>
          </a:ln>
        </p:spPr>
        <p:txBody>
          <a:bodyPr wrap="square">
            <a:spAutoFit/>
          </a:bodyPr>
          <a:lstStyle/>
          <a:p>
            <a:pPr algn="just"/>
            <a:r>
              <a:rPr lang="it-IT" sz="2000" b="1" dirty="0" smtClean="0">
                <a:solidFill>
                  <a:prstClr val="black"/>
                </a:solidFill>
                <a:latin typeface="Times New Roman" panose="02020603050405020304" pitchFamily="18" charset="0"/>
                <a:cs typeface="Times New Roman" panose="02020603050405020304" pitchFamily="18" charset="0"/>
              </a:rPr>
              <a:t>Wilhelm Reich</a:t>
            </a:r>
            <a:r>
              <a:rPr lang="it-IT" sz="2000" dirty="0" smtClean="0">
                <a:solidFill>
                  <a:prstClr val="black"/>
                </a:solidFill>
                <a:latin typeface="Times New Roman" panose="02020603050405020304" pitchFamily="18" charset="0"/>
                <a:cs typeface="Times New Roman" panose="02020603050405020304" pitchFamily="18" charset="0"/>
              </a:rPr>
              <a:t>. Marxista </a:t>
            </a:r>
            <a:r>
              <a:rPr lang="it-IT" sz="2000" dirty="0">
                <a:solidFill>
                  <a:prstClr val="black"/>
                </a:solidFill>
                <a:latin typeface="Times New Roman" panose="02020603050405020304" pitchFamily="18" charset="0"/>
                <a:cs typeface="Times New Roman" panose="02020603050405020304" pitchFamily="18" charset="0"/>
              </a:rPr>
              <a:t>convinto, coltivava intensamente </a:t>
            </a:r>
            <a:r>
              <a:rPr lang="it-IT" sz="2000" dirty="0" smtClean="0">
                <a:solidFill>
                  <a:prstClr val="black"/>
                </a:solidFill>
                <a:latin typeface="Times New Roman" panose="02020603050405020304" pitchFamily="18" charset="0"/>
                <a:cs typeface="Times New Roman" panose="02020603050405020304" pitchFamily="18" charset="0"/>
              </a:rPr>
              <a:t>la politica</a:t>
            </a:r>
            <a:r>
              <a:rPr lang="it-IT" sz="2000" dirty="0">
                <a:solidFill>
                  <a:prstClr val="black"/>
                </a:solidFill>
                <a:latin typeface="Times New Roman" panose="02020603050405020304" pitchFamily="18" charset="0"/>
                <a:cs typeface="Times New Roman" panose="02020603050405020304" pitchFamily="18" charset="0"/>
              </a:rPr>
              <a:t>: ai suoi tentativi di fondere le idee </a:t>
            </a:r>
            <a:r>
              <a:rPr lang="it-IT" sz="2000" dirty="0" smtClean="0">
                <a:solidFill>
                  <a:prstClr val="black"/>
                </a:solidFill>
                <a:latin typeface="Times New Roman" panose="02020603050405020304" pitchFamily="18" charset="0"/>
                <a:cs typeface="Times New Roman" panose="02020603050405020304" pitchFamily="18" charset="0"/>
              </a:rPr>
              <a:t>di Marx </a:t>
            </a:r>
            <a:r>
              <a:rPr lang="it-IT" sz="2000" dirty="0">
                <a:solidFill>
                  <a:prstClr val="black"/>
                </a:solidFill>
                <a:latin typeface="Times New Roman" panose="02020603050405020304" pitchFamily="18" charset="0"/>
                <a:cs typeface="Times New Roman" panose="02020603050405020304" pitchFamily="18" charset="0"/>
              </a:rPr>
              <a:t>con quelle di Freud fu ascritto il </a:t>
            </a:r>
            <a:r>
              <a:rPr lang="it-IT" sz="2000" dirty="0" smtClean="0">
                <a:solidFill>
                  <a:prstClr val="black"/>
                </a:solidFill>
                <a:latin typeface="Times New Roman" panose="02020603050405020304" pitchFamily="18" charset="0"/>
                <a:cs typeface="Times New Roman" panose="02020603050405020304" pitchFamily="18" charset="0"/>
              </a:rPr>
              <a:t>deteriorarsi </a:t>
            </a:r>
            <a:r>
              <a:rPr lang="it-IT" sz="2000" dirty="0">
                <a:solidFill>
                  <a:prstClr val="black"/>
                </a:solidFill>
                <a:latin typeface="Times New Roman" panose="02020603050405020304" pitchFamily="18" charset="0"/>
                <a:cs typeface="Times New Roman" panose="02020603050405020304" pitchFamily="18" charset="0"/>
              </a:rPr>
              <a:t>dei suoi rapporti con quest'ultimo: la </a:t>
            </a:r>
            <a:r>
              <a:rPr lang="it-IT" sz="2000" dirty="0" smtClean="0">
                <a:solidFill>
                  <a:prstClr val="black"/>
                </a:solidFill>
                <a:latin typeface="Times New Roman" panose="02020603050405020304" pitchFamily="18" charset="0"/>
                <a:cs typeface="Times New Roman" panose="02020603050405020304" pitchFamily="18" charset="0"/>
              </a:rPr>
              <a:t>vera ragione </a:t>
            </a:r>
            <a:r>
              <a:rPr lang="it-IT" sz="2000" dirty="0">
                <a:solidFill>
                  <a:prstClr val="black"/>
                </a:solidFill>
                <a:latin typeface="Times New Roman" panose="02020603050405020304" pitchFamily="18" charset="0"/>
                <a:cs typeface="Times New Roman" panose="02020603050405020304" pitchFamily="18" charset="0"/>
              </a:rPr>
              <a:t>fu probabilmente più profonda, emotiva</a:t>
            </a:r>
            <a:r>
              <a:rPr lang="it-IT" sz="2000" dirty="0" smtClean="0">
                <a:solidFill>
                  <a:prstClr val="black"/>
                </a:solidFill>
                <a:latin typeface="Times New Roman" panose="02020603050405020304" pitchFamily="18" charset="0"/>
                <a:cs typeface="Times New Roman" panose="02020603050405020304" pitchFamily="18" charset="0"/>
              </a:rPr>
              <a:t>, oltre </a:t>
            </a:r>
            <a:r>
              <a:rPr lang="it-IT" sz="2000" dirty="0">
                <a:solidFill>
                  <a:prstClr val="black"/>
                </a:solidFill>
                <a:latin typeface="Times New Roman" panose="02020603050405020304" pitchFamily="18" charset="0"/>
                <a:cs typeface="Times New Roman" panose="02020603050405020304" pitchFamily="18" charset="0"/>
              </a:rPr>
              <a:t>che </a:t>
            </a:r>
            <a:r>
              <a:rPr lang="it-IT" sz="2000" dirty="0" smtClean="0">
                <a:solidFill>
                  <a:prstClr val="black"/>
                </a:solidFill>
                <a:latin typeface="Times New Roman" panose="02020603050405020304" pitchFamily="18" charset="0"/>
                <a:cs typeface="Times New Roman" panose="02020603050405020304" pitchFamily="18" charset="0"/>
              </a:rPr>
              <a:t>ideologica. A </a:t>
            </a:r>
            <a:r>
              <a:rPr lang="it-IT" sz="2000" dirty="0">
                <a:solidFill>
                  <a:prstClr val="black"/>
                </a:solidFill>
                <a:latin typeface="Times New Roman" panose="02020603050405020304" pitchFamily="18" charset="0"/>
                <a:cs typeface="Times New Roman" panose="02020603050405020304" pitchFamily="18" charset="0"/>
              </a:rPr>
              <a:t>differenza di Freud, che riteneva </a:t>
            </a:r>
            <a:r>
              <a:rPr lang="it-IT" sz="2000" dirty="0" smtClean="0">
                <a:solidFill>
                  <a:prstClr val="black"/>
                </a:solidFill>
                <a:latin typeface="Times New Roman" panose="02020603050405020304" pitchFamily="18" charset="0"/>
                <a:cs typeface="Times New Roman" panose="02020603050405020304" pitchFamily="18" charset="0"/>
              </a:rPr>
              <a:t>necessaria la </a:t>
            </a:r>
            <a:r>
              <a:rPr lang="it-IT" sz="2000" dirty="0">
                <a:solidFill>
                  <a:prstClr val="black"/>
                </a:solidFill>
                <a:latin typeface="Times New Roman" panose="02020603050405020304" pitchFamily="18" charset="0"/>
                <a:cs typeface="Times New Roman" panose="02020603050405020304" pitchFamily="18" charset="0"/>
              </a:rPr>
              <a:t>rinuncia alla piena gratificazione pulsionale</a:t>
            </a:r>
            <a:r>
              <a:rPr lang="it-IT" sz="2000" dirty="0" smtClean="0">
                <a:solidFill>
                  <a:prstClr val="black"/>
                </a:solidFill>
                <a:latin typeface="Times New Roman" panose="02020603050405020304" pitchFamily="18" charset="0"/>
                <a:cs typeface="Times New Roman" panose="02020603050405020304" pitchFamily="18" charset="0"/>
              </a:rPr>
              <a:t>, Reich </a:t>
            </a:r>
            <a:r>
              <a:rPr lang="it-IT" sz="2000" dirty="0">
                <a:solidFill>
                  <a:prstClr val="black"/>
                </a:solidFill>
                <a:latin typeface="Times New Roman" panose="02020603050405020304" pitchFamily="18" charset="0"/>
                <a:cs typeface="Times New Roman" panose="02020603050405020304" pitchFamily="18" charset="0"/>
              </a:rPr>
              <a:t>vide nella lotta per la </a:t>
            </a:r>
            <a:r>
              <a:rPr lang="it-IT" sz="2000" b="1" dirty="0">
                <a:solidFill>
                  <a:srgbClr val="FF0000"/>
                </a:solidFill>
                <a:latin typeface="Times New Roman" panose="02020603050405020304" pitchFamily="18" charset="0"/>
                <a:cs typeface="Times New Roman" panose="02020603050405020304" pitchFamily="18" charset="0"/>
              </a:rPr>
              <a:t>liberazione </a:t>
            </a:r>
            <a:r>
              <a:rPr lang="it-IT" sz="2000" b="1" dirty="0" smtClean="0">
                <a:solidFill>
                  <a:srgbClr val="FF0000"/>
                </a:solidFill>
                <a:latin typeface="Times New Roman" panose="02020603050405020304" pitchFamily="18" charset="0"/>
                <a:cs typeface="Times New Roman" panose="02020603050405020304" pitchFamily="18" charset="0"/>
              </a:rPr>
              <a:t>sessuale </a:t>
            </a:r>
            <a:r>
              <a:rPr lang="it-IT" sz="2000" dirty="0" smtClean="0">
                <a:solidFill>
                  <a:prstClr val="black"/>
                </a:solidFill>
                <a:latin typeface="Times New Roman" panose="02020603050405020304" pitchFamily="18" charset="0"/>
                <a:cs typeface="Times New Roman" panose="02020603050405020304" pitchFamily="18" charset="0"/>
              </a:rPr>
              <a:t>una </a:t>
            </a:r>
            <a:r>
              <a:rPr lang="it-IT" sz="2000" dirty="0">
                <a:solidFill>
                  <a:prstClr val="black"/>
                </a:solidFill>
                <a:latin typeface="Times New Roman" panose="02020603050405020304" pitchFamily="18" charset="0"/>
                <a:cs typeface="Times New Roman" panose="02020603050405020304" pitchFamily="18" charset="0"/>
              </a:rPr>
              <a:t>premessa per una rivoluzione politica </a:t>
            </a:r>
            <a:r>
              <a:rPr lang="it-IT" sz="2000" dirty="0" smtClean="0">
                <a:solidFill>
                  <a:prstClr val="black"/>
                </a:solidFill>
                <a:latin typeface="Times New Roman" panose="02020603050405020304" pitchFamily="18" charset="0"/>
                <a:cs typeface="Times New Roman" panose="02020603050405020304" pitchFamily="18" charset="0"/>
              </a:rPr>
              <a:t>più ampia</a:t>
            </a:r>
            <a:r>
              <a:rPr lang="it-IT" sz="2000" dirty="0">
                <a:solidFill>
                  <a:prstClr val="black"/>
                </a:solidFill>
                <a:latin typeface="Times New Roman" panose="02020603050405020304" pitchFamily="18" charset="0"/>
                <a:cs typeface="Times New Roman" panose="02020603050405020304" pitchFamily="18" charset="0"/>
              </a:rPr>
              <a:t>. Fu un'idea che ebbe una rilevanza </a:t>
            </a:r>
            <a:r>
              <a:rPr lang="it-IT" sz="2000" dirty="0" smtClean="0">
                <a:solidFill>
                  <a:prstClr val="black"/>
                </a:solidFill>
                <a:latin typeface="Times New Roman" panose="02020603050405020304" pitchFamily="18" charset="0"/>
                <a:cs typeface="Times New Roman" panose="02020603050405020304" pitchFamily="18" charset="0"/>
              </a:rPr>
              <a:t>storica di </a:t>
            </a:r>
            <a:r>
              <a:rPr lang="it-IT" sz="2000" dirty="0">
                <a:solidFill>
                  <a:prstClr val="black"/>
                </a:solidFill>
                <a:latin typeface="Times New Roman" panose="02020603050405020304" pitchFamily="18" charset="0"/>
                <a:cs typeface="Times New Roman" panose="02020603050405020304" pitchFamily="18" charset="0"/>
              </a:rPr>
              <a:t>notevole portata: influenzò infatti in </a:t>
            </a:r>
            <a:r>
              <a:rPr lang="it-IT" sz="2000" dirty="0" smtClean="0">
                <a:solidFill>
                  <a:prstClr val="black"/>
                </a:solidFill>
                <a:latin typeface="Times New Roman" panose="02020603050405020304" pitchFamily="18" charset="0"/>
                <a:cs typeface="Times New Roman" panose="02020603050405020304" pitchFamily="18" charset="0"/>
              </a:rPr>
              <a:t>maniera decisa </a:t>
            </a:r>
            <a:r>
              <a:rPr lang="it-IT" sz="2000" b="1" dirty="0">
                <a:solidFill>
                  <a:srgbClr val="FF0000"/>
                </a:solidFill>
                <a:latin typeface="Times New Roman" panose="02020603050405020304" pitchFamily="18" charset="0"/>
                <a:cs typeface="Times New Roman" panose="02020603050405020304" pitchFamily="18" charset="0"/>
              </a:rPr>
              <a:t>i movimenti giovanili degli anni sessanta </a:t>
            </a:r>
            <a:r>
              <a:rPr lang="it-IT" sz="2000" b="1" dirty="0" smtClean="0">
                <a:solidFill>
                  <a:srgbClr val="FF0000"/>
                </a:solidFill>
                <a:latin typeface="Times New Roman" panose="02020603050405020304" pitchFamily="18" charset="0"/>
                <a:cs typeface="Times New Roman" panose="02020603050405020304" pitchFamily="18" charset="0"/>
              </a:rPr>
              <a:t>e di </a:t>
            </a:r>
            <a:r>
              <a:rPr lang="it-IT" sz="2000" b="1" dirty="0">
                <a:solidFill>
                  <a:srgbClr val="FF0000"/>
                </a:solidFill>
                <a:latin typeface="Times New Roman" panose="02020603050405020304" pitchFamily="18" charset="0"/>
                <a:cs typeface="Times New Roman" panose="02020603050405020304" pitchFamily="18" charset="0"/>
              </a:rPr>
              <a:t>conseguenza, nel bene e nel male, produsse </a:t>
            </a:r>
            <a:r>
              <a:rPr lang="it-IT" sz="2000" b="1" dirty="0" smtClean="0">
                <a:solidFill>
                  <a:srgbClr val="FF0000"/>
                </a:solidFill>
                <a:latin typeface="Times New Roman" panose="02020603050405020304" pitchFamily="18" charset="0"/>
                <a:cs typeface="Times New Roman" panose="02020603050405020304" pitchFamily="18" charset="0"/>
              </a:rPr>
              <a:t>la trasformazione </a:t>
            </a:r>
            <a:r>
              <a:rPr lang="it-IT" sz="2000" b="1" dirty="0">
                <a:solidFill>
                  <a:srgbClr val="FF0000"/>
                </a:solidFill>
                <a:latin typeface="Times New Roman" panose="02020603050405020304" pitchFamily="18" charset="0"/>
                <a:cs typeface="Times New Roman" panose="02020603050405020304" pitchFamily="18" charset="0"/>
              </a:rPr>
              <a:t>della concezione della </a:t>
            </a:r>
            <a:r>
              <a:rPr lang="it-IT" sz="2000" b="1" dirty="0" smtClean="0">
                <a:solidFill>
                  <a:srgbClr val="FF0000"/>
                </a:solidFill>
                <a:latin typeface="Times New Roman" panose="02020603050405020304" pitchFamily="18" charset="0"/>
                <a:cs typeface="Times New Roman" panose="02020603050405020304" pitchFamily="18" charset="0"/>
              </a:rPr>
              <a:t>sessualità dell'ultima </a:t>
            </a:r>
            <a:r>
              <a:rPr lang="it-IT" sz="2000" b="1" dirty="0">
                <a:solidFill>
                  <a:srgbClr val="FF0000"/>
                </a:solidFill>
                <a:latin typeface="Times New Roman" panose="02020603050405020304" pitchFamily="18" charset="0"/>
                <a:cs typeface="Times New Roman" panose="02020603050405020304" pitchFamily="18" charset="0"/>
              </a:rPr>
              <a:t>parte del </a:t>
            </a:r>
            <a:r>
              <a:rPr lang="it-IT" sz="2000" b="1" dirty="0" smtClean="0">
                <a:solidFill>
                  <a:srgbClr val="FF0000"/>
                </a:solidFill>
                <a:latin typeface="Times New Roman" panose="02020603050405020304" pitchFamily="18" charset="0"/>
                <a:cs typeface="Times New Roman" panose="02020603050405020304" pitchFamily="18" charset="0"/>
              </a:rPr>
              <a:t>secolo XX</a:t>
            </a:r>
            <a:r>
              <a:rPr lang="it-IT" sz="2000" b="1" dirty="0">
                <a:solidFill>
                  <a:srgbClr val="FF0000"/>
                </a:solidFill>
                <a:latin typeface="Times New Roman" panose="02020603050405020304" pitchFamily="18" charset="0"/>
                <a:cs typeface="Times New Roman" panose="02020603050405020304" pitchFamily="18" charset="0"/>
              </a:rPr>
              <a:t>.</a:t>
            </a:r>
          </a:p>
        </p:txBody>
      </p:sp>
      <p:pic>
        <p:nvPicPr>
          <p:cNvPr id="2051" name="Picture 3" descr="C:\Users\Sandro\Documents\SPETTACOLI\INCONTRO CON LA CHITARRA\CHITARRA SOLISTA\CRC\2014_08_13\IMG_0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713" y="188640"/>
            <a:ext cx="1722067" cy="2492856"/>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2377600" y="465572"/>
            <a:ext cx="6192688" cy="1938992"/>
          </a:xfrm>
          <a:prstGeom prst="rect">
            <a:avLst/>
          </a:prstGeom>
        </p:spPr>
        <p:txBody>
          <a:bodyPr wrap="square">
            <a:spAutoFit/>
          </a:bodyPr>
          <a:lstStyle/>
          <a:p>
            <a:r>
              <a:rPr lang="it-IT" sz="2400" b="1" dirty="0" smtClean="0">
                <a:solidFill>
                  <a:prstClr val="black"/>
                </a:solidFill>
                <a:latin typeface="Times New Roman" panose="02020603050405020304" pitchFamily="18" charset="0"/>
                <a:cs typeface="Times New Roman" panose="02020603050405020304" pitchFamily="18" charset="0"/>
              </a:rPr>
              <a:t>Anton von </a:t>
            </a:r>
            <a:r>
              <a:rPr lang="it-IT" sz="2400" b="1" dirty="0" err="1" smtClean="0">
                <a:solidFill>
                  <a:prstClr val="black"/>
                </a:solidFill>
                <a:latin typeface="Times New Roman" panose="02020603050405020304" pitchFamily="18" charset="0"/>
                <a:cs typeface="Times New Roman" panose="02020603050405020304" pitchFamily="18" charset="0"/>
              </a:rPr>
              <a:t>Freund</a:t>
            </a:r>
            <a:r>
              <a:rPr lang="it-IT" sz="2400" b="1" dirty="0">
                <a:solidFill>
                  <a:prstClr val="black"/>
                </a:solidFill>
                <a:latin typeface="Times New Roman" panose="02020603050405020304" pitchFamily="18" charset="0"/>
                <a:cs typeface="Times New Roman" panose="02020603050405020304" pitchFamily="18" charset="0"/>
              </a:rPr>
              <a:t>, </a:t>
            </a:r>
            <a:r>
              <a:rPr lang="it-IT" sz="2400" dirty="0">
                <a:solidFill>
                  <a:prstClr val="black"/>
                </a:solidFill>
                <a:latin typeface="Times New Roman" panose="02020603050405020304" pitchFamily="18" charset="0"/>
                <a:cs typeface="Times New Roman" panose="02020603050405020304" pitchFamily="18" charset="0"/>
              </a:rPr>
              <a:t>il </a:t>
            </a:r>
            <a:r>
              <a:rPr lang="it-IT" sz="2400" dirty="0" smtClean="0">
                <a:solidFill>
                  <a:prstClr val="black"/>
                </a:solidFill>
                <a:latin typeface="Times New Roman" panose="02020603050405020304" pitchFamily="18" charset="0"/>
                <a:cs typeface="Times New Roman" panose="02020603050405020304" pitchFamily="18" charset="0"/>
              </a:rPr>
              <a:t>munifico fabbricante </a:t>
            </a:r>
            <a:r>
              <a:rPr lang="it-IT" sz="2400" dirty="0">
                <a:solidFill>
                  <a:prstClr val="black"/>
                </a:solidFill>
                <a:latin typeface="Times New Roman" panose="02020603050405020304" pitchFamily="18" charset="0"/>
                <a:cs typeface="Times New Roman" panose="02020603050405020304" pitchFamily="18" charset="0"/>
              </a:rPr>
              <a:t>di birra che con </a:t>
            </a:r>
            <a:r>
              <a:rPr lang="it-IT" sz="2400" dirty="0">
                <a:solidFill>
                  <a:srgbClr val="FF0000"/>
                </a:solidFill>
                <a:latin typeface="Times New Roman" panose="02020603050405020304" pitchFamily="18" charset="0"/>
                <a:cs typeface="Times New Roman" panose="02020603050405020304" pitchFamily="18" charset="0"/>
              </a:rPr>
              <a:t>un </a:t>
            </a:r>
            <a:r>
              <a:rPr lang="it-IT" sz="2400" dirty="0" smtClean="0">
                <a:solidFill>
                  <a:srgbClr val="FF0000"/>
                </a:solidFill>
                <a:latin typeface="Times New Roman" panose="02020603050405020304" pitchFamily="18" charset="0"/>
                <a:cs typeface="Times New Roman" panose="02020603050405020304" pitchFamily="18" charset="0"/>
              </a:rPr>
              <a:t>lascito consentì </a:t>
            </a:r>
            <a:r>
              <a:rPr lang="it-IT" sz="2400" dirty="0">
                <a:solidFill>
                  <a:srgbClr val="FF0000"/>
                </a:solidFill>
                <a:latin typeface="Times New Roman" panose="02020603050405020304" pitchFamily="18" charset="0"/>
                <a:cs typeface="Times New Roman" panose="02020603050405020304" pitchFamily="18" charset="0"/>
              </a:rPr>
              <a:t>di </a:t>
            </a:r>
            <a:r>
              <a:rPr lang="it-IT" sz="2400" dirty="0" smtClean="0">
                <a:solidFill>
                  <a:srgbClr val="FF0000"/>
                </a:solidFill>
                <a:latin typeface="Times New Roman" panose="02020603050405020304" pitchFamily="18" charset="0"/>
                <a:cs typeface="Times New Roman" panose="02020603050405020304" pitchFamily="18" charset="0"/>
              </a:rPr>
              <a:t>fondare  nel </a:t>
            </a:r>
            <a:r>
              <a:rPr lang="it-IT" sz="2400" dirty="0">
                <a:solidFill>
                  <a:srgbClr val="FF0000"/>
                </a:solidFill>
                <a:latin typeface="Times New Roman" panose="02020603050405020304" pitchFamily="18" charset="0"/>
                <a:cs typeface="Times New Roman" panose="02020603050405020304" pitchFamily="18" charset="0"/>
              </a:rPr>
              <a:t>1919 la </a:t>
            </a:r>
            <a:r>
              <a:rPr lang="it-IT" sz="2400" dirty="0" smtClean="0">
                <a:solidFill>
                  <a:srgbClr val="FF0000"/>
                </a:solidFill>
                <a:latin typeface="Times New Roman" panose="02020603050405020304" pitchFamily="18" charset="0"/>
                <a:cs typeface="Times New Roman" panose="02020603050405020304" pitchFamily="18" charset="0"/>
              </a:rPr>
              <a:t>casa editrice </a:t>
            </a:r>
            <a:r>
              <a:rPr lang="it-IT" sz="2400" dirty="0">
                <a:solidFill>
                  <a:prstClr val="black"/>
                </a:solidFill>
                <a:latin typeface="Times New Roman" panose="02020603050405020304" pitchFamily="18" charset="0"/>
                <a:cs typeface="Times New Roman" panose="02020603050405020304" pitchFamily="18" charset="0"/>
              </a:rPr>
              <a:t>che da </a:t>
            </a:r>
            <a:r>
              <a:rPr lang="it-IT" sz="2400" dirty="0" smtClean="0">
                <a:solidFill>
                  <a:prstClr val="black"/>
                </a:solidFill>
                <a:latin typeface="Times New Roman" panose="02020603050405020304" pitchFamily="18" charset="0"/>
                <a:cs typeface="Times New Roman" panose="02020603050405020304" pitchFamily="18" charset="0"/>
              </a:rPr>
              <a:t>quell’anno in poi pubblicò </a:t>
            </a:r>
            <a:r>
              <a:rPr lang="it-IT" sz="2400" dirty="0">
                <a:solidFill>
                  <a:prstClr val="black"/>
                </a:solidFill>
                <a:latin typeface="Times New Roman" panose="02020603050405020304" pitchFamily="18" charset="0"/>
                <a:cs typeface="Times New Roman" panose="02020603050405020304" pitchFamily="18" charset="0"/>
              </a:rPr>
              <a:t>le </a:t>
            </a:r>
            <a:r>
              <a:rPr lang="it-IT" sz="2400" dirty="0" smtClean="0">
                <a:solidFill>
                  <a:prstClr val="black"/>
                </a:solidFill>
                <a:latin typeface="Times New Roman" panose="02020603050405020304" pitchFamily="18" charset="0"/>
                <a:cs typeface="Times New Roman" panose="02020603050405020304" pitchFamily="18" charset="0"/>
              </a:rPr>
              <a:t>riviste </a:t>
            </a:r>
            <a:r>
              <a:rPr lang="it-IT" sz="2400" dirty="0">
                <a:solidFill>
                  <a:prstClr val="black"/>
                </a:solidFill>
                <a:latin typeface="Times New Roman" panose="02020603050405020304" pitchFamily="18" charset="0"/>
                <a:cs typeface="Times New Roman" panose="02020603050405020304" pitchFamily="18" charset="0"/>
              </a:rPr>
              <a:t>di </a:t>
            </a:r>
            <a:r>
              <a:rPr lang="it-IT" sz="2400" dirty="0" smtClean="0">
                <a:solidFill>
                  <a:prstClr val="black"/>
                </a:solidFill>
                <a:latin typeface="Times New Roman" panose="02020603050405020304" pitchFamily="18" charset="0"/>
                <a:cs typeface="Times New Roman" panose="02020603050405020304" pitchFamily="18" charset="0"/>
              </a:rPr>
              <a:t>psicanalisi   </a:t>
            </a:r>
            <a:r>
              <a:rPr lang="it-IT" sz="2400" i="1" dirty="0" err="1" smtClean="0">
                <a:solidFill>
                  <a:prstClr val="black"/>
                </a:solidFill>
                <a:latin typeface="Times New Roman" panose="02020603050405020304" pitchFamily="18" charset="0"/>
                <a:cs typeface="Times New Roman" panose="02020603050405020304" pitchFamily="18" charset="0"/>
              </a:rPr>
              <a:t>lmago</a:t>
            </a:r>
            <a:r>
              <a:rPr lang="it-IT" sz="2400" i="1" dirty="0" smtClean="0">
                <a:solidFill>
                  <a:prstClr val="black"/>
                </a:solidFill>
                <a:latin typeface="Times New Roman" panose="02020603050405020304" pitchFamily="18" charset="0"/>
                <a:cs typeface="Times New Roman" panose="02020603050405020304" pitchFamily="18" charset="0"/>
              </a:rPr>
              <a:t>  e, La rivista Internazionale di psicanalisi.</a:t>
            </a:r>
            <a:endParaRPr lang="it-IT" sz="24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633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71028" y="3099445"/>
            <a:ext cx="7957463" cy="3108543"/>
          </a:xfrm>
          <a:prstGeom prst="rect">
            <a:avLst/>
          </a:prstGeom>
          <a:noFill/>
        </p:spPr>
        <p:txBody>
          <a:bodyPr wrap="square" rtlCol="0">
            <a:spAutoFit/>
          </a:bodyPr>
          <a:lstStyle/>
          <a:p>
            <a:pPr algn="ctr"/>
            <a:r>
              <a:rPr lang="it-IT" sz="2800" dirty="0" smtClean="0"/>
              <a:t>BUONA LETTURA.</a:t>
            </a:r>
          </a:p>
          <a:p>
            <a:pPr algn="ctr"/>
            <a:r>
              <a:rPr lang="it-IT" sz="2800" dirty="0" smtClean="0"/>
              <a:t>UNA POCO DI PAZIENZA ALL’INIZIO</a:t>
            </a:r>
          </a:p>
          <a:p>
            <a:pPr algn="ctr"/>
            <a:r>
              <a:rPr lang="it-IT" sz="2800" dirty="0" smtClean="0"/>
              <a:t> TROVERETE POI TUTTO FACILE</a:t>
            </a:r>
          </a:p>
          <a:p>
            <a:pPr algn="ctr"/>
            <a:r>
              <a:rPr lang="it-IT" sz="2800" dirty="0" smtClean="0"/>
              <a:t>In questo </a:t>
            </a:r>
            <a:r>
              <a:rPr lang="it-IT" sz="2800" dirty="0"/>
              <a:t>P</a:t>
            </a:r>
            <a:r>
              <a:rPr lang="it-IT" sz="2800" dirty="0" smtClean="0"/>
              <a:t>owerPoint l’apertura di nuove schede</a:t>
            </a:r>
          </a:p>
          <a:p>
            <a:pPr algn="ctr"/>
            <a:r>
              <a:rPr lang="it-IT" sz="2800" dirty="0" smtClean="0"/>
              <a:t>avviene con l’icona </a:t>
            </a:r>
          </a:p>
          <a:p>
            <a:pPr algn="ctr"/>
            <a:r>
              <a:rPr lang="it-IT" sz="2800" dirty="0" smtClean="0"/>
              <a:t>mentre il ritorno ala pagina principale con l’icona</a:t>
            </a:r>
          </a:p>
          <a:p>
            <a:pPr algn="ctr"/>
            <a:r>
              <a:rPr lang="it-IT" sz="2800" dirty="0" smtClean="0"/>
              <a:t>ALESSANDRO</a:t>
            </a:r>
            <a:endParaRPr lang="it-IT" sz="2800" dirty="0"/>
          </a:p>
        </p:txBody>
      </p:sp>
      <p:sp>
        <p:nvSpPr>
          <p:cNvPr id="3" name="CasellaDiTesto 2"/>
          <p:cNvSpPr txBox="1"/>
          <p:nvPr/>
        </p:nvSpPr>
        <p:spPr>
          <a:xfrm>
            <a:off x="682836" y="332656"/>
            <a:ext cx="7733848" cy="2677656"/>
          </a:xfrm>
          <a:prstGeom prst="rect">
            <a:avLst/>
          </a:prstGeom>
          <a:noFill/>
        </p:spPr>
        <p:txBody>
          <a:bodyPr wrap="none" rtlCol="0">
            <a:spAutoFit/>
          </a:bodyPr>
          <a:lstStyle/>
          <a:p>
            <a:pPr algn="ctr"/>
            <a:r>
              <a:rPr lang="it-IT" sz="2400" b="1" dirty="0" smtClean="0">
                <a:solidFill>
                  <a:srgbClr val="0000FF"/>
                </a:solidFill>
              </a:rPr>
              <a:t>ANCHE IN QUESTA DISPENSA</a:t>
            </a:r>
          </a:p>
          <a:p>
            <a:pPr algn="ctr"/>
            <a:r>
              <a:rPr lang="it-IT" sz="2400" b="1" dirty="0" smtClean="0">
                <a:solidFill>
                  <a:srgbClr val="0000FF"/>
                </a:solidFill>
              </a:rPr>
              <a:t> I TESTI VERRANNO PRESENTATI NON A PAGINA COMPLETA </a:t>
            </a:r>
          </a:p>
          <a:p>
            <a:pPr algn="ctr"/>
            <a:r>
              <a:rPr lang="it-IT" sz="2400" b="1" dirty="0" smtClean="0">
                <a:solidFill>
                  <a:srgbClr val="0000FF"/>
                </a:solidFill>
              </a:rPr>
              <a:t>MA PER SINGOLI PARAGRAFI.</a:t>
            </a:r>
          </a:p>
          <a:p>
            <a:pPr algn="ctr"/>
            <a:r>
              <a:rPr lang="it-IT" sz="2400" b="1" dirty="0" smtClean="0">
                <a:solidFill>
                  <a:srgbClr val="0000FF"/>
                </a:solidFill>
              </a:rPr>
              <a:t>SARETE VOI A RICHIAMARE IL PARAGRAFO SUCCESSIVO</a:t>
            </a:r>
          </a:p>
          <a:p>
            <a:pPr algn="ctr"/>
            <a:r>
              <a:rPr lang="it-IT" sz="2400" b="1" dirty="0" smtClean="0">
                <a:solidFill>
                  <a:srgbClr val="0000FF"/>
                </a:solidFill>
              </a:rPr>
              <a:t>CON UN CLIK DEL MAUS</a:t>
            </a:r>
          </a:p>
          <a:p>
            <a:pPr algn="ctr"/>
            <a:r>
              <a:rPr lang="it-IT" sz="2400" b="1" dirty="0" smtClean="0">
                <a:solidFill>
                  <a:srgbClr val="0000FF"/>
                </a:solidFill>
              </a:rPr>
              <a:t>CIO’ RENDERA’ PIU’ PIACEVOLE LA LETTURA</a:t>
            </a:r>
          </a:p>
          <a:p>
            <a:pPr algn="ctr"/>
            <a:r>
              <a:rPr lang="it-IT" sz="2400" b="1" dirty="0" smtClean="0">
                <a:solidFill>
                  <a:srgbClr val="FF0000"/>
                </a:solidFill>
              </a:rPr>
              <a:t>PROVATE ORA SU QUESTA PAGINA</a:t>
            </a:r>
            <a:endParaRPr lang="it-IT" sz="24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869160"/>
            <a:ext cx="4873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501" y="5218857"/>
            <a:ext cx="582365" cy="58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68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80">
                                          <p:stCondLst>
                                            <p:cond delay="0"/>
                                          </p:stCondLst>
                                        </p:cTn>
                                        <p:tgtEl>
                                          <p:spTgt spid="1026"/>
                                        </p:tgtEl>
                                      </p:cBhvr>
                                    </p:animEffect>
                                    <p:anim calcmode="lin" valueType="num">
                                      <p:cBhvr>
                                        <p:cTn id="14"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9" dur="26">
                                          <p:stCondLst>
                                            <p:cond delay="650"/>
                                          </p:stCondLst>
                                        </p:cTn>
                                        <p:tgtEl>
                                          <p:spTgt spid="1026"/>
                                        </p:tgtEl>
                                      </p:cBhvr>
                                      <p:to x="100000" y="60000"/>
                                    </p:animScale>
                                    <p:animScale>
                                      <p:cBhvr>
                                        <p:cTn id="20" dur="166" decel="50000">
                                          <p:stCondLst>
                                            <p:cond delay="676"/>
                                          </p:stCondLst>
                                        </p:cTn>
                                        <p:tgtEl>
                                          <p:spTgt spid="1026"/>
                                        </p:tgtEl>
                                      </p:cBhvr>
                                      <p:to x="100000" y="100000"/>
                                    </p:animScale>
                                    <p:animScale>
                                      <p:cBhvr>
                                        <p:cTn id="21" dur="26">
                                          <p:stCondLst>
                                            <p:cond delay="1312"/>
                                          </p:stCondLst>
                                        </p:cTn>
                                        <p:tgtEl>
                                          <p:spTgt spid="1026"/>
                                        </p:tgtEl>
                                      </p:cBhvr>
                                      <p:to x="100000" y="80000"/>
                                    </p:animScale>
                                    <p:animScale>
                                      <p:cBhvr>
                                        <p:cTn id="22" dur="166" decel="50000">
                                          <p:stCondLst>
                                            <p:cond delay="1338"/>
                                          </p:stCondLst>
                                        </p:cTn>
                                        <p:tgtEl>
                                          <p:spTgt spid="1026"/>
                                        </p:tgtEl>
                                      </p:cBhvr>
                                      <p:to x="100000" y="100000"/>
                                    </p:animScale>
                                    <p:animScale>
                                      <p:cBhvr>
                                        <p:cTn id="23" dur="26">
                                          <p:stCondLst>
                                            <p:cond delay="1642"/>
                                          </p:stCondLst>
                                        </p:cTn>
                                        <p:tgtEl>
                                          <p:spTgt spid="1026"/>
                                        </p:tgtEl>
                                      </p:cBhvr>
                                      <p:to x="100000" y="90000"/>
                                    </p:animScale>
                                    <p:animScale>
                                      <p:cBhvr>
                                        <p:cTn id="24" dur="166" decel="50000">
                                          <p:stCondLst>
                                            <p:cond delay="1668"/>
                                          </p:stCondLst>
                                        </p:cTn>
                                        <p:tgtEl>
                                          <p:spTgt spid="1026"/>
                                        </p:tgtEl>
                                      </p:cBhvr>
                                      <p:to x="100000" y="100000"/>
                                    </p:animScale>
                                    <p:animScale>
                                      <p:cBhvr>
                                        <p:cTn id="25" dur="26">
                                          <p:stCondLst>
                                            <p:cond delay="1808"/>
                                          </p:stCondLst>
                                        </p:cTn>
                                        <p:tgtEl>
                                          <p:spTgt spid="1026"/>
                                        </p:tgtEl>
                                      </p:cBhvr>
                                      <p:to x="100000" y="95000"/>
                                    </p:animScale>
                                    <p:animScale>
                                      <p:cBhvr>
                                        <p:cTn id="26" dur="166" decel="50000">
                                          <p:stCondLst>
                                            <p:cond delay="1834"/>
                                          </p:stCondLst>
                                        </p:cTn>
                                        <p:tgtEl>
                                          <p:spTgt spid="1026"/>
                                        </p:tgtEl>
                                      </p:cBhvr>
                                      <p:to x="100000" y="100000"/>
                                    </p:animScale>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wipe(down)">
                                      <p:cBhvr>
                                        <p:cTn id="30" dur="580">
                                          <p:stCondLst>
                                            <p:cond delay="0"/>
                                          </p:stCondLst>
                                        </p:cTn>
                                        <p:tgtEl>
                                          <p:spTgt spid="1027"/>
                                        </p:tgtEl>
                                      </p:cBhvr>
                                    </p:animEffect>
                                    <p:anim calcmode="lin" valueType="num">
                                      <p:cBhvr>
                                        <p:cTn id="31"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36" dur="26">
                                          <p:stCondLst>
                                            <p:cond delay="650"/>
                                          </p:stCondLst>
                                        </p:cTn>
                                        <p:tgtEl>
                                          <p:spTgt spid="1027"/>
                                        </p:tgtEl>
                                      </p:cBhvr>
                                      <p:to x="100000" y="60000"/>
                                    </p:animScale>
                                    <p:animScale>
                                      <p:cBhvr>
                                        <p:cTn id="37" dur="166" decel="50000">
                                          <p:stCondLst>
                                            <p:cond delay="676"/>
                                          </p:stCondLst>
                                        </p:cTn>
                                        <p:tgtEl>
                                          <p:spTgt spid="1027"/>
                                        </p:tgtEl>
                                      </p:cBhvr>
                                      <p:to x="100000" y="100000"/>
                                    </p:animScale>
                                    <p:animScale>
                                      <p:cBhvr>
                                        <p:cTn id="38" dur="26">
                                          <p:stCondLst>
                                            <p:cond delay="1312"/>
                                          </p:stCondLst>
                                        </p:cTn>
                                        <p:tgtEl>
                                          <p:spTgt spid="1027"/>
                                        </p:tgtEl>
                                      </p:cBhvr>
                                      <p:to x="100000" y="80000"/>
                                    </p:animScale>
                                    <p:animScale>
                                      <p:cBhvr>
                                        <p:cTn id="39" dur="166" decel="50000">
                                          <p:stCondLst>
                                            <p:cond delay="1338"/>
                                          </p:stCondLst>
                                        </p:cTn>
                                        <p:tgtEl>
                                          <p:spTgt spid="1027"/>
                                        </p:tgtEl>
                                      </p:cBhvr>
                                      <p:to x="100000" y="100000"/>
                                    </p:animScale>
                                    <p:animScale>
                                      <p:cBhvr>
                                        <p:cTn id="40" dur="26">
                                          <p:stCondLst>
                                            <p:cond delay="1642"/>
                                          </p:stCondLst>
                                        </p:cTn>
                                        <p:tgtEl>
                                          <p:spTgt spid="1027"/>
                                        </p:tgtEl>
                                      </p:cBhvr>
                                      <p:to x="100000" y="90000"/>
                                    </p:animScale>
                                    <p:animScale>
                                      <p:cBhvr>
                                        <p:cTn id="41" dur="166" decel="50000">
                                          <p:stCondLst>
                                            <p:cond delay="1668"/>
                                          </p:stCondLst>
                                        </p:cTn>
                                        <p:tgtEl>
                                          <p:spTgt spid="1027"/>
                                        </p:tgtEl>
                                      </p:cBhvr>
                                      <p:to x="100000" y="100000"/>
                                    </p:animScale>
                                    <p:animScale>
                                      <p:cBhvr>
                                        <p:cTn id="42" dur="26">
                                          <p:stCondLst>
                                            <p:cond delay="1808"/>
                                          </p:stCondLst>
                                        </p:cTn>
                                        <p:tgtEl>
                                          <p:spTgt spid="1027"/>
                                        </p:tgtEl>
                                      </p:cBhvr>
                                      <p:to x="100000" y="95000"/>
                                    </p:animScale>
                                    <p:animScale>
                                      <p:cBhvr>
                                        <p:cTn id="43"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ou Andreas Salome.gif (16077 oct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2638425" cy="2238376"/>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2693190" y="564937"/>
            <a:ext cx="6431061" cy="2215991"/>
          </a:xfrm>
          <a:prstGeom prst="rect">
            <a:avLst/>
          </a:prstGeom>
        </p:spPr>
        <p:txBody>
          <a:bodyPr wrap="square">
            <a:spAutoFit/>
          </a:bodyPr>
          <a:lstStyle/>
          <a:p>
            <a:pPr algn="just"/>
            <a:r>
              <a:rPr lang="it-IT" sz="2300" b="1" dirty="0" err="1">
                <a:solidFill>
                  <a:srgbClr val="0000FF"/>
                </a:solidFill>
                <a:latin typeface="Times New Roman" pitchFamily="18" charset="0"/>
                <a:cs typeface="Times New Roman" pitchFamily="18" charset="0"/>
              </a:rPr>
              <a:t>Lou</a:t>
            </a:r>
            <a:r>
              <a:rPr lang="it-IT" sz="2300" b="1" dirty="0">
                <a:solidFill>
                  <a:srgbClr val="0000FF"/>
                </a:solidFill>
                <a:latin typeface="Times New Roman" pitchFamily="18" charset="0"/>
                <a:cs typeface="Times New Roman" pitchFamily="18" charset="0"/>
              </a:rPr>
              <a:t> von Salomè nacque il 12 febbraio </a:t>
            </a:r>
            <a:r>
              <a:rPr lang="it-IT" sz="2300" b="1" dirty="0" smtClean="0">
                <a:solidFill>
                  <a:srgbClr val="0000FF"/>
                </a:solidFill>
                <a:latin typeface="Times New Roman" pitchFamily="18" charset="0"/>
                <a:cs typeface="Times New Roman" pitchFamily="18" charset="0"/>
              </a:rPr>
              <a:t>1861 </a:t>
            </a:r>
            <a:r>
              <a:rPr lang="it-IT" sz="2300" dirty="0" smtClean="0">
                <a:latin typeface="Times New Roman" pitchFamily="18" charset="0"/>
                <a:cs typeface="Times New Roman" pitchFamily="18" charset="0"/>
              </a:rPr>
              <a:t>a San Pietroburgo. </a:t>
            </a:r>
            <a:r>
              <a:rPr lang="it-IT" sz="2300" dirty="0" err="1">
                <a:latin typeface="Times New Roman" pitchFamily="18" charset="0"/>
                <a:cs typeface="Times New Roman" pitchFamily="18" charset="0"/>
              </a:rPr>
              <a:t>Lou</a:t>
            </a:r>
            <a:r>
              <a:rPr lang="it-IT" sz="2300" dirty="0">
                <a:latin typeface="Times New Roman" pitchFamily="18" charset="0"/>
                <a:cs typeface="Times New Roman" pitchFamily="18" charset="0"/>
              </a:rPr>
              <a:t>, unica femmina di sei figli, imparò presto in casa il </a:t>
            </a:r>
            <a:r>
              <a:rPr lang="it-IT" sz="2300" b="1" dirty="0">
                <a:solidFill>
                  <a:srgbClr val="0000FF"/>
                </a:solidFill>
                <a:latin typeface="Times New Roman" pitchFamily="18" charset="0"/>
                <a:cs typeface="Times New Roman" pitchFamily="18" charset="0"/>
              </a:rPr>
              <a:t>francese e il tedesco </a:t>
            </a:r>
            <a:r>
              <a:rPr lang="it-IT" sz="2300" dirty="0">
                <a:latin typeface="Times New Roman" pitchFamily="18" charset="0"/>
                <a:cs typeface="Times New Roman" pitchFamily="18" charset="0"/>
              </a:rPr>
              <a:t>e già a diciassette anni aveva ricevuto una formazione in filosofia, teologia e storia della religione. Conosceva piuttosto bene la letteratura francese e tedesca</a:t>
            </a:r>
            <a:r>
              <a:rPr lang="it-IT" sz="2300" dirty="0" smtClean="0">
                <a:latin typeface="Times New Roman" pitchFamily="18" charset="0"/>
                <a:cs typeface="Times New Roman" pitchFamily="18" charset="0"/>
              </a:rPr>
              <a:t>.</a:t>
            </a:r>
            <a:endParaRPr lang="it-IT" sz="2300" dirty="0">
              <a:latin typeface="Times New Roman" pitchFamily="18" charset="0"/>
              <a:cs typeface="Times New Roman" pitchFamily="18" charset="0"/>
            </a:endParaRPr>
          </a:p>
        </p:txBody>
      </p:sp>
      <p:sp>
        <p:nvSpPr>
          <p:cNvPr id="3" name="CasellaDiTesto 2"/>
          <p:cNvSpPr txBox="1"/>
          <p:nvPr/>
        </p:nvSpPr>
        <p:spPr>
          <a:xfrm>
            <a:off x="0" y="2780928"/>
            <a:ext cx="9144000" cy="3631763"/>
          </a:xfrm>
          <a:prstGeom prst="rect">
            <a:avLst/>
          </a:prstGeom>
          <a:noFill/>
        </p:spPr>
        <p:txBody>
          <a:bodyPr wrap="square" rtlCol="0">
            <a:spAutoFit/>
          </a:bodyPr>
          <a:lstStyle/>
          <a:p>
            <a:pPr algn="just"/>
            <a:r>
              <a:rPr lang="it-IT" sz="2300" dirty="0" smtClean="0">
                <a:latin typeface="Times New Roman" pitchFamily="18" charset="0"/>
                <a:cs typeface="Times New Roman" pitchFamily="18" charset="0"/>
              </a:rPr>
              <a:t>Alcuni </a:t>
            </a:r>
            <a:r>
              <a:rPr lang="it-IT" sz="2300" dirty="0">
                <a:latin typeface="Times New Roman" pitchFamily="18" charset="0"/>
                <a:cs typeface="Times New Roman" pitchFamily="18" charset="0"/>
              </a:rPr>
              <a:t>chiamarono </a:t>
            </a:r>
            <a:r>
              <a:rPr lang="it-IT" sz="2300" dirty="0" err="1">
                <a:latin typeface="Times New Roman" pitchFamily="18" charset="0"/>
                <a:cs typeface="Times New Roman" pitchFamily="18" charset="0"/>
              </a:rPr>
              <a:t>Lou</a:t>
            </a:r>
            <a:r>
              <a:rPr lang="it-IT" sz="2300" dirty="0">
                <a:latin typeface="Times New Roman" pitchFamily="18" charset="0"/>
                <a:cs typeface="Times New Roman" pitchFamily="18" charset="0"/>
              </a:rPr>
              <a:t> La Grande Rivoluzione Russa nella vita di Nietzsche. Di lei era innamorato anche il poeta </a:t>
            </a:r>
            <a:r>
              <a:rPr lang="it-IT" sz="2300" dirty="0" err="1">
                <a:latin typeface="Times New Roman" pitchFamily="18" charset="0"/>
                <a:cs typeface="Times New Roman" pitchFamily="18" charset="0"/>
              </a:rPr>
              <a:t>Rilke</a:t>
            </a:r>
            <a:r>
              <a:rPr lang="it-IT" sz="2300" dirty="0">
                <a:latin typeface="Times New Roman" pitchFamily="18" charset="0"/>
                <a:cs typeface="Times New Roman" pitchFamily="18" charset="0"/>
              </a:rPr>
              <a:t>. </a:t>
            </a:r>
            <a:r>
              <a:rPr lang="it-IT" sz="2300" b="1" dirty="0">
                <a:solidFill>
                  <a:srgbClr val="FF0000"/>
                </a:solidFill>
                <a:latin typeface="Times New Roman" pitchFamily="18" charset="0"/>
                <a:cs typeface="Times New Roman" pitchFamily="18" charset="0"/>
              </a:rPr>
              <a:t>Lei elogiava particolarmente il padre della psicoanalisi Sigmund Freud </a:t>
            </a:r>
            <a:r>
              <a:rPr lang="it-IT" sz="2300" dirty="0">
                <a:latin typeface="Times New Roman" pitchFamily="18" charset="0"/>
                <a:cs typeface="Times New Roman" pitchFamily="18" charset="0"/>
              </a:rPr>
              <a:t>ed era una profonda conoscitrice di Ibsen, Tolstoj, </a:t>
            </a:r>
            <a:r>
              <a:rPr lang="it-IT" sz="2300" dirty="0" err="1">
                <a:latin typeface="Times New Roman" pitchFamily="18" charset="0"/>
                <a:cs typeface="Times New Roman" pitchFamily="18" charset="0"/>
              </a:rPr>
              <a:t>Turgenev</a:t>
            </a:r>
            <a:r>
              <a:rPr lang="it-IT" sz="2300" dirty="0">
                <a:latin typeface="Times New Roman" pitchFamily="18" charset="0"/>
                <a:cs typeface="Times New Roman" pitchFamily="18" charset="0"/>
              </a:rPr>
              <a:t>, Wagner, e vari altri. Lei, che conservò la </a:t>
            </a:r>
            <a:r>
              <a:rPr lang="it-IT" sz="2300" dirty="0" smtClean="0">
                <a:latin typeface="Times New Roman" pitchFamily="18" charset="0"/>
                <a:cs typeface="Times New Roman" pitchFamily="18" charset="0"/>
              </a:rPr>
              <a:t>verginità </a:t>
            </a:r>
            <a:r>
              <a:rPr lang="it-IT" sz="2300" dirty="0">
                <a:latin typeface="Times New Roman" pitchFamily="18" charset="0"/>
                <a:cs typeface="Times New Roman" pitchFamily="18" charset="0"/>
              </a:rPr>
              <a:t>fino all'età di 36 anni, dopo aver avuto la sua prima esperienza intima col ventiduenne </a:t>
            </a:r>
            <a:r>
              <a:rPr lang="it-IT" sz="2300" dirty="0" err="1">
                <a:latin typeface="Times New Roman" pitchFamily="18" charset="0"/>
                <a:cs typeface="Times New Roman" pitchFamily="18" charset="0"/>
              </a:rPr>
              <a:t>Rilke</a:t>
            </a:r>
            <a:r>
              <a:rPr lang="it-IT" sz="2300" dirty="0">
                <a:latin typeface="Times New Roman" pitchFamily="18" charset="0"/>
                <a:cs typeface="Times New Roman" pitchFamily="18" charset="0"/>
              </a:rPr>
              <a:t> scrisse un libro che divenne un vero </a:t>
            </a:r>
            <a:r>
              <a:rPr lang="it-IT" sz="2300" dirty="0" smtClean="0">
                <a:latin typeface="Times New Roman" pitchFamily="18" charset="0"/>
                <a:cs typeface="Times New Roman" pitchFamily="18" charset="0"/>
              </a:rPr>
              <a:t>best seller </a:t>
            </a:r>
            <a:r>
              <a:rPr lang="it-IT" sz="2300" dirty="0">
                <a:latin typeface="Times New Roman" pitchFamily="18" charset="0"/>
                <a:cs typeface="Times New Roman" pitchFamily="18" charset="0"/>
              </a:rPr>
              <a:t>nei paesi europei: Erotica</a:t>
            </a:r>
            <a:r>
              <a:rPr lang="it-IT" sz="2300" dirty="0" smtClean="0">
                <a:latin typeface="Times New Roman" pitchFamily="18" charset="0"/>
                <a:cs typeface="Times New Roman" pitchFamily="18" charset="0"/>
              </a:rPr>
              <a:t>.</a:t>
            </a:r>
            <a:endParaRPr lang="it-IT" sz="2300" dirty="0">
              <a:latin typeface="Times New Roman" pitchFamily="18" charset="0"/>
              <a:cs typeface="Times New Roman" pitchFamily="18" charset="0"/>
            </a:endParaRPr>
          </a:p>
          <a:p>
            <a:r>
              <a:rPr lang="it-IT" sz="2300" dirty="0">
                <a:latin typeface="Times New Roman" pitchFamily="18" charset="0"/>
                <a:cs typeface="Times New Roman" pitchFamily="18" charset="0"/>
              </a:rPr>
              <a:t>Si interessò a lungo di psicoanalisi, e rimase a lungo in contatto con i circoli psicoanalitici ed alcuni dei più noti psicoanalisti dell'epoca (tra cui </a:t>
            </a:r>
            <a:r>
              <a:rPr lang="it-IT" sz="2300" dirty="0" err="1">
                <a:latin typeface="Times New Roman" pitchFamily="18" charset="0"/>
                <a:cs typeface="Times New Roman" pitchFamily="18" charset="0"/>
              </a:rPr>
              <a:t>Sandor</a:t>
            </a:r>
            <a:r>
              <a:rPr lang="it-IT" sz="2300" dirty="0">
                <a:latin typeface="Times New Roman" pitchFamily="18" charset="0"/>
                <a:cs typeface="Times New Roman" pitchFamily="18" charset="0"/>
              </a:rPr>
              <a:t> </a:t>
            </a:r>
            <a:r>
              <a:rPr lang="it-IT" sz="2300" dirty="0" err="1">
                <a:latin typeface="Times New Roman" pitchFamily="18" charset="0"/>
                <a:cs typeface="Times New Roman" pitchFamily="18" charset="0"/>
              </a:rPr>
              <a:t>Ferenczi</a:t>
            </a:r>
            <a:r>
              <a:rPr lang="it-IT" sz="2300" dirty="0">
                <a:latin typeface="Times New Roman" pitchFamily="18" charset="0"/>
                <a:cs typeface="Times New Roman" pitchFamily="18" charset="0"/>
              </a:rPr>
              <a:t> e Viktor </a:t>
            </a:r>
            <a:r>
              <a:rPr lang="it-IT" sz="2300" dirty="0" err="1">
                <a:latin typeface="Times New Roman" pitchFamily="18" charset="0"/>
                <a:cs typeface="Times New Roman" pitchFamily="18" charset="0"/>
              </a:rPr>
              <a:t>Tausk</a:t>
            </a:r>
            <a:r>
              <a:rPr lang="it-IT" sz="2300" dirty="0">
                <a:latin typeface="Times New Roman" pitchFamily="18" charset="0"/>
                <a:cs typeface="Times New Roman" pitchFamily="18" charset="0"/>
              </a:rPr>
              <a:t>, con cui ebbe una relazione sentimentale</a:t>
            </a:r>
            <a:r>
              <a:rPr lang="it-IT" sz="2300" dirty="0" smtClean="0">
                <a:latin typeface="Times New Roman" pitchFamily="18" charset="0"/>
                <a:cs typeface="Times New Roman" pitchFamily="18" charset="0"/>
              </a:rPr>
              <a:t>).</a:t>
            </a:r>
            <a:endParaRPr lang="it-IT" sz="2300" dirty="0">
              <a:latin typeface="Times New Roman" pitchFamily="18" charset="0"/>
              <a:cs typeface="Times New Roman" pitchFamily="18" charset="0"/>
            </a:endParaRPr>
          </a:p>
        </p:txBody>
      </p:sp>
    </p:spTree>
    <p:extLst>
      <p:ext uri="{BB962C8B-B14F-4D97-AF65-F5344CB8AC3E}">
        <p14:creationId xmlns:p14="http://schemas.microsoft.com/office/powerpoint/2010/main" val="349854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30424"/>
            <a:ext cx="4320480" cy="5493183"/>
          </a:xfrm>
          <a:prstGeom prst="rect">
            <a:avLst/>
          </a:prstGeom>
          <a:noFill/>
          <a:ln w="57150">
            <a:solidFill>
              <a:srgbClr val="0000FF"/>
            </a:solidFill>
          </a:ln>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07504" y="6165303"/>
            <a:ext cx="4392488" cy="584775"/>
          </a:xfrm>
          <a:prstGeom prst="rect">
            <a:avLst/>
          </a:prstGeom>
          <a:noFill/>
        </p:spPr>
        <p:txBody>
          <a:bodyPr wrap="square" rtlCol="0">
            <a:spAutoFit/>
          </a:bodyPr>
          <a:lstStyle/>
          <a:p>
            <a:pPr lvl="0"/>
            <a:r>
              <a:rPr lang="de-DE" sz="1600" b="1" dirty="0">
                <a:solidFill>
                  <a:srgbClr val="FF0000"/>
                </a:solidFill>
              </a:rPr>
              <a:t>Marie Bonaparte</a:t>
            </a:r>
            <a:r>
              <a:rPr lang="de-DE" sz="1600" dirty="0">
                <a:solidFill>
                  <a:prstClr val="black"/>
                </a:solidFill>
              </a:rPr>
              <a:t>, Sigmund Freud, William C. Bullitt 4 </a:t>
            </a:r>
            <a:r>
              <a:rPr lang="de-DE" sz="1600" dirty="0" err="1">
                <a:solidFill>
                  <a:prstClr val="black"/>
                </a:solidFill>
              </a:rPr>
              <a:t>giugno</a:t>
            </a:r>
            <a:r>
              <a:rPr lang="de-DE" sz="1600" dirty="0">
                <a:solidFill>
                  <a:prstClr val="black"/>
                </a:solidFill>
              </a:rPr>
              <a:t> 1938 – </a:t>
            </a:r>
            <a:r>
              <a:rPr lang="de-DE" sz="1600" dirty="0" err="1">
                <a:solidFill>
                  <a:prstClr val="black"/>
                </a:solidFill>
              </a:rPr>
              <a:t>Parigi</a:t>
            </a:r>
            <a:r>
              <a:rPr lang="de-DE" sz="1600" dirty="0">
                <a:solidFill>
                  <a:prstClr val="black"/>
                </a:solidFill>
              </a:rPr>
              <a:t>, Gare le </a:t>
            </a:r>
            <a:r>
              <a:rPr lang="de-DE" sz="1600" dirty="0" err="1">
                <a:solidFill>
                  <a:prstClr val="black"/>
                </a:solidFill>
              </a:rPr>
              <a:t>l‘Est</a:t>
            </a:r>
            <a:r>
              <a:rPr lang="de-DE" sz="1600" dirty="0">
                <a:solidFill>
                  <a:prstClr val="black"/>
                </a:solidFill>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285" y="876464"/>
            <a:ext cx="44624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4789588" y="1326647"/>
            <a:ext cx="4032448" cy="5016758"/>
          </a:xfrm>
          <a:prstGeom prst="rect">
            <a:avLst/>
          </a:prstGeom>
          <a:noFill/>
        </p:spPr>
        <p:txBody>
          <a:bodyPr wrap="square" rtlCol="0">
            <a:spAutoFit/>
          </a:bodyPr>
          <a:lstStyle/>
          <a:p>
            <a:pPr algn="just"/>
            <a:r>
              <a:rPr lang="it-IT" sz="2000" dirty="0"/>
              <a:t>Viene messo in vendita presso un libraio viennese. Le lettere vengono acquistate da un'amica di Freud, la principessa Marie Bonaparte la quale nel 1938, temendo che andassero perdute, le deposita presso la Banca </a:t>
            </a:r>
            <a:r>
              <a:rPr lang="it-IT" sz="2000" dirty="0" err="1"/>
              <a:t>Rotschild</a:t>
            </a:r>
            <a:r>
              <a:rPr lang="it-IT" sz="2000" dirty="0"/>
              <a:t> di Vienna. «In marzo - racconta Ernest Jones - quando Hitler invase l'Austria, si delineò il pericolo che le banche ebraiche venissero saccheggiate. In quanto principessa di Grecia e Danimarca, a Bonaparte fu permesso, in presenza della Gestapo, di ritirare il contenuto della cassetta di sicurezza che lei subito mise al sicuro a Parigi. </a:t>
            </a:r>
          </a:p>
        </p:txBody>
      </p:sp>
      <p:sp>
        <p:nvSpPr>
          <p:cNvPr id="8" name="CasellaDiTesto 7"/>
          <p:cNvSpPr txBox="1"/>
          <p:nvPr/>
        </p:nvSpPr>
        <p:spPr>
          <a:xfrm>
            <a:off x="4784730" y="272184"/>
            <a:ext cx="4008900" cy="646331"/>
          </a:xfrm>
          <a:prstGeom prst="rect">
            <a:avLst/>
          </a:prstGeom>
          <a:noFill/>
        </p:spPr>
        <p:txBody>
          <a:bodyPr wrap="square" rtlCol="0">
            <a:spAutoFit/>
          </a:bodyPr>
          <a:lstStyle/>
          <a:p>
            <a:r>
              <a:rPr lang="de-DE" sz="3600" b="1" dirty="0">
                <a:solidFill>
                  <a:srgbClr val="FF0000"/>
                </a:solidFill>
              </a:rPr>
              <a:t>Marie Bonaparte</a:t>
            </a:r>
            <a:endParaRPr lang="it-IT" sz="3600" dirty="0"/>
          </a:p>
        </p:txBody>
      </p:sp>
      <p:sp>
        <p:nvSpPr>
          <p:cNvPr id="2" name="Freccia a destra 1"/>
          <p:cNvSpPr/>
          <p:nvPr/>
        </p:nvSpPr>
        <p:spPr>
          <a:xfrm>
            <a:off x="8388838" y="6452096"/>
            <a:ext cx="65983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2704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hlinkClick r:id="rId2" action="ppaction://hlinksldjump"/>
          </p:cNvPr>
          <p:cNvSpPr txBox="1"/>
          <p:nvPr/>
        </p:nvSpPr>
        <p:spPr>
          <a:xfrm>
            <a:off x="446036" y="3429000"/>
            <a:ext cx="8472244" cy="2677656"/>
          </a:xfrm>
          <a:prstGeom prst="rect">
            <a:avLst/>
          </a:prstGeom>
          <a:noFill/>
        </p:spPr>
        <p:txBody>
          <a:bodyPr wrap="square" rtlCol="0">
            <a:spAutoFit/>
          </a:bodyPr>
          <a:lstStyle/>
          <a:p>
            <a:pPr algn="just"/>
            <a:r>
              <a:rPr lang="it-IT" sz="2400" b="1" dirty="0" smtClean="0">
                <a:solidFill>
                  <a:srgbClr val="0000FF"/>
                </a:solidFill>
                <a:latin typeface="Times New Roman" pitchFamily="18" charset="0"/>
                <a:cs typeface="Times New Roman" pitchFamily="18" charset="0"/>
              </a:rPr>
              <a:t>Alla </a:t>
            </a:r>
            <a:r>
              <a:rPr lang="it-IT" sz="2400" b="1" dirty="0">
                <a:solidFill>
                  <a:srgbClr val="0000FF"/>
                </a:solidFill>
                <a:latin typeface="Times New Roman" pitchFamily="18" charset="0"/>
                <a:cs typeface="Times New Roman" pitchFamily="18" charset="0"/>
              </a:rPr>
              <a:t>fine degli anni quaranta </a:t>
            </a:r>
            <a:r>
              <a:rPr lang="it-IT" sz="2400" dirty="0">
                <a:latin typeface="Times New Roman" pitchFamily="18" charset="0"/>
                <a:cs typeface="Times New Roman" pitchFamily="18" charset="0"/>
              </a:rPr>
              <a:t>le lettere sono consegnate alla figlia di Freud, Anna. Nel 1950 viene pubblicata a Londra una parte dell'epistolario con il titolo </a:t>
            </a:r>
            <a:r>
              <a:rPr lang="it-IT" sz="2400" i="1" dirty="0" smtClean="0">
                <a:latin typeface="Times New Roman" pitchFamily="18" charset="0"/>
                <a:cs typeface="Times New Roman" pitchFamily="18" charset="0"/>
              </a:rPr>
              <a:t>Le origini </a:t>
            </a:r>
            <a:r>
              <a:rPr lang="it-IT" sz="2400" i="1" dirty="0">
                <a:latin typeface="Times New Roman" pitchFamily="18" charset="0"/>
                <a:cs typeface="Times New Roman" pitchFamily="18" charset="0"/>
              </a:rPr>
              <a:t>della psicanalisi</a:t>
            </a:r>
            <a:r>
              <a:rPr lang="it-IT" sz="2400" dirty="0">
                <a:latin typeface="Times New Roman" pitchFamily="18" charset="0"/>
                <a:cs typeface="Times New Roman" pitchFamily="18" charset="0"/>
              </a:rPr>
              <a:t>. </a:t>
            </a:r>
            <a:r>
              <a:rPr lang="it-IT" sz="2400" b="1" dirty="0">
                <a:solidFill>
                  <a:srgbClr val="0000FF"/>
                </a:solidFill>
                <a:latin typeface="Times New Roman" pitchFamily="18" charset="0"/>
                <a:cs typeface="Times New Roman" pitchFamily="18" charset="0"/>
              </a:rPr>
              <a:t>Soltanto </a:t>
            </a:r>
            <a:r>
              <a:rPr lang="it-IT" sz="2400" b="1" dirty="0" smtClean="0">
                <a:solidFill>
                  <a:srgbClr val="0000FF"/>
                </a:solidFill>
                <a:latin typeface="Times New Roman" pitchFamily="18" charset="0"/>
                <a:cs typeface="Times New Roman" pitchFamily="18" charset="0"/>
              </a:rPr>
              <a:t>nel 1986 </a:t>
            </a:r>
            <a:r>
              <a:rPr lang="it-IT" sz="2400" b="1" dirty="0">
                <a:solidFill>
                  <a:srgbClr val="0000FF"/>
                </a:solidFill>
                <a:latin typeface="Times New Roman" pitchFamily="18" charset="0"/>
                <a:cs typeface="Times New Roman" pitchFamily="18" charset="0"/>
              </a:rPr>
              <a:t>esce</a:t>
            </a:r>
            <a:r>
              <a:rPr lang="it-IT" sz="2400" dirty="0">
                <a:latin typeface="Times New Roman" pitchFamily="18" charset="0"/>
                <a:cs typeface="Times New Roman" pitchFamily="18" charset="0"/>
              </a:rPr>
              <a:t>, a cura di J.M. Masson, la raccolta integrale di tutte le lettere, sia quelle ritrovate a Gerusalemme sia quelle messe </a:t>
            </a:r>
            <a:r>
              <a:rPr lang="it-IT" sz="2400" dirty="0" smtClean="0">
                <a:latin typeface="Times New Roman" pitchFamily="18" charset="0"/>
                <a:cs typeface="Times New Roman" pitchFamily="18" charset="0"/>
              </a:rPr>
              <a:t>a disposizione </a:t>
            </a:r>
            <a:r>
              <a:rPr lang="it-IT" sz="2400" dirty="0">
                <a:latin typeface="Times New Roman" pitchFamily="18" charset="0"/>
                <a:cs typeface="Times New Roman" pitchFamily="18" charset="0"/>
              </a:rPr>
              <a:t>dal figlio di Fliess, Robert</a:t>
            </a:r>
            <a:r>
              <a:rPr lang="it-IT" sz="2400" dirty="0" smtClean="0">
                <a:latin typeface="Times New Roman" pitchFamily="18" charset="0"/>
                <a:cs typeface="Times New Roman" pitchFamily="18" charset="0"/>
              </a:rPr>
              <a:t>. (</a:t>
            </a:r>
            <a:r>
              <a:rPr lang="it-IT" sz="2400" dirty="0">
                <a:latin typeface="Times New Roman" pitchFamily="18" charset="0"/>
                <a:cs typeface="Times New Roman" pitchFamily="18" charset="0"/>
              </a:rPr>
              <a:t>Freud aveva dato </a:t>
            </a:r>
            <a:r>
              <a:rPr lang="it-IT" sz="2400" dirty="0" smtClean="0">
                <a:latin typeface="Times New Roman" pitchFamily="18" charset="0"/>
                <a:cs typeface="Times New Roman" pitchFamily="18" charset="0"/>
              </a:rPr>
              <a:t>ordine </a:t>
            </a:r>
            <a:r>
              <a:rPr lang="it-IT" sz="2400" dirty="0">
                <a:latin typeface="Times New Roman" pitchFamily="18" charset="0"/>
                <a:cs typeface="Times New Roman" pitchFamily="18" charset="0"/>
              </a:rPr>
              <a:t>all’amico Fliess di distruggerle N:d.r</a:t>
            </a:r>
            <a:r>
              <a:rPr lang="it-IT" sz="2400" dirty="0" smtClean="0">
                <a:latin typeface="Times New Roman" pitchFamily="18" charset="0"/>
                <a:cs typeface="Times New Roman" pitchFamily="18" charset="0"/>
              </a:rPr>
              <a:t>,.)</a:t>
            </a:r>
            <a:endParaRPr lang="it-IT" sz="2400" dirty="0"/>
          </a:p>
        </p:txBody>
      </p:sp>
      <p:sp>
        <p:nvSpPr>
          <p:cNvPr id="6" name="CasellaDiTesto 5"/>
          <p:cNvSpPr txBox="1"/>
          <p:nvPr/>
        </p:nvSpPr>
        <p:spPr>
          <a:xfrm>
            <a:off x="358458" y="908720"/>
            <a:ext cx="8647400" cy="1938992"/>
          </a:xfrm>
          <a:prstGeom prst="rect">
            <a:avLst/>
          </a:prstGeom>
          <a:noFill/>
        </p:spPr>
        <p:txBody>
          <a:bodyPr wrap="square" rtlCol="0">
            <a:spAutoFit/>
          </a:bodyPr>
          <a:lstStyle/>
          <a:p>
            <a:pPr algn="just"/>
            <a:r>
              <a:rPr lang="it-IT" sz="2400" b="1" dirty="0">
                <a:solidFill>
                  <a:srgbClr val="0000FF"/>
                </a:solidFill>
                <a:latin typeface="Times New Roman" pitchFamily="18" charset="0"/>
                <a:cs typeface="Times New Roman" pitchFamily="18" charset="0"/>
              </a:rPr>
              <a:t>Nel febbraio del 1941</a:t>
            </a:r>
            <a:r>
              <a:rPr lang="it-IT" sz="2400" dirty="0">
                <a:latin typeface="Times New Roman" pitchFamily="18" charset="0"/>
                <a:cs typeface="Times New Roman" pitchFamily="18" charset="0"/>
              </a:rPr>
              <a:t>,  Dovendo lasciare Parigi a causa dell'occupazione dei nazisti, deposita l'epistolario all'ambasciata di Danimarca. [...] Dopo aver affrontato il quinto e ultimo pericolo, quello delle mine nella Manica, </a:t>
            </a:r>
            <a:r>
              <a:rPr lang="it-IT" sz="2400" dirty="0" smtClean="0">
                <a:latin typeface="Times New Roman" pitchFamily="18" charset="0"/>
                <a:cs typeface="Times New Roman" pitchFamily="18" charset="0"/>
              </a:rPr>
              <a:t>l’epistolario  </a:t>
            </a:r>
            <a:r>
              <a:rPr lang="it-IT" sz="2400" dirty="0">
                <a:latin typeface="Times New Roman" pitchFamily="18" charset="0"/>
                <a:cs typeface="Times New Roman" pitchFamily="18" charset="0"/>
              </a:rPr>
              <a:t>giunse in salvo a Londra».</a:t>
            </a:r>
          </a:p>
        </p:txBody>
      </p:sp>
      <p:sp>
        <p:nvSpPr>
          <p:cNvPr id="7" name="Ritorno 6">
            <a:hlinkClick r:id="rId3" action="ppaction://hlinksldjump" highlightClick="1"/>
          </p:cNvPr>
          <p:cNvSpPr/>
          <p:nvPr/>
        </p:nvSpPr>
        <p:spPr>
          <a:xfrm>
            <a:off x="8388424" y="6122281"/>
            <a:ext cx="650592" cy="65059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79416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ndro\Documents\SPETTACOLI\INCONTRO CON LA CHITARRA\CHITARRA SOLISTA\CRC\2014_08_13\IMG_0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4417169" cy="3303889"/>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5004048" y="343336"/>
            <a:ext cx="3960440" cy="3293209"/>
          </a:xfrm>
          <a:prstGeom prst="rect">
            <a:avLst/>
          </a:prstGeom>
        </p:spPr>
        <p:txBody>
          <a:bodyPr wrap="square">
            <a:spAutoFit/>
          </a:bodyPr>
          <a:lstStyle/>
          <a:p>
            <a:r>
              <a:rPr lang="it-IT" sz="2800" b="1" dirty="0" smtClean="0">
                <a:solidFill>
                  <a:srgbClr val="0000FF"/>
                </a:solidFill>
                <a:latin typeface="Times New Roman" panose="02020603050405020304" pitchFamily="18" charset="0"/>
                <a:cs typeface="Times New Roman" panose="02020603050405020304" pitchFamily="18" charset="0"/>
              </a:rPr>
              <a:t>IL COMITATO</a:t>
            </a:r>
          </a:p>
          <a:p>
            <a:r>
              <a:rPr lang="it-IT" sz="2000" dirty="0" smtClean="0">
                <a:solidFill>
                  <a:prstClr val="black"/>
                </a:solidFill>
                <a:latin typeface="Times New Roman" panose="02020603050405020304" pitchFamily="18" charset="0"/>
                <a:cs typeface="Times New Roman" panose="02020603050405020304" pitchFamily="18" charset="0"/>
              </a:rPr>
              <a:t>Seduti</a:t>
            </a:r>
            <a:r>
              <a:rPr lang="it-IT" sz="2000" dirty="0">
                <a:solidFill>
                  <a:prstClr val="black"/>
                </a:solidFill>
                <a:latin typeface="Times New Roman" panose="02020603050405020304" pitchFamily="18" charset="0"/>
                <a:cs typeface="Times New Roman" panose="02020603050405020304" pitchFamily="18" charset="0"/>
              </a:rPr>
              <a:t>: Freud, </a:t>
            </a:r>
            <a:r>
              <a:rPr lang="it-IT" sz="2000" dirty="0" err="1">
                <a:solidFill>
                  <a:prstClr val="black"/>
                </a:solidFill>
                <a:latin typeface="Times New Roman" panose="02020603050405020304" pitchFamily="18" charset="0"/>
                <a:cs typeface="Times New Roman" panose="02020603050405020304" pitchFamily="18" charset="0"/>
              </a:rPr>
              <a:t>Ferenczi</a:t>
            </a:r>
            <a:r>
              <a:rPr lang="it-IT" sz="2000" dirty="0">
                <a:solidFill>
                  <a:prstClr val="black"/>
                </a:solidFill>
                <a:latin typeface="Times New Roman" panose="02020603050405020304" pitchFamily="18" charset="0"/>
                <a:cs typeface="Times New Roman" panose="02020603050405020304" pitchFamily="18" charset="0"/>
              </a:rPr>
              <a:t>, Sachs:</a:t>
            </a:r>
          </a:p>
          <a:p>
            <a:r>
              <a:rPr lang="it-IT" sz="2000" dirty="0">
                <a:solidFill>
                  <a:prstClr val="black"/>
                </a:solidFill>
                <a:latin typeface="Times New Roman" panose="02020603050405020304" pitchFamily="18" charset="0"/>
                <a:cs typeface="Times New Roman" panose="02020603050405020304" pitchFamily="18" charset="0"/>
              </a:rPr>
              <a:t>in piedi: </a:t>
            </a:r>
            <a:r>
              <a:rPr lang="it-IT" sz="2000" dirty="0" err="1">
                <a:solidFill>
                  <a:prstClr val="black"/>
                </a:solidFill>
                <a:latin typeface="Times New Roman" panose="02020603050405020304" pitchFamily="18" charset="0"/>
                <a:cs typeface="Times New Roman" panose="02020603050405020304" pitchFamily="18" charset="0"/>
              </a:rPr>
              <a:t>Rank</a:t>
            </a:r>
            <a:r>
              <a:rPr lang="it-IT" sz="2000" dirty="0">
                <a:solidFill>
                  <a:prstClr val="black"/>
                </a:solidFill>
                <a:latin typeface="Times New Roman" panose="02020603050405020304" pitchFamily="18" charset="0"/>
                <a:cs typeface="Times New Roman" panose="02020603050405020304" pitchFamily="18" charset="0"/>
              </a:rPr>
              <a:t>, </a:t>
            </a:r>
            <a:r>
              <a:rPr lang="it-IT" sz="2000" dirty="0" smtClean="0">
                <a:solidFill>
                  <a:prstClr val="black"/>
                </a:solidFill>
                <a:latin typeface="Times New Roman" panose="02020603050405020304" pitchFamily="18" charset="0"/>
                <a:cs typeface="Times New Roman" panose="02020603050405020304" pitchFamily="18" charset="0"/>
              </a:rPr>
              <a:t>Abraham, </a:t>
            </a:r>
            <a:r>
              <a:rPr lang="it-IT" sz="2000" dirty="0" err="1" smtClean="0">
                <a:solidFill>
                  <a:prstClr val="black"/>
                </a:solidFill>
                <a:latin typeface="Times New Roman" panose="02020603050405020304" pitchFamily="18" charset="0"/>
                <a:cs typeface="Times New Roman" panose="02020603050405020304" pitchFamily="18" charset="0"/>
              </a:rPr>
              <a:t>Eitingon</a:t>
            </a:r>
            <a:r>
              <a:rPr lang="it-IT" sz="2000" dirty="0">
                <a:solidFill>
                  <a:prstClr val="black"/>
                </a:solidFill>
                <a:latin typeface="Times New Roman" panose="02020603050405020304" pitchFamily="18" charset="0"/>
                <a:cs typeface="Times New Roman" panose="02020603050405020304" pitchFamily="18" charset="0"/>
              </a:rPr>
              <a:t>, J</a:t>
            </a:r>
            <a:r>
              <a:rPr lang="it-IT" sz="2000" dirty="0" smtClean="0">
                <a:solidFill>
                  <a:prstClr val="black"/>
                </a:solidFill>
                <a:latin typeface="Times New Roman" panose="02020603050405020304" pitchFamily="18" charset="0"/>
                <a:cs typeface="Times New Roman" panose="02020603050405020304" pitchFamily="18" charset="0"/>
              </a:rPr>
              <a:t>ones.</a:t>
            </a:r>
          </a:p>
          <a:p>
            <a:r>
              <a:rPr lang="it-IT" sz="2000" dirty="0" smtClean="0">
                <a:solidFill>
                  <a:prstClr val="black"/>
                </a:solidFill>
                <a:latin typeface="Times New Roman" panose="02020603050405020304" pitchFamily="18" charset="0"/>
                <a:cs typeface="Times New Roman" panose="02020603050405020304" pitchFamily="18" charset="0"/>
              </a:rPr>
              <a:t> </a:t>
            </a:r>
            <a:r>
              <a:rPr lang="it-IT" sz="2000" dirty="0">
                <a:solidFill>
                  <a:prstClr val="black"/>
                </a:solidFill>
                <a:latin typeface="Times New Roman" panose="02020603050405020304" pitchFamily="18" charset="0"/>
                <a:cs typeface="Times New Roman" panose="02020603050405020304" pitchFamily="18" charset="0"/>
              </a:rPr>
              <a:t>Il "</a:t>
            </a:r>
            <a:r>
              <a:rPr lang="it-IT" sz="2000" dirty="0" smtClean="0">
                <a:solidFill>
                  <a:prstClr val="black"/>
                </a:solidFill>
                <a:latin typeface="Times New Roman" panose="02020603050405020304" pitchFamily="18" charset="0"/>
                <a:cs typeface="Times New Roman" panose="02020603050405020304" pitchFamily="18" charset="0"/>
              </a:rPr>
              <a:t>Comitato" (la fotografa è del 1922</a:t>
            </a:r>
            <a:r>
              <a:rPr lang="it-IT" sz="2000" b="1" dirty="0" smtClean="0">
                <a:solidFill>
                  <a:srgbClr val="FF0000"/>
                </a:solidFill>
                <a:latin typeface="Times New Roman" panose="02020603050405020304" pitchFamily="18" charset="0"/>
                <a:cs typeface="Times New Roman" panose="02020603050405020304" pitchFamily="18" charset="0"/>
              </a:rPr>
              <a:t>) era stato </a:t>
            </a:r>
            <a:r>
              <a:rPr lang="it-IT" sz="2000" b="1" dirty="0">
                <a:solidFill>
                  <a:srgbClr val="FF0000"/>
                </a:solidFill>
                <a:latin typeface="Times New Roman" panose="02020603050405020304" pitchFamily="18" charset="0"/>
                <a:cs typeface="Times New Roman" panose="02020603050405020304" pitchFamily="18" charset="0"/>
              </a:rPr>
              <a:t>fondato nel </a:t>
            </a:r>
            <a:r>
              <a:rPr lang="it-IT" sz="2000" b="1" dirty="0" smtClean="0">
                <a:solidFill>
                  <a:srgbClr val="FF0000"/>
                </a:solidFill>
                <a:latin typeface="Times New Roman" panose="02020603050405020304" pitchFamily="18" charset="0"/>
                <a:cs typeface="Times New Roman" panose="02020603050405020304" pitchFamily="18" charset="0"/>
              </a:rPr>
              <a:t>1911, </a:t>
            </a:r>
            <a:r>
              <a:rPr lang="it-IT" sz="2000" dirty="0" smtClean="0">
                <a:solidFill>
                  <a:prstClr val="black"/>
                </a:solidFill>
                <a:latin typeface="Times New Roman" panose="02020603050405020304" pitchFamily="18" charset="0"/>
                <a:cs typeface="Times New Roman" panose="02020603050405020304" pitchFamily="18" charset="0"/>
              </a:rPr>
              <a:t>dietro sollecitazione </a:t>
            </a:r>
            <a:r>
              <a:rPr lang="it-IT" sz="2000" dirty="0">
                <a:solidFill>
                  <a:prstClr val="black"/>
                </a:solidFill>
                <a:latin typeface="Times New Roman" panose="02020603050405020304" pitchFamily="18" charset="0"/>
                <a:cs typeface="Times New Roman" panose="02020603050405020304" pitchFamily="18" charset="0"/>
              </a:rPr>
              <a:t>di Ernest J</a:t>
            </a:r>
            <a:r>
              <a:rPr lang="it-IT" sz="2000" dirty="0" smtClean="0">
                <a:solidFill>
                  <a:prstClr val="black"/>
                </a:solidFill>
                <a:latin typeface="Times New Roman" panose="02020603050405020304" pitchFamily="18" charset="0"/>
                <a:cs typeface="Times New Roman" panose="02020603050405020304" pitchFamily="18" charset="0"/>
              </a:rPr>
              <a:t>ones</a:t>
            </a:r>
            <a:r>
              <a:rPr lang="it-IT" sz="2000" dirty="0">
                <a:solidFill>
                  <a:prstClr val="black"/>
                </a:solidFill>
                <a:latin typeface="Times New Roman" panose="02020603050405020304" pitchFamily="18" charset="0"/>
                <a:cs typeface="Times New Roman" panose="02020603050405020304" pitchFamily="18" charset="0"/>
              </a:rPr>
              <a:t>, </a:t>
            </a:r>
            <a:r>
              <a:rPr lang="it-IT" sz="2000" dirty="0" smtClean="0">
                <a:solidFill>
                  <a:prstClr val="black"/>
                </a:solidFill>
                <a:latin typeface="Times New Roman" panose="02020603050405020304" pitchFamily="18" charset="0"/>
                <a:cs typeface="Times New Roman" panose="02020603050405020304" pitchFamily="18" charset="0"/>
              </a:rPr>
              <a:t>per far fronte </a:t>
            </a:r>
            <a:r>
              <a:rPr lang="it-IT" sz="2000" dirty="0">
                <a:solidFill>
                  <a:prstClr val="black"/>
                </a:solidFill>
                <a:latin typeface="Times New Roman" panose="02020603050405020304" pitchFamily="18" charset="0"/>
                <a:cs typeface="Times New Roman" panose="02020603050405020304" pitchFamily="18" charset="0"/>
              </a:rPr>
              <a:t>alle crisi, alle </a:t>
            </a:r>
            <a:r>
              <a:rPr lang="it-IT" sz="2000" dirty="0" smtClean="0">
                <a:solidFill>
                  <a:prstClr val="black"/>
                </a:solidFill>
                <a:latin typeface="Times New Roman" panose="02020603050405020304" pitchFamily="18" charset="0"/>
                <a:cs typeface="Times New Roman" panose="02020603050405020304" pitchFamily="18" charset="0"/>
              </a:rPr>
              <a:t>secessioni e </a:t>
            </a:r>
            <a:r>
              <a:rPr lang="it-IT" sz="2000" dirty="0">
                <a:solidFill>
                  <a:prstClr val="black"/>
                </a:solidFill>
                <a:latin typeface="Times New Roman" panose="02020603050405020304" pitchFamily="18" charset="0"/>
                <a:cs typeface="Times New Roman" panose="02020603050405020304" pitchFamily="18" charset="0"/>
              </a:rPr>
              <a:t>ai contrasti </a:t>
            </a:r>
            <a:r>
              <a:rPr lang="it-IT" sz="2000" dirty="0" smtClean="0">
                <a:solidFill>
                  <a:prstClr val="black"/>
                </a:solidFill>
                <a:latin typeface="Times New Roman" panose="02020603050405020304" pitchFamily="18" charset="0"/>
                <a:cs typeface="Times New Roman" panose="02020603050405020304" pitchFamily="18" charset="0"/>
              </a:rPr>
              <a:t>sviluppatisi </a:t>
            </a:r>
            <a:r>
              <a:rPr lang="it-IT" sz="2000" dirty="0">
                <a:solidFill>
                  <a:prstClr val="black"/>
                </a:solidFill>
                <a:latin typeface="Times New Roman" panose="02020603050405020304" pitchFamily="18" charset="0"/>
                <a:cs typeface="Times New Roman" panose="02020603050405020304" pitchFamily="18" charset="0"/>
              </a:rPr>
              <a:t>in </a:t>
            </a:r>
            <a:r>
              <a:rPr lang="it-IT" sz="2000" dirty="0" smtClean="0">
                <a:solidFill>
                  <a:prstClr val="black"/>
                </a:solidFill>
                <a:latin typeface="Times New Roman" panose="02020603050405020304" pitchFamily="18" charset="0"/>
                <a:cs typeface="Times New Roman" panose="02020603050405020304" pitchFamily="18" charset="0"/>
              </a:rPr>
              <a:t>seno al movimento </a:t>
            </a:r>
            <a:r>
              <a:rPr lang="it-IT" sz="2000" dirty="0">
                <a:solidFill>
                  <a:prstClr val="black"/>
                </a:solidFill>
                <a:latin typeface="Times New Roman" panose="02020603050405020304" pitchFamily="18" charset="0"/>
                <a:cs typeface="Times New Roman" panose="02020603050405020304" pitchFamily="18" charset="0"/>
              </a:rPr>
              <a:t>psicoanalitico</a:t>
            </a:r>
            <a:r>
              <a:rPr lang="it-IT" dirty="0">
                <a:solidFill>
                  <a:prstClr val="black"/>
                </a:solidFill>
              </a:rPr>
              <a:t>.</a:t>
            </a:r>
          </a:p>
        </p:txBody>
      </p:sp>
      <p:sp>
        <p:nvSpPr>
          <p:cNvPr id="3" name="Rettangolo 2"/>
          <p:cNvSpPr/>
          <p:nvPr/>
        </p:nvSpPr>
        <p:spPr>
          <a:xfrm>
            <a:off x="384951" y="4005064"/>
            <a:ext cx="8208912" cy="2246769"/>
          </a:xfrm>
          <a:prstGeom prst="rect">
            <a:avLst/>
          </a:prstGeom>
        </p:spPr>
        <p:txBody>
          <a:bodyPr wrap="square">
            <a:spAutoFit/>
          </a:bodyPr>
          <a:lstStyle/>
          <a:p>
            <a:pPr algn="just"/>
            <a:r>
              <a:rPr lang="it-IT" sz="2000" dirty="0" smtClean="0">
                <a:solidFill>
                  <a:prstClr val="black"/>
                </a:solidFill>
              </a:rPr>
              <a:t>L</a:t>
            </a:r>
            <a:r>
              <a:rPr lang="it-IT" sz="2000" dirty="0" smtClean="0">
                <a:solidFill>
                  <a:prstClr val="black"/>
                </a:solidFill>
                <a:latin typeface="Times New Roman" panose="02020603050405020304" pitchFamily="18" charset="0"/>
                <a:cs typeface="Times New Roman" panose="02020603050405020304" pitchFamily="18" charset="0"/>
              </a:rPr>
              <a:t>’ ANELLO</a:t>
            </a:r>
          </a:p>
          <a:p>
            <a:pPr algn="just"/>
            <a:r>
              <a:rPr lang="it-IT" sz="2000" dirty="0" smtClean="0">
                <a:solidFill>
                  <a:prstClr val="black"/>
                </a:solidFill>
                <a:latin typeface="Times New Roman" panose="02020603050405020304" pitchFamily="18" charset="0"/>
                <a:cs typeface="Times New Roman" panose="02020603050405020304" pitchFamily="18" charset="0"/>
              </a:rPr>
              <a:t>(...) </a:t>
            </a:r>
            <a:r>
              <a:rPr lang="it-IT" sz="2000" dirty="0">
                <a:solidFill>
                  <a:prstClr val="black"/>
                </a:solidFill>
                <a:latin typeface="Times New Roman" panose="02020603050405020304" pitchFamily="18" charset="0"/>
                <a:cs typeface="Times New Roman" panose="02020603050405020304" pitchFamily="18" charset="0"/>
              </a:rPr>
              <a:t>questi anelli </a:t>
            </a:r>
            <a:r>
              <a:rPr lang="it-IT" sz="2000" dirty="0" smtClean="0">
                <a:solidFill>
                  <a:prstClr val="black"/>
                </a:solidFill>
                <a:latin typeface="Times New Roman" panose="02020603050405020304" pitchFamily="18" charset="0"/>
                <a:cs typeface="Times New Roman" panose="02020603050405020304" pitchFamily="18" charset="0"/>
              </a:rPr>
              <a:t> </a:t>
            </a:r>
            <a:r>
              <a:rPr lang="it-IT" sz="2000" dirty="0">
                <a:solidFill>
                  <a:prstClr val="black"/>
                </a:solidFill>
                <a:latin typeface="Times New Roman" panose="02020603050405020304" pitchFamily="18" charset="0"/>
                <a:cs typeface="Times New Roman" panose="02020603050405020304" pitchFamily="18" charset="0"/>
              </a:rPr>
              <a:t>un </a:t>
            </a:r>
            <a:r>
              <a:rPr lang="it-IT" sz="2000" dirty="0" smtClean="0">
                <a:solidFill>
                  <a:prstClr val="black"/>
                </a:solidFill>
                <a:latin typeface="Times New Roman" panose="02020603050405020304" pitchFamily="18" charset="0"/>
                <a:cs typeface="Times New Roman" panose="02020603050405020304" pitchFamily="18" charset="0"/>
              </a:rPr>
              <a:t>tempo  erano </a:t>
            </a:r>
            <a:r>
              <a:rPr lang="it-IT" sz="2000" dirty="0">
                <a:solidFill>
                  <a:prstClr val="black"/>
                </a:solidFill>
                <a:latin typeface="Times New Roman" panose="02020603050405020304" pitchFamily="18" charset="0"/>
                <a:cs typeface="Times New Roman" panose="02020603050405020304" pitchFamily="18" charset="0"/>
              </a:rPr>
              <a:t>privilegio e </a:t>
            </a:r>
            <a:r>
              <a:rPr lang="it-IT" sz="2000" dirty="0" smtClean="0">
                <a:solidFill>
                  <a:prstClr val="black"/>
                </a:solidFill>
                <a:latin typeface="Times New Roman" panose="02020603050405020304" pitchFamily="18" charset="0"/>
                <a:cs typeface="Times New Roman" panose="02020603050405020304" pitchFamily="18" charset="0"/>
              </a:rPr>
              <a:t>contrassegno </a:t>
            </a:r>
            <a:r>
              <a:rPr lang="it-IT" sz="2000" dirty="0">
                <a:solidFill>
                  <a:prstClr val="black"/>
                </a:solidFill>
                <a:latin typeface="Times New Roman" panose="02020603050405020304" pitchFamily="18" charset="0"/>
                <a:cs typeface="Times New Roman" panose="02020603050405020304" pitchFamily="18" charset="0"/>
              </a:rPr>
              <a:t>di un gruppo di </a:t>
            </a:r>
            <a:r>
              <a:rPr lang="it-IT" sz="2000" dirty="0" smtClean="0">
                <a:solidFill>
                  <a:prstClr val="black"/>
                </a:solidFill>
                <a:latin typeface="Times New Roman" panose="02020603050405020304" pitchFamily="18" charset="0"/>
                <a:cs typeface="Times New Roman" panose="02020603050405020304" pitchFamily="18" charset="0"/>
              </a:rPr>
              <a:t>persone che </a:t>
            </a:r>
            <a:r>
              <a:rPr lang="it-IT" sz="2000" dirty="0">
                <a:solidFill>
                  <a:prstClr val="black"/>
                </a:solidFill>
                <a:latin typeface="Times New Roman" panose="02020603050405020304" pitchFamily="18" charset="0"/>
                <a:cs typeface="Times New Roman" panose="02020603050405020304" pitchFamily="18" charset="0"/>
              </a:rPr>
              <a:t>si sapevano unite </a:t>
            </a:r>
            <a:r>
              <a:rPr lang="it-IT" sz="2000" dirty="0" smtClean="0">
                <a:solidFill>
                  <a:prstClr val="black"/>
                </a:solidFill>
                <a:latin typeface="Times New Roman" panose="02020603050405020304" pitchFamily="18" charset="0"/>
                <a:cs typeface="Times New Roman" panose="02020603050405020304" pitchFamily="18" charset="0"/>
              </a:rPr>
              <a:t>nella dedizione </a:t>
            </a:r>
            <a:r>
              <a:rPr lang="it-IT" sz="2000" dirty="0">
                <a:solidFill>
                  <a:prstClr val="black"/>
                </a:solidFill>
                <a:latin typeface="Times New Roman" panose="02020603050405020304" pitchFamily="18" charset="0"/>
                <a:cs typeface="Times New Roman" panose="02020603050405020304" pitchFamily="18" charset="0"/>
              </a:rPr>
              <a:t>all'analisi, che </a:t>
            </a:r>
            <a:r>
              <a:rPr lang="it-IT" sz="2000" dirty="0" smtClean="0">
                <a:solidFill>
                  <a:prstClr val="black"/>
                </a:solidFill>
                <a:latin typeface="Times New Roman" panose="02020603050405020304" pitchFamily="18" charset="0"/>
                <a:cs typeface="Times New Roman" panose="02020603050405020304" pitchFamily="18" charset="0"/>
              </a:rPr>
              <a:t>avevano </a:t>
            </a:r>
            <a:r>
              <a:rPr lang="it-IT" sz="2000" dirty="0">
                <a:solidFill>
                  <a:prstClr val="black"/>
                </a:solidFill>
                <a:latin typeface="Times New Roman" panose="02020603050405020304" pitchFamily="18" charset="0"/>
                <a:cs typeface="Times New Roman" panose="02020603050405020304" pitchFamily="18" charset="0"/>
              </a:rPr>
              <a:t>promesso di vigilare </a:t>
            </a:r>
            <a:r>
              <a:rPr lang="it-IT" sz="2000" dirty="0" smtClean="0">
                <a:solidFill>
                  <a:prstClr val="black"/>
                </a:solidFill>
                <a:latin typeface="Times New Roman" panose="02020603050405020304" pitchFamily="18" charset="0"/>
                <a:cs typeface="Times New Roman" panose="02020603050405020304" pitchFamily="18" charset="0"/>
              </a:rPr>
              <a:t>come "</a:t>
            </a:r>
            <a:r>
              <a:rPr lang="it-IT" sz="2000" dirty="0">
                <a:solidFill>
                  <a:prstClr val="black"/>
                </a:solidFill>
                <a:latin typeface="Times New Roman" panose="02020603050405020304" pitchFamily="18" charset="0"/>
                <a:cs typeface="Times New Roman" panose="02020603050405020304" pitchFamily="18" charset="0"/>
              </a:rPr>
              <a:t>comitato segreto" sul </a:t>
            </a:r>
            <a:r>
              <a:rPr lang="it-IT" sz="2000" dirty="0" smtClean="0">
                <a:solidFill>
                  <a:prstClr val="black"/>
                </a:solidFill>
                <a:latin typeface="Times New Roman" panose="02020603050405020304" pitchFamily="18" charset="0"/>
                <a:cs typeface="Times New Roman" panose="02020603050405020304" pitchFamily="18" charset="0"/>
              </a:rPr>
              <a:t>suo sviluppo</a:t>
            </a:r>
            <a:r>
              <a:rPr lang="it-IT" sz="2000" dirty="0">
                <a:solidFill>
                  <a:prstClr val="black"/>
                </a:solidFill>
                <a:latin typeface="Times New Roman" panose="02020603050405020304" pitchFamily="18" charset="0"/>
                <a:cs typeface="Times New Roman" panose="02020603050405020304" pitchFamily="18" charset="0"/>
              </a:rPr>
              <a:t>, e che </a:t>
            </a:r>
            <a:r>
              <a:rPr lang="it-IT" sz="2000" dirty="0" smtClean="0">
                <a:solidFill>
                  <a:prstClr val="black"/>
                </a:solidFill>
                <a:latin typeface="Times New Roman" panose="02020603050405020304" pitchFamily="18" charset="0"/>
                <a:cs typeface="Times New Roman" panose="02020603050405020304" pitchFamily="18" charset="0"/>
              </a:rPr>
              <a:t>coltivavano reciprocamente </a:t>
            </a:r>
            <a:r>
              <a:rPr lang="it-IT" sz="2000" dirty="0">
                <a:solidFill>
                  <a:prstClr val="black"/>
                </a:solidFill>
                <a:latin typeface="Times New Roman" panose="02020603050405020304" pitchFamily="18" charset="0"/>
                <a:cs typeface="Times New Roman" panose="02020603050405020304" pitchFamily="18" charset="0"/>
              </a:rPr>
              <a:t>una specie </a:t>
            </a:r>
            <a:r>
              <a:rPr lang="it-IT" sz="2000" dirty="0" smtClean="0">
                <a:solidFill>
                  <a:prstClr val="black"/>
                </a:solidFill>
                <a:latin typeface="Times New Roman" panose="02020603050405020304" pitchFamily="18" charset="0"/>
                <a:cs typeface="Times New Roman" panose="02020603050405020304" pitchFamily="18" charset="0"/>
              </a:rPr>
              <a:t>di fratellanza </a:t>
            </a:r>
            <a:r>
              <a:rPr lang="it-IT" sz="2000" dirty="0">
                <a:solidFill>
                  <a:prstClr val="black"/>
                </a:solidFill>
                <a:latin typeface="Times New Roman" panose="02020603050405020304" pitchFamily="18" charset="0"/>
                <a:cs typeface="Times New Roman" panose="02020603050405020304" pitchFamily="18" charset="0"/>
              </a:rPr>
              <a:t>analitica. </a:t>
            </a:r>
            <a:r>
              <a:rPr lang="it-IT" sz="2000" dirty="0" err="1">
                <a:solidFill>
                  <a:prstClr val="black"/>
                </a:solidFill>
                <a:latin typeface="Times New Roman" panose="02020603050405020304" pitchFamily="18" charset="0"/>
                <a:cs typeface="Times New Roman" panose="02020603050405020304" pitchFamily="18" charset="0"/>
              </a:rPr>
              <a:t>Rank</a:t>
            </a:r>
            <a:r>
              <a:rPr lang="it-IT" sz="2000" dirty="0">
                <a:solidFill>
                  <a:prstClr val="black"/>
                </a:solidFill>
                <a:latin typeface="Times New Roman" panose="02020603050405020304" pitchFamily="18" charset="0"/>
                <a:cs typeface="Times New Roman" panose="02020603050405020304" pitchFamily="18" charset="0"/>
              </a:rPr>
              <a:t>, poi</a:t>
            </a:r>
            <a:r>
              <a:rPr lang="it-IT" sz="2000" dirty="0" smtClean="0">
                <a:solidFill>
                  <a:prstClr val="black"/>
                </a:solidFill>
                <a:latin typeface="Times New Roman" panose="02020603050405020304" pitchFamily="18" charset="0"/>
                <a:cs typeface="Times New Roman" panose="02020603050405020304" pitchFamily="18" charset="0"/>
              </a:rPr>
              <a:t>, ha </a:t>
            </a:r>
            <a:r>
              <a:rPr lang="it-IT" sz="2000" dirty="0">
                <a:solidFill>
                  <a:prstClr val="black"/>
                </a:solidFill>
                <a:latin typeface="Times New Roman" panose="02020603050405020304" pitchFamily="18" charset="0"/>
                <a:cs typeface="Times New Roman" panose="02020603050405020304" pitchFamily="18" charset="0"/>
              </a:rPr>
              <a:t>rotto </a:t>
            </a:r>
            <a:r>
              <a:rPr lang="it-IT" sz="2000" dirty="0" smtClean="0">
                <a:solidFill>
                  <a:prstClr val="black"/>
                </a:solidFill>
                <a:latin typeface="Times New Roman" panose="02020603050405020304" pitchFamily="18" charset="0"/>
                <a:cs typeface="Times New Roman" panose="02020603050405020304" pitchFamily="18" charset="0"/>
              </a:rPr>
              <a:t> l’incanto</a:t>
            </a:r>
            <a:r>
              <a:rPr lang="it-IT" sz="2000" dirty="0">
                <a:solidFill>
                  <a:prstClr val="black"/>
                </a:solidFill>
                <a:latin typeface="Times New Roman" panose="02020603050405020304" pitchFamily="18" charset="0"/>
                <a:cs typeface="Times New Roman" panose="02020603050405020304" pitchFamily="18" charset="0"/>
              </a:rPr>
              <a:t>: la sua </a:t>
            </a:r>
            <a:r>
              <a:rPr lang="it-IT" sz="2000" dirty="0" smtClean="0">
                <a:solidFill>
                  <a:prstClr val="black"/>
                </a:solidFill>
                <a:latin typeface="Times New Roman" panose="02020603050405020304" pitchFamily="18" charset="0"/>
                <a:cs typeface="Times New Roman" panose="02020603050405020304" pitchFamily="18" charset="0"/>
              </a:rPr>
              <a:t>apostasia </a:t>
            </a:r>
            <a:r>
              <a:rPr lang="it-IT" sz="2000" dirty="0">
                <a:solidFill>
                  <a:prstClr val="black"/>
                </a:solidFill>
                <a:latin typeface="Times New Roman" panose="02020603050405020304" pitchFamily="18" charset="0"/>
                <a:cs typeface="Times New Roman" panose="02020603050405020304" pitchFamily="18" charset="0"/>
              </a:rPr>
              <a:t>e la morte di </a:t>
            </a:r>
            <a:r>
              <a:rPr lang="it-IT" sz="2000" dirty="0" smtClean="0">
                <a:solidFill>
                  <a:prstClr val="black"/>
                </a:solidFill>
                <a:latin typeface="Times New Roman" panose="02020603050405020304" pitchFamily="18" charset="0"/>
                <a:cs typeface="Times New Roman" panose="02020603050405020304" pitchFamily="18" charset="0"/>
              </a:rPr>
              <a:t>Abraham hanno </a:t>
            </a:r>
            <a:r>
              <a:rPr lang="it-IT" sz="2000" dirty="0">
                <a:solidFill>
                  <a:prstClr val="black"/>
                </a:solidFill>
                <a:latin typeface="Times New Roman" panose="02020603050405020304" pitchFamily="18" charset="0"/>
                <a:cs typeface="Times New Roman" panose="02020603050405020304" pitchFamily="18" charset="0"/>
              </a:rPr>
              <a:t>dissolto il comitato</a:t>
            </a:r>
            <a:r>
              <a:rPr lang="it-IT" sz="2000" dirty="0" smtClean="0">
                <a:solidFill>
                  <a:prstClr val="black"/>
                </a:solidFill>
                <a:latin typeface="Times New Roman" panose="02020603050405020304" pitchFamily="18" charset="0"/>
                <a:cs typeface="Times New Roman" panose="02020603050405020304" pitchFamily="18" charset="0"/>
              </a:rPr>
              <a:t>. (Lettera </a:t>
            </a:r>
            <a:r>
              <a:rPr lang="it-IT" sz="2000" dirty="0">
                <a:solidFill>
                  <a:prstClr val="black"/>
                </a:solidFill>
                <a:latin typeface="Times New Roman" panose="02020603050405020304" pitchFamily="18" charset="0"/>
                <a:cs typeface="Times New Roman" panose="02020603050405020304" pitchFamily="18" charset="0"/>
              </a:rPr>
              <a:t>a Ernst </a:t>
            </a:r>
            <a:r>
              <a:rPr lang="it-IT" sz="2000" dirty="0" err="1">
                <a:solidFill>
                  <a:prstClr val="black"/>
                </a:solidFill>
                <a:latin typeface="Times New Roman" panose="02020603050405020304" pitchFamily="18" charset="0"/>
                <a:cs typeface="Times New Roman" panose="02020603050405020304" pitchFamily="18" charset="0"/>
              </a:rPr>
              <a:t>Simmel</a:t>
            </a:r>
            <a:r>
              <a:rPr lang="it-IT" sz="2000" dirty="0" smtClean="0">
                <a:solidFill>
                  <a:prstClr val="black"/>
                </a:solidFill>
                <a:latin typeface="Times New Roman" panose="02020603050405020304" pitchFamily="18" charset="0"/>
                <a:cs typeface="Times New Roman" panose="02020603050405020304" pitchFamily="18" charset="0"/>
              </a:rPr>
              <a:t>, 11 novembre 1928)</a:t>
            </a:r>
            <a:endParaRPr lang="it-IT" sz="2000" dirty="0">
              <a:solidFill>
                <a:prstClr val="black"/>
              </a:solidFill>
              <a:latin typeface="Times New Roman" panose="02020603050405020304" pitchFamily="18" charset="0"/>
              <a:cs typeface="Times New Roman" panose="02020603050405020304" pitchFamily="18" charset="0"/>
            </a:endParaRPr>
          </a:p>
        </p:txBody>
      </p:sp>
      <p:sp>
        <p:nvSpPr>
          <p:cNvPr id="4" name="Freccia a destra 3"/>
          <p:cNvSpPr/>
          <p:nvPr/>
        </p:nvSpPr>
        <p:spPr>
          <a:xfrm>
            <a:off x="7615020" y="60932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6426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torno 1">
            <a:hlinkClick r:id="rId2" action="ppaction://hlinksldjump" highlightClick="1"/>
          </p:cNvPr>
          <p:cNvSpPr/>
          <p:nvPr/>
        </p:nvSpPr>
        <p:spPr>
          <a:xfrm>
            <a:off x="8388424" y="6122281"/>
            <a:ext cx="650592" cy="65059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 name="CasellaDiTesto 2"/>
          <p:cNvSpPr txBox="1"/>
          <p:nvPr/>
        </p:nvSpPr>
        <p:spPr>
          <a:xfrm>
            <a:off x="160575" y="282305"/>
            <a:ext cx="8859504" cy="3323987"/>
          </a:xfrm>
          <a:prstGeom prst="rect">
            <a:avLst/>
          </a:prstGeom>
          <a:noFill/>
        </p:spPr>
        <p:txBody>
          <a:bodyPr wrap="square" rtlCol="0">
            <a:spAutoFit/>
          </a:bodyPr>
          <a:lstStyle/>
          <a:p>
            <a:pPr algn="just"/>
            <a:r>
              <a:rPr lang="it-IT" sz="2100" dirty="0">
                <a:latin typeface="Times New Roman" panose="02020603050405020304" pitchFamily="18" charset="0"/>
                <a:cs typeface="Times New Roman" panose="02020603050405020304" pitchFamily="18" charset="0"/>
              </a:rPr>
              <a:t>N</a:t>
            </a:r>
            <a:r>
              <a:rPr lang="it-IT" sz="2100" dirty="0" smtClean="0">
                <a:latin typeface="Times New Roman" panose="02020603050405020304" pitchFamily="18" charset="0"/>
                <a:cs typeface="Times New Roman" panose="02020603050405020304" pitchFamily="18" charset="0"/>
              </a:rPr>
              <a:t>ella </a:t>
            </a:r>
            <a:r>
              <a:rPr lang="it-IT" sz="2100" dirty="0">
                <a:latin typeface="Times New Roman" panose="02020603050405020304" pitchFamily="18" charset="0"/>
                <a:cs typeface="Times New Roman" panose="02020603050405020304" pitchFamily="18" charset="0"/>
              </a:rPr>
              <a:t>lettera in cui </a:t>
            </a:r>
            <a:r>
              <a:rPr lang="it-IT" sz="2100" dirty="0" smtClean="0">
                <a:latin typeface="Times New Roman" panose="02020603050405020304" pitchFamily="18" charset="0"/>
                <a:cs typeface="Times New Roman" panose="02020603050405020304" pitchFamily="18" charset="0"/>
              </a:rPr>
              <a:t>annunciò </a:t>
            </a:r>
            <a:r>
              <a:rPr lang="it-IT" sz="2100" dirty="0">
                <a:latin typeface="Times New Roman" panose="02020603050405020304" pitchFamily="18" charset="0"/>
                <a:cs typeface="Times New Roman" panose="02020603050405020304" pitchFamily="18" charset="0"/>
              </a:rPr>
              <a:t>ad </a:t>
            </a:r>
            <a:r>
              <a:rPr lang="it-IT" sz="2100" dirty="0" err="1">
                <a:latin typeface="Times New Roman" panose="02020603050405020304" pitchFamily="18" charset="0"/>
                <a:cs typeface="Times New Roman" panose="02020603050405020304" pitchFamily="18" charset="0"/>
              </a:rPr>
              <a:t>Eitingon</a:t>
            </a:r>
            <a:r>
              <a:rPr lang="it-IT" sz="2100" dirty="0">
                <a:latin typeface="Times New Roman" panose="02020603050405020304" pitchFamily="18" charset="0"/>
                <a:cs typeface="Times New Roman" panose="02020603050405020304" pitchFamily="18" charset="0"/>
              </a:rPr>
              <a:t> la sua elezione a membro, Freud </a:t>
            </a:r>
            <a:r>
              <a:rPr lang="it-IT" sz="2100" dirty="0" smtClean="0">
                <a:latin typeface="Times New Roman" panose="02020603050405020304" pitchFamily="18" charset="0"/>
                <a:cs typeface="Times New Roman" panose="02020603050405020304" pitchFamily="18" charset="0"/>
              </a:rPr>
              <a:t>scrisse: «Il segreto di </a:t>
            </a:r>
            <a:r>
              <a:rPr lang="it-IT" sz="2100" dirty="0">
                <a:latin typeface="Times New Roman" panose="02020603050405020304" pitchFamily="18" charset="0"/>
                <a:cs typeface="Times New Roman" panose="02020603050405020304" pitchFamily="18" charset="0"/>
              </a:rPr>
              <a:t>questo Comitato è che mi ha tolto il peso della gravosa </a:t>
            </a:r>
            <a:r>
              <a:rPr lang="it-IT" sz="2100" dirty="0" smtClean="0">
                <a:latin typeface="Times New Roman" panose="02020603050405020304" pitchFamily="18" charset="0"/>
                <a:cs typeface="Times New Roman" panose="02020603050405020304" pitchFamily="18" charset="0"/>
              </a:rPr>
              <a:t>preoccupazione del </a:t>
            </a:r>
            <a:r>
              <a:rPr lang="it-IT" sz="2100" dirty="0">
                <a:latin typeface="Times New Roman" panose="02020603050405020304" pitchFamily="18" charset="0"/>
                <a:cs typeface="Times New Roman" panose="02020603050405020304" pitchFamily="18" charset="0"/>
              </a:rPr>
              <a:t>futuro, così che </a:t>
            </a:r>
            <a:r>
              <a:rPr lang="it-IT" sz="2100" dirty="0" smtClean="0">
                <a:latin typeface="Times New Roman" panose="02020603050405020304" pitchFamily="18" charset="0"/>
                <a:cs typeface="Times New Roman" panose="02020603050405020304" pitchFamily="18" charset="0"/>
              </a:rPr>
              <a:t>posso seguitare </a:t>
            </a:r>
            <a:r>
              <a:rPr lang="it-IT" sz="2100" dirty="0">
                <a:latin typeface="Times New Roman" panose="02020603050405020304" pitchFamily="18" charset="0"/>
                <a:cs typeface="Times New Roman" panose="02020603050405020304" pitchFamily="18" charset="0"/>
              </a:rPr>
              <a:t>con calma per il mio </a:t>
            </a:r>
            <a:r>
              <a:rPr lang="it-IT" sz="2100" dirty="0" smtClean="0">
                <a:latin typeface="Times New Roman" panose="02020603050405020304" pitchFamily="18" charset="0"/>
                <a:cs typeface="Times New Roman" panose="02020603050405020304" pitchFamily="18" charset="0"/>
              </a:rPr>
              <a:t>cammino fino alla </a:t>
            </a:r>
            <a:r>
              <a:rPr lang="it-IT" sz="2100" dirty="0">
                <a:latin typeface="Times New Roman" panose="02020603050405020304" pitchFamily="18" charset="0"/>
                <a:cs typeface="Times New Roman" panose="02020603050405020304" pitchFamily="18" charset="0"/>
              </a:rPr>
              <a:t>fine</a:t>
            </a:r>
            <a:r>
              <a:rPr lang="it-IT" sz="2100" dirty="0" smtClean="0">
                <a:latin typeface="Times New Roman" panose="02020603050405020304" pitchFamily="18" charset="0"/>
                <a:cs typeface="Times New Roman" panose="02020603050405020304" pitchFamily="18" charset="0"/>
              </a:rPr>
              <a:t>.»… </a:t>
            </a:r>
            <a:r>
              <a:rPr lang="it-IT" sz="2100" dirty="0">
                <a:latin typeface="Times New Roman" panose="02020603050405020304" pitchFamily="18" charset="0"/>
                <a:cs typeface="Times New Roman" panose="02020603050405020304" pitchFamily="18" charset="0"/>
              </a:rPr>
              <a:t>In un'altra lettera gli scrisse ancora</a:t>
            </a:r>
            <a:r>
              <a:rPr lang="it-IT" sz="2100" dirty="0" smtClean="0">
                <a:latin typeface="Times New Roman" panose="02020603050405020304" pitchFamily="18" charset="0"/>
                <a:cs typeface="Times New Roman" panose="02020603050405020304" pitchFamily="18" charset="0"/>
              </a:rPr>
              <a:t>: «Le </a:t>
            </a:r>
            <a:r>
              <a:rPr lang="it-IT" sz="2100" dirty="0">
                <a:latin typeface="Times New Roman" panose="02020603050405020304" pitchFamily="18" charset="0"/>
                <a:cs typeface="Times New Roman" panose="02020603050405020304" pitchFamily="18" charset="0"/>
              </a:rPr>
              <a:t>posso spiegare </a:t>
            </a:r>
            <a:r>
              <a:rPr lang="it-IT" sz="2100" dirty="0" smtClean="0">
                <a:latin typeface="Times New Roman" panose="02020603050405020304" pitchFamily="18" charset="0"/>
                <a:cs typeface="Times New Roman" panose="02020603050405020304" pitchFamily="18" charset="0"/>
              </a:rPr>
              <a:t>geneticamente </a:t>
            </a:r>
            <a:r>
              <a:rPr lang="it-IT" sz="2100" dirty="0">
                <a:latin typeface="Times New Roman" panose="02020603050405020304" pitchFamily="18" charset="0"/>
                <a:cs typeface="Times New Roman" panose="02020603050405020304" pitchFamily="18" charset="0"/>
              </a:rPr>
              <a:t>la preoccupazione del futuro che incombe su di me. Essa </a:t>
            </a:r>
            <a:r>
              <a:rPr lang="it-IT" sz="2100" dirty="0" smtClean="0">
                <a:latin typeface="Times New Roman" panose="02020603050405020304" pitchFamily="18" charset="0"/>
                <a:cs typeface="Times New Roman" panose="02020603050405020304" pitchFamily="18" charset="0"/>
              </a:rPr>
              <a:t>deriva </a:t>
            </a:r>
            <a:r>
              <a:rPr lang="it-IT" sz="2100" dirty="0">
                <a:latin typeface="Times New Roman" panose="02020603050405020304" pitchFamily="18" charset="0"/>
                <a:cs typeface="Times New Roman" panose="02020603050405020304" pitchFamily="18" charset="0"/>
              </a:rPr>
              <a:t>dai tempi in cui la psicoanalisi dipendeva da me solo, ed io mi </a:t>
            </a:r>
            <a:r>
              <a:rPr lang="it-IT" sz="2100" dirty="0" smtClean="0">
                <a:latin typeface="Times New Roman" panose="02020603050405020304" pitchFamily="18" charset="0"/>
                <a:cs typeface="Times New Roman" panose="02020603050405020304" pitchFamily="18" charset="0"/>
              </a:rPr>
              <a:t>preoccupavo </a:t>
            </a:r>
            <a:r>
              <a:rPr lang="it-IT" sz="2100" dirty="0">
                <a:latin typeface="Times New Roman" panose="02020603050405020304" pitchFamily="18" charset="0"/>
                <a:cs typeface="Times New Roman" panose="02020603050405020304" pitchFamily="18" charset="0"/>
              </a:rPr>
              <a:t>di ciò che la feccia umana ne avrebbe fatto quando me ne </a:t>
            </a:r>
            <a:r>
              <a:rPr lang="it-IT" sz="2100" dirty="0" smtClean="0">
                <a:latin typeface="Times New Roman" panose="02020603050405020304" pitchFamily="18" charset="0"/>
                <a:cs typeface="Times New Roman" panose="02020603050405020304" pitchFamily="18" charset="0"/>
              </a:rPr>
              <a:t>fossi andato</a:t>
            </a:r>
            <a:r>
              <a:rPr lang="it-IT" sz="2100" dirty="0">
                <a:latin typeface="Times New Roman" panose="02020603050405020304" pitchFamily="18" charset="0"/>
                <a:cs typeface="Times New Roman" panose="02020603050405020304" pitchFamily="18" charset="0"/>
              </a:rPr>
              <a:t>. Nel 1912, anno in cui potemmo vedere </a:t>
            </a:r>
            <a:r>
              <a:rPr lang="it-IT" sz="2100" dirty="0" smtClean="0">
                <a:latin typeface="Times New Roman" panose="02020603050405020304" pitchFamily="18" charset="0"/>
                <a:cs typeface="Times New Roman" panose="02020603050405020304" pitchFamily="18" charset="0"/>
              </a:rPr>
              <a:t>un </a:t>
            </a:r>
            <a:r>
              <a:rPr lang="it-IT" sz="2100" dirty="0">
                <a:latin typeface="Times New Roman" panose="02020603050405020304" pitchFamily="18" charset="0"/>
                <a:cs typeface="Times New Roman" panose="02020603050405020304" pitchFamily="18" charset="0"/>
              </a:rPr>
              <a:t>esempio di questa </a:t>
            </a:r>
            <a:r>
              <a:rPr lang="it-IT" sz="2100" dirty="0" smtClean="0">
                <a:latin typeface="Times New Roman" panose="02020603050405020304" pitchFamily="18" charset="0"/>
                <a:cs typeface="Times New Roman" panose="02020603050405020304" pitchFamily="18" charset="0"/>
              </a:rPr>
              <a:t>possibilità</a:t>
            </a:r>
            <a:r>
              <a:rPr lang="it-IT" sz="2100" dirty="0">
                <a:latin typeface="Times New Roman" panose="02020603050405020304" pitchFamily="18" charset="0"/>
                <a:cs typeface="Times New Roman" panose="02020603050405020304" pitchFamily="18" charset="0"/>
              </a:rPr>
              <a:t>, fu formato il Comitato che si assunse il compito di continuare </a:t>
            </a:r>
            <a:r>
              <a:rPr lang="it-IT" sz="2100" dirty="0" smtClean="0">
                <a:latin typeface="Times New Roman" panose="02020603050405020304" pitchFamily="18" charset="0"/>
                <a:cs typeface="Times New Roman" panose="02020603050405020304" pitchFamily="18" charset="0"/>
              </a:rPr>
              <a:t>sulla </a:t>
            </a:r>
            <a:r>
              <a:rPr lang="it-IT" sz="2100" dirty="0">
                <a:latin typeface="Times New Roman" panose="02020603050405020304" pitchFamily="18" charset="0"/>
                <a:cs typeface="Times New Roman" panose="02020603050405020304" pitchFamily="18" charset="0"/>
              </a:rPr>
              <a:t>retta via. Da allora mi sono sentito più leggero e sollevato circa la </a:t>
            </a:r>
            <a:r>
              <a:rPr lang="it-IT" sz="2100" dirty="0" smtClean="0">
                <a:latin typeface="Times New Roman" panose="02020603050405020304" pitchFamily="18" charset="0"/>
                <a:cs typeface="Times New Roman" panose="02020603050405020304" pitchFamily="18" charset="0"/>
              </a:rPr>
              <a:t>durata </a:t>
            </a:r>
            <a:r>
              <a:rPr lang="it-IT" sz="2100" dirty="0">
                <a:latin typeface="Times New Roman" panose="02020603050405020304" pitchFamily="18" charset="0"/>
                <a:cs typeface="Times New Roman" panose="02020603050405020304" pitchFamily="18" charset="0"/>
              </a:rPr>
              <a:t>della mia vita</a:t>
            </a:r>
            <a:r>
              <a:rPr lang="it-IT" sz="2100" dirty="0" smtClean="0">
                <a:latin typeface="Times New Roman" panose="02020603050405020304" pitchFamily="18" charset="0"/>
                <a:cs typeface="Times New Roman" panose="02020603050405020304" pitchFamily="18" charset="0"/>
              </a:rPr>
              <a:t>.»</a:t>
            </a:r>
            <a:endParaRPr lang="it-IT" sz="2100" dirty="0">
              <a:latin typeface="Times New Roman" panose="02020603050405020304" pitchFamily="18" charset="0"/>
              <a:cs typeface="Times New Roman" panose="02020603050405020304" pitchFamily="18" charset="0"/>
            </a:endParaRPr>
          </a:p>
        </p:txBody>
      </p:sp>
      <p:sp>
        <p:nvSpPr>
          <p:cNvPr id="4" name="CasellaDiTesto 3"/>
          <p:cNvSpPr txBox="1"/>
          <p:nvPr/>
        </p:nvSpPr>
        <p:spPr>
          <a:xfrm>
            <a:off x="160575" y="3767790"/>
            <a:ext cx="8859504" cy="2354491"/>
          </a:xfrm>
          <a:prstGeom prst="rect">
            <a:avLst/>
          </a:prstGeom>
          <a:noFill/>
        </p:spPr>
        <p:txBody>
          <a:bodyPr wrap="square" rtlCol="0">
            <a:spAutoFit/>
          </a:bodyPr>
          <a:lstStyle/>
          <a:p>
            <a:pPr algn="just"/>
            <a:r>
              <a:rPr lang="it-IT" sz="2100" dirty="0">
                <a:latin typeface="Times New Roman" panose="02020603050405020304" pitchFamily="18" charset="0"/>
                <a:cs typeface="Times New Roman" panose="02020603050405020304" pitchFamily="18" charset="0"/>
              </a:rPr>
              <a:t>Il Comitato si riunì per la prima volta al completo nell'estate </a:t>
            </a:r>
            <a:r>
              <a:rPr lang="it-IT" sz="2100" dirty="0" smtClean="0">
                <a:latin typeface="Times New Roman" panose="02020603050405020304" pitchFamily="18" charset="0"/>
                <a:cs typeface="Times New Roman" panose="02020603050405020304" pitchFamily="18" charset="0"/>
              </a:rPr>
              <a:t>seguente. Il </a:t>
            </a:r>
            <a:r>
              <a:rPr lang="it-IT" sz="2100" dirty="0">
                <a:latin typeface="Times New Roman" panose="02020603050405020304" pitchFamily="18" charset="0"/>
                <a:cs typeface="Times New Roman" panose="02020603050405020304" pitchFamily="18" charset="0"/>
              </a:rPr>
              <a:t>25 maggio 1911 Freud festeggiò </a:t>
            </a:r>
            <a:r>
              <a:rPr lang="it-IT" sz="2100" dirty="0" smtClean="0">
                <a:latin typeface="Times New Roman" panose="02020603050405020304" pitchFamily="18" charset="0"/>
                <a:cs typeface="Times New Roman" panose="02020603050405020304" pitchFamily="18" charset="0"/>
              </a:rPr>
              <a:t>l’avvenimento </a:t>
            </a:r>
            <a:r>
              <a:rPr lang="it-IT" sz="2100" dirty="0">
                <a:latin typeface="Times New Roman" panose="02020603050405020304" pitchFamily="18" charset="0"/>
                <a:cs typeface="Times New Roman" panose="02020603050405020304" pitchFamily="18" charset="0"/>
              </a:rPr>
              <a:t>regalando a ciascuno </a:t>
            </a:r>
            <a:r>
              <a:rPr lang="it-IT" sz="2100" dirty="0" smtClean="0">
                <a:latin typeface="Times New Roman" panose="02020603050405020304" pitchFamily="18" charset="0"/>
                <a:cs typeface="Times New Roman" panose="02020603050405020304" pitchFamily="18" charset="0"/>
              </a:rPr>
              <a:t>di noi </a:t>
            </a:r>
            <a:r>
              <a:rPr lang="it-IT" sz="2100" dirty="0">
                <a:latin typeface="Times New Roman" panose="02020603050405020304" pitchFamily="18" charset="0"/>
                <a:cs typeface="Times New Roman" panose="02020603050405020304" pitchFamily="18" charset="0"/>
              </a:rPr>
              <a:t>un antico cammeo greco della sua collezione, che ognuno fece </a:t>
            </a:r>
            <a:r>
              <a:rPr lang="it-IT" sz="2100" dirty="0" smtClean="0">
                <a:latin typeface="Times New Roman" panose="02020603050405020304" pitchFamily="18" charset="0"/>
                <a:cs typeface="Times New Roman" panose="02020603050405020304" pitchFamily="18" charset="0"/>
              </a:rPr>
              <a:t>montare in </a:t>
            </a:r>
            <a:r>
              <a:rPr lang="it-IT" sz="2100" dirty="0">
                <a:latin typeface="Times New Roman" panose="02020603050405020304" pitchFamily="18" charset="0"/>
                <a:cs typeface="Times New Roman" panose="02020603050405020304" pitchFamily="18" charset="0"/>
              </a:rPr>
              <a:t>un anello d'oro. Anche Freud aveva portato a lungo un anello analogo</a:t>
            </a:r>
            <a:r>
              <a:rPr lang="it-IT" sz="2100" dirty="0" smtClean="0">
                <a:latin typeface="Times New Roman" panose="02020603050405020304" pitchFamily="18" charset="0"/>
                <a:cs typeface="Times New Roman" panose="02020603050405020304" pitchFamily="18" charset="0"/>
              </a:rPr>
              <a:t>, un </a:t>
            </a:r>
            <a:r>
              <a:rPr lang="it-IT" sz="2100" dirty="0">
                <a:latin typeface="Times New Roman" panose="02020603050405020304" pitchFamily="18" charset="0"/>
                <a:cs typeface="Times New Roman" panose="02020603050405020304" pitchFamily="18" charset="0"/>
              </a:rPr>
              <a:t>cammeo greco-romano con la testa di Giove, e quando alcuni anni </a:t>
            </a:r>
            <a:r>
              <a:rPr lang="it-IT" sz="2100" dirty="0" smtClean="0">
                <a:latin typeface="Times New Roman" panose="02020603050405020304" pitchFamily="18" charset="0"/>
                <a:cs typeface="Times New Roman" panose="02020603050405020304" pitchFamily="18" charset="0"/>
              </a:rPr>
              <a:t>dopo anche </a:t>
            </a:r>
            <a:r>
              <a:rPr lang="it-IT" sz="2100" dirty="0" err="1" smtClean="0">
                <a:latin typeface="Times New Roman" panose="02020603050405020304" pitchFamily="18" charset="0"/>
                <a:cs typeface="Times New Roman" panose="02020603050405020304" pitchFamily="18" charset="0"/>
              </a:rPr>
              <a:t>Eitiong</a:t>
            </a:r>
            <a:r>
              <a:rPr lang="it-IT" sz="2100" dirty="0" smtClean="0">
                <a:latin typeface="Times New Roman" panose="02020603050405020304" pitchFamily="18" charset="0"/>
                <a:cs typeface="Times New Roman" panose="02020603050405020304" pitchFamily="18" charset="0"/>
              </a:rPr>
              <a:t> ne ricevette uno, si ebbero i sette anelli.  (E. Jones Vita e opere di </a:t>
            </a:r>
            <a:r>
              <a:rPr lang="it-IT" sz="2100" dirty="0">
                <a:latin typeface="Times New Roman" panose="02020603050405020304" pitchFamily="18" charset="0"/>
                <a:cs typeface="Times New Roman" panose="02020603050405020304" pitchFamily="18" charset="0"/>
              </a:rPr>
              <a:t>F</a:t>
            </a:r>
            <a:r>
              <a:rPr lang="it-IT" sz="2100" dirty="0" smtClean="0">
                <a:latin typeface="Times New Roman" panose="02020603050405020304" pitchFamily="18" charset="0"/>
                <a:cs typeface="Times New Roman" panose="02020603050405020304" pitchFamily="18" charset="0"/>
              </a:rPr>
              <a:t>reud pp.198-199)</a:t>
            </a:r>
            <a:endParaRPr lang="it-IT"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74210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25960" y="1844824"/>
            <a:ext cx="6892080" cy="1938992"/>
          </a:xfrm>
          <a:prstGeom prst="rect">
            <a:avLst/>
          </a:prstGeom>
          <a:noFill/>
        </p:spPr>
        <p:txBody>
          <a:bodyPr wrap="none" rtlCol="0">
            <a:spAutoFit/>
          </a:bodyPr>
          <a:lstStyle/>
          <a:p>
            <a:pPr algn="ctr"/>
            <a:r>
              <a:rPr lang="it-IT" sz="4800" b="1" dirty="0" smtClean="0">
                <a:solidFill>
                  <a:srgbClr val="0000FF"/>
                </a:solidFill>
                <a:latin typeface="Times New Roman" panose="02020603050405020304" pitchFamily="18" charset="0"/>
                <a:cs typeface="Times New Roman" panose="02020603050405020304" pitchFamily="18" charset="0"/>
              </a:rPr>
              <a:t>LA METAPSICOLOGIA</a:t>
            </a:r>
          </a:p>
          <a:p>
            <a:pPr algn="ctr"/>
            <a:r>
              <a:rPr lang="it-IT" sz="2400" b="1" dirty="0" smtClean="0">
                <a:solidFill>
                  <a:srgbClr val="0000FF"/>
                </a:solidFill>
                <a:latin typeface="Times New Roman" panose="02020603050405020304" pitchFamily="18" charset="0"/>
                <a:cs typeface="Times New Roman" panose="02020603050405020304" pitchFamily="18" charset="0"/>
              </a:rPr>
              <a:t>Nella storia del pensiero freudiano</a:t>
            </a:r>
          </a:p>
          <a:p>
            <a:pPr algn="ctr"/>
            <a:r>
              <a:rPr lang="it-IT" sz="4800" b="1" dirty="0" smtClean="0">
                <a:solidFill>
                  <a:srgbClr val="0000FF"/>
                </a:solidFill>
                <a:latin typeface="Times New Roman" panose="02020603050405020304" pitchFamily="18" charset="0"/>
                <a:cs typeface="Times New Roman" panose="02020603050405020304" pitchFamily="18" charset="0"/>
              </a:rPr>
              <a:t> </a:t>
            </a:r>
            <a:r>
              <a:rPr lang="it-IT" sz="2400" b="1" dirty="0" smtClean="0">
                <a:solidFill>
                  <a:srgbClr val="0000FF"/>
                </a:solidFill>
                <a:latin typeface="Times New Roman" panose="02020603050405020304" pitchFamily="18" charset="0"/>
                <a:cs typeface="Times New Roman" panose="02020603050405020304" pitchFamily="18" charset="0"/>
              </a:rPr>
              <a:t>da Ernest Jones  (Vita e opere di Freud)</a:t>
            </a:r>
            <a:endParaRPr lang="it-IT"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7543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02893" y="260648"/>
            <a:ext cx="8424936" cy="6278642"/>
          </a:xfrm>
          <a:prstGeom prst="rect">
            <a:avLst/>
          </a:prstGeom>
          <a:noFill/>
        </p:spPr>
        <p:txBody>
          <a:bodyPr wrap="square" rtlCol="0">
            <a:spAutoFit/>
          </a:bodyPr>
          <a:lstStyle/>
          <a:p>
            <a:pPr algn="just"/>
            <a:r>
              <a:rPr lang="it-IT" sz="3600" b="1" dirty="0" smtClean="0">
                <a:solidFill>
                  <a:srgbClr val="0000FF"/>
                </a:solidFill>
                <a:latin typeface="Times New Roman" panose="02020603050405020304" pitchFamily="18" charset="0"/>
                <a:cs typeface="Times New Roman" panose="02020603050405020304" pitchFamily="18" charset="0"/>
              </a:rPr>
              <a:t>La metapsicologia nel «Il progetto»</a:t>
            </a:r>
          </a:p>
          <a:p>
            <a:pPr algn="just"/>
            <a:endParaRPr lang="it-IT" sz="3600" b="1" dirty="0" smtClean="0">
              <a:solidFill>
                <a:srgbClr val="0000FF"/>
              </a:solidFill>
              <a:latin typeface="Times New Roman" panose="02020603050405020304" pitchFamily="18" charset="0"/>
              <a:cs typeface="Times New Roman" panose="02020603050405020304" pitchFamily="18" charset="0"/>
            </a:endParaRPr>
          </a:p>
          <a:p>
            <a:pPr algn="just"/>
            <a:r>
              <a:rPr lang="it-IT" sz="2200" dirty="0" smtClean="0">
                <a:latin typeface="Times New Roman" panose="02020603050405020304" pitchFamily="18" charset="0"/>
                <a:cs typeface="Times New Roman" panose="02020603050405020304" pitchFamily="18" charset="0"/>
              </a:rPr>
              <a:t>Abbiamo visto che Freud era dotato di una sacra passione per il sapere. Quale sapere di preciso egli ambisse conquistare è un’altra faccenda: per il momento basterà ricordare  queste parole:</a:t>
            </a:r>
          </a:p>
          <a:p>
            <a:pPr algn="just"/>
            <a:r>
              <a:rPr lang="it-IT" sz="2200" dirty="0" smtClean="0">
                <a:latin typeface="Times New Roman" panose="02020603050405020304" pitchFamily="18" charset="0"/>
                <a:cs typeface="Times New Roman" panose="02020603050405020304" pitchFamily="18" charset="0"/>
              </a:rPr>
              <a:t> «L’origine e la natura dell’umanità: come sono giunti gli esseri umani ad essere quello che sono effettivamente?» </a:t>
            </a:r>
          </a:p>
          <a:p>
            <a:pPr algn="just"/>
            <a:r>
              <a:rPr lang="it-IT" sz="2200" dirty="0" smtClean="0">
                <a:latin typeface="Times New Roman" panose="02020603050405020304" pitchFamily="18" charset="0"/>
                <a:cs typeface="Times New Roman" panose="02020603050405020304" pitchFamily="18" charset="0"/>
              </a:rPr>
              <a:t>Due sue frasi che risalgono al 1986 insistono su questo punto (Frasi scritte a Fliess – </a:t>
            </a:r>
            <a:r>
              <a:rPr lang="it-IT" sz="2200" dirty="0" err="1" smtClean="0">
                <a:latin typeface="Times New Roman" panose="02020603050405020304" pitchFamily="18" charset="0"/>
                <a:cs typeface="Times New Roman" panose="02020603050405020304" pitchFamily="18" charset="0"/>
              </a:rPr>
              <a:t>n.d.r.</a:t>
            </a:r>
            <a:r>
              <a:rPr lang="it-IT" sz="2200" dirty="0" smtClean="0">
                <a:latin typeface="Times New Roman" panose="02020603050405020304" pitchFamily="18" charset="0"/>
                <a:cs typeface="Times New Roman" panose="02020603050405020304" pitchFamily="18" charset="0"/>
              </a:rPr>
              <a:t>): </a:t>
            </a:r>
          </a:p>
          <a:p>
            <a:pPr algn="just"/>
            <a:r>
              <a:rPr lang="it-IT" sz="2200" dirty="0" smtClean="0">
                <a:latin typeface="Times New Roman" panose="02020603050405020304" pitchFamily="18" charset="0"/>
                <a:cs typeface="Times New Roman" panose="02020603050405020304" pitchFamily="18" charset="0"/>
              </a:rPr>
              <a:t>«Ben al di là di queste considerazioni (di psicopatologia)  si nasconde il mio ideale e il mio difficile rampollo, </a:t>
            </a:r>
            <a:r>
              <a:rPr lang="it-IT" sz="2200" b="1" dirty="0" smtClean="0">
                <a:latin typeface="Times New Roman" panose="02020603050405020304" pitchFamily="18" charset="0"/>
                <a:cs typeface="Times New Roman" panose="02020603050405020304" pitchFamily="18" charset="0"/>
              </a:rPr>
              <a:t>la metapsicologia</a:t>
            </a:r>
            <a:r>
              <a:rPr lang="it-IT" sz="2200" dirty="0" smtClean="0">
                <a:latin typeface="Times New Roman" panose="02020603050405020304" pitchFamily="18" charset="0"/>
                <a:cs typeface="Times New Roman" panose="02020603050405020304" pitchFamily="18" charset="0"/>
              </a:rPr>
              <a:t>.» (12 dicembre)</a:t>
            </a:r>
          </a:p>
          <a:p>
            <a:pPr algn="just"/>
            <a:r>
              <a:rPr lang="it-IT" sz="2200" dirty="0" smtClean="0">
                <a:latin typeface="Times New Roman" panose="02020603050405020304" pitchFamily="18" charset="0"/>
                <a:cs typeface="Times New Roman" panose="02020603050405020304" pitchFamily="18" charset="0"/>
              </a:rPr>
              <a:t>«Vedo che per la via indiretta della medicina stai raggiungendo il tuo ideale supremo, quello di capire gli uomini dal fisiologico, proprio come me, che nutro la speranza di giungere per la stessa via, alla mia meta originaria. La filosofia. E’ stata questa la mia prima meta fin da quando non sapevo perché stessi al mondo.» (1 gennaio ) </a:t>
            </a:r>
          </a:p>
          <a:p>
            <a:pPr algn="just"/>
            <a:r>
              <a:rPr lang="it-IT" sz="2200" i="1" dirty="0" smtClean="0">
                <a:latin typeface="Times New Roman" panose="02020603050405020304" pitchFamily="18" charset="0"/>
                <a:cs typeface="Times New Roman" panose="02020603050405020304" pitchFamily="18" charset="0"/>
              </a:rPr>
              <a:t>E. Jones, Vita e opere di Freud. Vol. 1. p.358</a:t>
            </a:r>
            <a:endParaRPr lang="it-IT"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727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ndro\Pictures\MP Navigator EX\AUGUSTINE_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4608512" cy="63713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andro\Pictures\MP Navigator EX\AUGUSTINE_0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4217" y="764704"/>
            <a:ext cx="2463428" cy="244708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andro\Pictures\MP Navigator EX\AUGUSTINE_0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3933056"/>
            <a:ext cx="2621584" cy="216024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ttore 2 2"/>
          <p:cNvCxnSpPr/>
          <p:nvPr/>
        </p:nvCxnSpPr>
        <p:spPr>
          <a:xfrm flipV="1">
            <a:off x="1763688" y="1196752"/>
            <a:ext cx="4896544" cy="4320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a:off x="1660875" y="1628800"/>
            <a:ext cx="5298267" cy="28083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CasellaDiTesto 1"/>
          <p:cNvSpPr txBox="1"/>
          <p:nvPr/>
        </p:nvSpPr>
        <p:spPr>
          <a:xfrm>
            <a:off x="3131840" y="107340"/>
            <a:ext cx="3181512" cy="461665"/>
          </a:xfrm>
          <a:prstGeom prst="rect">
            <a:avLst/>
          </a:prstGeom>
          <a:noFill/>
        </p:spPr>
        <p:txBody>
          <a:bodyPr wrap="none" rtlCol="0">
            <a:spAutoFit/>
          </a:bodyPr>
          <a:lstStyle/>
          <a:p>
            <a:r>
              <a:rPr lang="it-IT" sz="2400" b="1" dirty="0" smtClean="0">
                <a:solidFill>
                  <a:srgbClr val="0000FF"/>
                </a:solidFill>
                <a:latin typeface="Times New Roman" panose="02020603050405020304" pitchFamily="18" charset="0"/>
                <a:cs typeface="Times New Roman" panose="02020603050405020304" pitchFamily="18" charset="0"/>
              </a:rPr>
              <a:t>MINUTE TEORICHE</a:t>
            </a:r>
            <a:endParaRPr lang="it-IT"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804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barn(inVertical)">
                                      <p:cBhvr>
                                        <p:cTn id="11" dur="5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par>
                          <p:cTn id="17" fill="hold">
                            <p:stCondLst>
                              <p:cond delay="500"/>
                            </p:stCondLst>
                            <p:childTnLst>
                              <p:par>
                                <p:cTn id="18" presetID="16" presetClass="entr" presetSubtype="37" fill="hold" nodeType="afterEffect">
                                  <p:stCondLst>
                                    <p:cond delay="0"/>
                                  </p:stCondLst>
                                  <p:childTnLst>
                                    <p:set>
                                      <p:cBhvr>
                                        <p:cTn id="19" dur="1" fill="hold">
                                          <p:stCondLst>
                                            <p:cond delay="0"/>
                                          </p:stCondLst>
                                        </p:cTn>
                                        <p:tgtEl>
                                          <p:spTgt spid="1029"/>
                                        </p:tgtEl>
                                        <p:attrNameLst>
                                          <p:attrName>style.visibility</p:attrName>
                                        </p:attrNameLst>
                                      </p:cBhvr>
                                      <p:to>
                                        <p:strVal val="visible"/>
                                      </p:to>
                                    </p:set>
                                    <p:animEffect transition="in" filter="barn(outVertical)">
                                      <p:cBhvr>
                                        <p:cTn id="20"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5042" y="332656"/>
            <a:ext cx="8640960" cy="2739211"/>
          </a:xfrm>
          <a:prstGeom prst="rect">
            <a:avLst/>
          </a:prstGeom>
          <a:noFill/>
        </p:spPr>
        <p:txBody>
          <a:bodyPr wrap="square" rtlCol="0">
            <a:spAutoFit/>
          </a:bodyPr>
          <a:lstStyle/>
          <a:p>
            <a:pPr algn="just"/>
            <a:r>
              <a:rPr lang="it-IT" sz="3200" b="1" dirty="0" smtClean="0">
                <a:solidFill>
                  <a:srgbClr val="0000FF"/>
                </a:solidFill>
                <a:latin typeface="Times New Roman" panose="02020603050405020304" pitchFamily="18" charset="0"/>
                <a:cs typeface="Times New Roman" panose="02020603050405020304" pitchFamily="18" charset="0"/>
              </a:rPr>
              <a:t>La  Metapsicologia negli «Studi sull’isteria»</a:t>
            </a:r>
          </a:p>
          <a:p>
            <a:pPr algn="just"/>
            <a:r>
              <a:rPr lang="it-IT" sz="2000" dirty="0" smtClean="0">
                <a:latin typeface="Times New Roman" panose="02020603050405020304" pitchFamily="18" charset="0"/>
                <a:cs typeface="Times New Roman" panose="02020603050405020304" pitchFamily="18" charset="0"/>
              </a:rPr>
              <a:t>Si può dire qualcos'altro circa gli scopi della sua vita, sia immediati che a distanza, in questi dieci anni. A parte il desiderio di guadagnare abbastanza da poter essere indipendente e da poter viaggiare, Freud -.ebbe sempre in mente l'ambizione di poter incorporare le sue scoperte sulla rimozione, eccetera, nell'ambito della psicopatologia e di pensare quindi, per questa via, a lavorare nel campo della psicologia normale, che si sarebbe così trasformata in una scienza nuova, destinata a chiamarsi </a:t>
            </a:r>
            <a:r>
              <a:rPr lang="it-IT" sz="2000" b="1" dirty="0" smtClean="0">
                <a:latin typeface="Times New Roman" panose="02020603050405020304" pitchFamily="18" charset="0"/>
                <a:cs typeface="Times New Roman" panose="02020603050405020304" pitchFamily="18" charset="0"/>
              </a:rPr>
              <a:t>metapsicologia</a:t>
            </a:r>
            <a:r>
              <a:rPr lang="it-IT" sz="2000" dirty="0" smtClean="0">
                <a:latin typeface="Times New Roman" panose="02020603050405020304" pitchFamily="18" charset="0"/>
                <a:cs typeface="Times New Roman" panose="02020603050405020304" pitchFamily="18" charset="0"/>
              </a:rPr>
              <a:t>.</a:t>
            </a:r>
            <a:endParaRPr lang="it-IT" i="1" dirty="0"/>
          </a:p>
        </p:txBody>
      </p:sp>
      <p:sp>
        <p:nvSpPr>
          <p:cNvPr id="3" name="CasellaDiTesto 2"/>
          <p:cNvSpPr txBox="1"/>
          <p:nvPr/>
        </p:nvSpPr>
        <p:spPr>
          <a:xfrm>
            <a:off x="384416" y="3054199"/>
            <a:ext cx="8611585" cy="3447098"/>
          </a:xfrm>
          <a:prstGeom prst="rect">
            <a:avLst/>
          </a:prstGeom>
          <a:noFill/>
        </p:spPr>
        <p:txBody>
          <a:bodyPr wrap="square" rtlCol="0">
            <a:spAutoFit/>
          </a:bodyPr>
          <a:lstStyle/>
          <a:p>
            <a:pPr lvl="0" algn="just"/>
            <a:r>
              <a:rPr lang="it-IT" sz="2000" dirty="0">
                <a:solidFill>
                  <a:prstClr val="black"/>
                </a:solidFill>
                <a:latin typeface="Times New Roman" panose="02020603050405020304" pitchFamily="18" charset="0"/>
                <a:cs typeface="Times New Roman" panose="02020603050405020304" pitchFamily="18" charset="0"/>
              </a:rPr>
              <a:t>Per Freud la natura di questa ambizione era abbastanza chiara. Già un mese prima che uscissero gli </a:t>
            </a:r>
            <a:r>
              <a:rPr lang="it-IT" sz="2000" i="1" dirty="0">
                <a:solidFill>
                  <a:prstClr val="black"/>
                </a:solidFill>
                <a:latin typeface="Times New Roman" panose="02020603050405020304" pitchFamily="18" charset="0"/>
                <a:cs typeface="Times New Roman" panose="02020603050405020304" pitchFamily="18" charset="0"/>
              </a:rPr>
              <a:t>Studi sull'isterismo </a:t>
            </a:r>
            <a:r>
              <a:rPr lang="it-IT" sz="2000" dirty="0">
                <a:solidFill>
                  <a:prstClr val="black"/>
                </a:solidFill>
                <a:latin typeface="Times New Roman" panose="02020603050405020304" pitchFamily="18" charset="0"/>
                <a:cs typeface="Times New Roman" panose="02020603050405020304" pitchFamily="18" charset="0"/>
              </a:rPr>
              <a:t>scrisse: «Un uomo come me non può vivere senza un pallino, senza una passione dominante; </a:t>
            </a:r>
            <a:r>
              <a:rPr lang="it-IT" sz="2000" dirty="0" err="1">
                <a:solidFill>
                  <a:prstClr val="black"/>
                </a:solidFill>
                <a:latin typeface="Times New Roman" panose="02020603050405020304" pitchFamily="18" charset="0"/>
                <a:cs typeface="Times New Roman" panose="02020603050405020304" pitchFamily="18" charset="0"/>
              </a:rPr>
              <a:t>Schiller</a:t>
            </a:r>
            <a:r>
              <a:rPr lang="it-IT" sz="2000" dirty="0">
                <a:solidFill>
                  <a:prstClr val="black"/>
                </a:solidFill>
                <a:latin typeface="Times New Roman" panose="02020603050405020304" pitchFamily="18" charset="0"/>
                <a:cs typeface="Times New Roman" panose="02020603050405020304" pitchFamily="18" charset="0"/>
              </a:rPr>
              <a:t> la chiamava un tiranno, e tale è diventata per me, perché quando sono in suo potere non conosco misura. La psicologia è la meta che mi attirava da lontano, ma ora che sono venuto a contatto con le nevrosi, si è molto avvicinata. Due desideri mi assillano: vedere come la teoria delle funzioni psichiche prenderebbe forma se si introducessero </a:t>
            </a:r>
            <a:r>
              <a:rPr lang="it-IT" sz="2000" b="1" dirty="0">
                <a:solidFill>
                  <a:prstClr val="black"/>
                </a:solidFill>
                <a:latin typeface="Times New Roman" panose="02020603050405020304" pitchFamily="18" charset="0"/>
                <a:cs typeface="Times New Roman" panose="02020603050405020304" pitchFamily="18" charset="0"/>
              </a:rPr>
              <a:t>considerazioni quantitative</a:t>
            </a:r>
            <a:r>
              <a:rPr lang="it-IT" sz="2000" dirty="0">
                <a:solidFill>
                  <a:prstClr val="black"/>
                </a:solidFill>
                <a:latin typeface="Times New Roman" panose="02020603050405020304" pitchFamily="18" charset="0"/>
                <a:cs typeface="Times New Roman" panose="02020603050405020304" pitchFamily="18" charset="0"/>
              </a:rPr>
              <a:t>, una specie di economia dell'energia nervosa; e, in secondo luogo, mettere in luce ciò che la psicopatologia può dare alla psicologia normale» (25 maggio 1895). </a:t>
            </a:r>
          </a:p>
          <a:p>
            <a:pPr lvl="0" algn="just"/>
            <a:r>
              <a:rPr lang="it-IT" i="1" dirty="0">
                <a:solidFill>
                  <a:prstClr val="black"/>
                </a:solidFill>
              </a:rPr>
              <a:t>E. Jones, Vita e opere di Freud. Vol. 1. p.416.</a:t>
            </a:r>
            <a:endParaRPr lang="it-IT" dirty="0"/>
          </a:p>
        </p:txBody>
      </p:sp>
    </p:spTree>
    <p:extLst>
      <p:ext uri="{BB962C8B-B14F-4D97-AF65-F5344CB8AC3E}">
        <p14:creationId xmlns:p14="http://schemas.microsoft.com/office/powerpoint/2010/main" val="397930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ndro\Pictures\MP Navigator EX\AUGUSTINE_0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7" y="1196752"/>
            <a:ext cx="8987413" cy="43924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459" y="260648"/>
            <a:ext cx="33289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988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48951" y="1412776"/>
            <a:ext cx="5646097" cy="3539430"/>
          </a:xfrm>
          <a:prstGeom prst="rect">
            <a:avLst/>
          </a:prstGeom>
          <a:noFill/>
        </p:spPr>
        <p:txBody>
          <a:bodyPr wrap="none" rtlCol="0">
            <a:spAutoFit/>
          </a:bodyPr>
          <a:lstStyle/>
          <a:p>
            <a:pPr algn="ctr"/>
            <a:r>
              <a:rPr lang="it-IT" sz="3200" dirty="0" smtClean="0">
                <a:solidFill>
                  <a:srgbClr val="0000FF"/>
                </a:solidFill>
                <a:latin typeface="Algerian" panose="04020705040A02060702" pitchFamily="82" charset="0"/>
              </a:rPr>
              <a:t>COME INTRODUZIONE</a:t>
            </a:r>
          </a:p>
          <a:p>
            <a:pPr algn="ctr"/>
            <a:r>
              <a:rPr lang="it-IT" sz="3200" dirty="0" smtClean="0">
                <a:solidFill>
                  <a:srgbClr val="0000FF"/>
                </a:solidFill>
                <a:latin typeface="Algerian" panose="04020705040A02060702" pitchFamily="82" charset="0"/>
              </a:rPr>
              <a:t>PROPONIAMO </a:t>
            </a:r>
          </a:p>
          <a:p>
            <a:pPr algn="ctr"/>
            <a:r>
              <a:rPr lang="it-IT" sz="3200" dirty="0" smtClean="0">
                <a:solidFill>
                  <a:srgbClr val="0000FF"/>
                </a:solidFill>
                <a:latin typeface="Algerian" panose="04020705040A02060702" pitchFamily="82" charset="0"/>
              </a:rPr>
              <a:t>UNA BREVE RIFLESSIONE</a:t>
            </a:r>
          </a:p>
          <a:p>
            <a:pPr algn="ctr"/>
            <a:r>
              <a:rPr lang="it-IT" sz="3200" dirty="0" smtClean="0">
                <a:solidFill>
                  <a:srgbClr val="0000FF"/>
                </a:solidFill>
                <a:latin typeface="Algerian" panose="04020705040A02060702" pitchFamily="82" charset="0"/>
              </a:rPr>
              <a:t>DEL Prof. </a:t>
            </a:r>
            <a:r>
              <a:rPr lang="it-IT" sz="3200" dirty="0">
                <a:solidFill>
                  <a:srgbClr val="0000FF"/>
                </a:solidFill>
                <a:latin typeface="Algerian" panose="04020705040A02060702" pitchFamily="82" charset="0"/>
              </a:rPr>
              <a:t> </a:t>
            </a:r>
            <a:r>
              <a:rPr lang="it-IT" sz="3200" dirty="0" smtClean="0">
                <a:solidFill>
                  <a:srgbClr val="0000FF"/>
                </a:solidFill>
                <a:latin typeface="Algerian" panose="04020705040A02060702" pitchFamily="82" charset="0"/>
              </a:rPr>
              <a:t>LUCIANI MECACCI</a:t>
            </a:r>
          </a:p>
          <a:p>
            <a:pPr algn="ctr"/>
            <a:r>
              <a:rPr lang="it-IT" sz="3200" dirty="0" smtClean="0">
                <a:solidFill>
                  <a:srgbClr val="0000FF"/>
                </a:solidFill>
                <a:latin typeface="Algerian" panose="04020705040A02060702" pitchFamily="82" charset="0"/>
              </a:rPr>
              <a:t>SUL RAPPORTO </a:t>
            </a:r>
          </a:p>
          <a:p>
            <a:pPr algn="ctr"/>
            <a:r>
              <a:rPr lang="it-IT" sz="3200" dirty="0" smtClean="0">
                <a:solidFill>
                  <a:srgbClr val="0000FF"/>
                </a:solidFill>
                <a:latin typeface="Algerian" panose="04020705040A02060702" pitchFamily="82" charset="0"/>
              </a:rPr>
              <a:t>TRA</a:t>
            </a:r>
          </a:p>
          <a:p>
            <a:pPr algn="ctr"/>
            <a:r>
              <a:rPr lang="it-IT" sz="3200" dirty="0" smtClean="0">
                <a:solidFill>
                  <a:srgbClr val="0000FF"/>
                </a:solidFill>
                <a:latin typeface="Algerian" panose="04020705040A02060702" pitchFamily="82" charset="0"/>
              </a:rPr>
              <a:t>PSICOLOGIA E GUERRA</a:t>
            </a:r>
            <a:endParaRPr lang="it-IT" sz="3200" dirty="0">
              <a:solidFill>
                <a:srgbClr val="0000FF"/>
              </a:solidFill>
              <a:latin typeface="Algerian" panose="04020705040A02060702" pitchFamily="82" charset="0"/>
            </a:endParaRPr>
          </a:p>
        </p:txBody>
      </p:sp>
    </p:spTree>
    <p:extLst>
      <p:ext uri="{BB962C8B-B14F-4D97-AF65-F5344CB8AC3E}">
        <p14:creationId xmlns:p14="http://schemas.microsoft.com/office/powerpoint/2010/main" val="395795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73905" y="188640"/>
            <a:ext cx="8640960" cy="6586418"/>
          </a:xfrm>
          <a:prstGeom prst="rect">
            <a:avLst/>
          </a:prstGeom>
          <a:noFill/>
        </p:spPr>
        <p:txBody>
          <a:bodyPr wrap="square" rtlCol="0">
            <a:spAutoFit/>
          </a:bodyPr>
          <a:lstStyle/>
          <a:p>
            <a:pPr algn="just"/>
            <a:r>
              <a:rPr lang="it-IT" sz="2800" b="1" dirty="0" smtClean="0">
                <a:solidFill>
                  <a:srgbClr val="0000FF"/>
                </a:solidFill>
                <a:latin typeface="Times New Roman" panose="02020603050405020304" pitchFamily="18" charset="0"/>
                <a:cs typeface="Times New Roman" panose="02020603050405020304" pitchFamily="18" charset="0"/>
              </a:rPr>
              <a:t>La metapsicologia ne «L’interpretazione dei sogni»</a:t>
            </a:r>
            <a:endParaRPr lang="it-IT" sz="2800" dirty="0" smtClean="0">
              <a:solidFill>
                <a:srgbClr val="0000FF"/>
              </a:solidFill>
              <a:latin typeface="Times New Roman" panose="02020603050405020304" pitchFamily="18" charset="0"/>
              <a:cs typeface="Times New Roman" panose="02020603050405020304" pitchFamily="18" charset="0"/>
            </a:endParaRPr>
          </a:p>
          <a:p>
            <a:pPr algn="just"/>
            <a:r>
              <a:rPr lang="it-IT" sz="2000" dirty="0" smtClean="0">
                <a:latin typeface="Times New Roman" panose="02020603050405020304" pitchFamily="18" charset="0"/>
                <a:cs typeface="Times New Roman" panose="02020603050405020304" pitchFamily="18" charset="0"/>
              </a:rPr>
              <a:t>Il 23 febbraio 1898 </a:t>
            </a:r>
            <a:r>
              <a:rPr lang="it-IT" sz="2000" dirty="0">
                <a:latin typeface="Times New Roman" panose="02020603050405020304" pitchFamily="18" charset="0"/>
                <a:cs typeface="Times New Roman" panose="02020603050405020304" pitchFamily="18" charset="0"/>
              </a:rPr>
              <a:t>erano già stati scritti alcuni capitoli; il libro </a:t>
            </a:r>
            <a:r>
              <a:rPr lang="it-IT" sz="2000" dirty="0" smtClean="0">
                <a:latin typeface="Times New Roman" panose="02020603050405020304" pitchFamily="18" charset="0"/>
                <a:cs typeface="Times New Roman" panose="02020603050405020304" pitchFamily="18" charset="0"/>
              </a:rPr>
              <a:t>«sembra promettente. Mi </a:t>
            </a:r>
            <a:r>
              <a:rPr lang="it-IT" sz="2000" dirty="0">
                <a:latin typeface="Times New Roman" panose="02020603050405020304" pitchFamily="18" charset="0"/>
                <a:cs typeface="Times New Roman" panose="02020603050405020304" pitchFamily="18" charset="0"/>
              </a:rPr>
              <a:t>porta ad </a:t>
            </a:r>
            <a:r>
              <a:rPr lang="it-IT" sz="2000" b="1" dirty="0">
                <a:latin typeface="Times New Roman" panose="02020603050405020304" pitchFamily="18" charset="0"/>
                <a:cs typeface="Times New Roman" panose="02020603050405020304" pitchFamily="18" charset="0"/>
              </a:rPr>
              <a:t>approfondire la psicologia </a:t>
            </a:r>
            <a:r>
              <a:rPr lang="it-IT" sz="2000" dirty="0">
                <a:latin typeface="Times New Roman" panose="02020603050405020304" pitchFamily="18" charset="0"/>
                <a:cs typeface="Times New Roman" panose="02020603050405020304" pitchFamily="18" charset="0"/>
              </a:rPr>
              <a:t>più di quanto </a:t>
            </a:r>
            <a:r>
              <a:rPr lang="it-IT" sz="2000" dirty="0" smtClean="0">
                <a:latin typeface="Times New Roman" panose="02020603050405020304" pitchFamily="18" charset="0"/>
                <a:cs typeface="Times New Roman" panose="02020603050405020304" pitchFamily="18" charset="0"/>
              </a:rPr>
              <a:t>intendessi. </a:t>
            </a:r>
            <a:r>
              <a:rPr lang="it-IT" sz="2000" dirty="0">
                <a:latin typeface="Times New Roman" panose="02020603050405020304" pitchFamily="18" charset="0"/>
                <a:cs typeface="Times New Roman" panose="02020603050405020304" pitchFamily="18" charset="0"/>
              </a:rPr>
              <a:t>Le </a:t>
            </a:r>
            <a:r>
              <a:rPr lang="it-IT" sz="2000" dirty="0" smtClean="0">
                <a:latin typeface="Times New Roman" panose="02020603050405020304" pitchFamily="18" charset="0"/>
                <a:cs typeface="Times New Roman" panose="02020603050405020304" pitchFamily="18" charset="0"/>
              </a:rPr>
              <a:t>mie aggiunte riguardano </a:t>
            </a:r>
            <a:r>
              <a:rPr lang="it-IT" sz="2000" dirty="0">
                <a:latin typeface="Times New Roman" panose="02020603050405020304" pitchFamily="18" charset="0"/>
                <a:cs typeface="Times New Roman" panose="02020603050405020304" pitchFamily="18" charset="0"/>
              </a:rPr>
              <a:t>tutta la parte filosofica del lavoro: in quella </a:t>
            </a:r>
            <a:r>
              <a:rPr lang="it-IT" sz="2000" dirty="0" smtClean="0">
                <a:latin typeface="Times New Roman" panose="02020603050405020304" pitchFamily="18" charset="0"/>
                <a:cs typeface="Times New Roman" panose="02020603050405020304" pitchFamily="18" charset="0"/>
              </a:rPr>
              <a:t>organico- sessuale </a:t>
            </a:r>
            <a:r>
              <a:rPr lang="it-IT" sz="2000" dirty="0">
                <a:latin typeface="Times New Roman" panose="02020603050405020304" pitchFamily="18" charset="0"/>
                <a:cs typeface="Times New Roman" panose="02020603050405020304" pitchFamily="18" charset="0"/>
              </a:rPr>
              <a:t>non ho toccato nulla</a:t>
            </a:r>
            <a:r>
              <a:rPr lang="it-IT" sz="2000" dirty="0" smtClean="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Il 5 </a:t>
            </a:r>
            <a:r>
              <a:rPr lang="it-IT" sz="2000" dirty="0" smtClean="0">
                <a:latin typeface="Times New Roman" panose="02020603050405020304" pitchFamily="18" charset="0"/>
                <a:cs typeface="Times New Roman" panose="02020603050405020304" pitchFamily="18" charset="0"/>
              </a:rPr>
              <a:t>marzo </a:t>
            </a:r>
            <a:r>
              <a:rPr lang="it-IT" sz="2000" dirty="0">
                <a:latin typeface="Times New Roman" panose="02020603050405020304" pitchFamily="18" charset="0"/>
                <a:cs typeface="Times New Roman" panose="02020603050405020304" pitchFamily="18" charset="0"/>
              </a:rPr>
              <a:t>un'intera </a:t>
            </a:r>
            <a:r>
              <a:rPr lang="it-IT" sz="2000" dirty="0" smtClean="0">
                <a:latin typeface="Times New Roman" panose="02020603050405020304" pitchFamily="18" charset="0"/>
                <a:cs typeface="Times New Roman" panose="02020603050405020304" pitchFamily="18" charset="0"/>
              </a:rPr>
              <a:t>parte </a:t>
            </a:r>
            <a:r>
              <a:rPr lang="it-IT" sz="2000" dirty="0">
                <a:latin typeface="Times New Roman" panose="02020603050405020304" pitchFamily="18" charset="0"/>
                <a:cs typeface="Times New Roman" panose="02020603050405020304" pitchFamily="18" charset="0"/>
              </a:rPr>
              <a:t>era terminata</a:t>
            </a:r>
            <a:r>
              <a:rPr lang="it-IT" sz="2000" dirty="0" smtClean="0">
                <a:latin typeface="Times New Roman" panose="02020603050405020304" pitchFamily="18" charset="0"/>
                <a:cs typeface="Times New Roman" panose="02020603050405020304" pitchFamily="18" charset="0"/>
              </a:rPr>
              <a:t>, «senza </a:t>
            </a:r>
            <a:r>
              <a:rPr lang="it-IT" sz="2000" dirty="0">
                <a:latin typeface="Times New Roman" panose="02020603050405020304" pitchFamily="18" charset="0"/>
                <a:cs typeface="Times New Roman" panose="02020603050405020304" pitchFamily="18" charset="0"/>
              </a:rPr>
              <a:t>dubbio la meglio </a:t>
            </a:r>
            <a:r>
              <a:rPr lang="it-IT" sz="2000" dirty="0" smtClean="0">
                <a:latin typeface="Times New Roman" panose="02020603050405020304" pitchFamily="18" charset="0"/>
                <a:cs typeface="Times New Roman" panose="02020603050405020304" pitchFamily="18" charset="0"/>
              </a:rPr>
              <a:t>congegnata». L’11 </a:t>
            </a:r>
            <a:r>
              <a:rPr lang="it-IT" sz="2000" dirty="0">
                <a:latin typeface="Times New Roman" panose="02020603050405020304" pitchFamily="18" charset="0"/>
                <a:cs typeface="Times New Roman" panose="02020603050405020304" pitchFamily="18" charset="0"/>
              </a:rPr>
              <a:t>marzo Freud dà </a:t>
            </a:r>
            <a:r>
              <a:rPr lang="it-IT" sz="2000" dirty="0" smtClean="0">
                <a:latin typeface="Times New Roman" panose="02020603050405020304" pitchFamily="18" charset="0"/>
                <a:cs typeface="Times New Roman" panose="02020603050405020304" pitchFamily="18" charset="0"/>
              </a:rPr>
              <a:t>un'anticipazione </a:t>
            </a:r>
            <a:r>
              <a:rPr lang="it-IT" sz="2000" dirty="0">
                <a:latin typeface="Times New Roman" panose="02020603050405020304" pitchFamily="18" charset="0"/>
                <a:cs typeface="Times New Roman" panose="02020603050405020304" pitchFamily="18" charset="0"/>
              </a:rPr>
              <a:t>di una parte importante del futuro libro quale appariva </a:t>
            </a:r>
            <a:r>
              <a:rPr lang="it-IT" sz="2000" dirty="0" smtClean="0">
                <a:latin typeface="Times New Roman" panose="02020603050405020304" pitchFamily="18" charset="0"/>
                <a:cs typeface="Times New Roman" panose="02020603050405020304" pitchFamily="18" charset="0"/>
              </a:rPr>
              <a:t>allora: </a:t>
            </a:r>
            <a:r>
              <a:rPr lang="it-IT" sz="2000" dirty="0">
                <a:latin typeface="Times New Roman" panose="02020603050405020304" pitchFamily="18" charset="0"/>
                <a:cs typeface="Times New Roman" panose="02020603050405020304" pitchFamily="18" charset="0"/>
              </a:rPr>
              <a:t>«</a:t>
            </a:r>
            <a:r>
              <a:rPr lang="it-IT" sz="2000" dirty="0" smtClean="0">
                <a:solidFill>
                  <a:srgbClr val="FF0000"/>
                </a:solidFill>
                <a:latin typeface="Times New Roman" panose="02020603050405020304" pitchFamily="18" charset="0"/>
                <a:cs typeface="Times New Roman" panose="02020603050405020304" pitchFamily="18" charset="0"/>
              </a:rPr>
              <a:t>Mi sembra che </a:t>
            </a:r>
            <a:r>
              <a:rPr lang="it-IT" sz="2000" dirty="0">
                <a:solidFill>
                  <a:srgbClr val="FF0000"/>
                </a:solidFill>
                <a:latin typeface="Times New Roman" panose="02020603050405020304" pitchFamily="18" charset="0"/>
                <a:cs typeface="Times New Roman" panose="02020603050405020304" pitchFamily="18" charset="0"/>
              </a:rPr>
              <a:t>la teoria dell'appagamento dei desideri fornisca solo la </a:t>
            </a:r>
            <a:r>
              <a:rPr lang="it-IT" sz="2000" dirty="0" smtClean="0">
                <a:solidFill>
                  <a:srgbClr val="FF0000"/>
                </a:solidFill>
                <a:latin typeface="Times New Roman" panose="02020603050405020304" pitchFamily="18" charset="0"/>
                <a:cs typeface="Times New Roman" panose="02020603050405020304" pitchFamily="18" charset="0"/>
              </a:rPr>
              <a:t>soluzione </a:t>
            </a:r>
            <a:r>
              <a:rPr lang="it-IT" sz="2000" dirty="0">
                <a:solidFill>
                  <a:srgbClr val="FF0000"/>
                </a:solidFill>
                <a:latin typeface="Times New Roman" panose="02020603050405020304" pitchFamily="18" charset="0"/>
                <a:cs typeface="Times New Roman" panose="02020603050405020304" pitchFamily="18" charset="0"/>
              </a:rPr>
              <a:t>psicologica, non quella biologica - o meglio metafisica. (Ti </a:t>
            </a:r>
            <a:r>
              <a:rPr lang="it-IT" sz="2000" dirty="0" smtClean="0">
                <a:solidFill>
                  <a:srgbClr val="FF0000"/>
                </a:solidFill>
                <a:latin typeface="Times New Roman" panose="02020603050405020304" pitchFamily="18" charset="0"/>
                <a:cs typeface="Times New Roman" panose="02020603050405020304" pitchFamily="18" charset="0"/>
              </a:rPr>
              <a:t>chiedo seriamente se posso usare il </a:t>
            </a:r>
            <a:r>
              <a:rPr lang="it-IT" sz="2000" b="1" dirty="0" smtClean="0">
                <a:solidFill>
                  <a:srgbClr val="FF0000"/>
                </a:solidFill>
                <a:latin typeface="Times New Roman" panose="02020603050405020304" pitchFamily="18" charset="0"/>
                <a:cs typeface="Times New Roman" panose="02020603050405020304" pitchFamily="18" charset="0"/>
              </a:rPr>
              <a:t>termine </a:t>
            </a:r>
            <a:r>
              <a:rPr lang="it-IT" sz="2000" b="1" dirty="0">
                <a:solidFill>
                  <a:srgbClr val="FF0000"/>
                </a:solidFill>
                <a:latin typeface="Times New Roman" panose="02020603050405020304" pitchFamily="18" charset="0"/>
                <a:cs typeface="Times New Roman" panose="02020603050405020304" pitchFamily="18" charset="0"/>
              </a:rPr>
              <a:t>metapsicologia per la mia </a:t>
            </a:r>
            <a:r>
              <a:rPr lang="it-IT" sz="2000" b="1" dirty="0" smtClean="0">
                <a:solidFill>
                  <a:srgbClr val="FF0000"/>
                </a:solidFill>
                <a:latin typeface="Times New Roman" panose="02020603050405020304" pitchFamily="18" charset="0"/>
                <a:cs typeface="Times New Roman" panose="02020603050405020304" pitchFamily="18" charset="0"/>
              </a:rPr>
              <a:t>psicologia </a:t>
            </a:r>
            <a:r>
              <a:rPr lang="it-IT" sz="2000" dirty="0" smtClean="0">
                <a:solidFill>
                  <a:srgbClr val="FF0000"/>
                </a:solidFill>
                <a:latin typeface="Times New Roman" panose="02020603050405020304" pitchFamily="18" charset="0"/>
                <a:cs typeface="Times New Roman" panose="02020603050405020304" pitchFamily="18" charset="0"/>
              </a:rPr>
              <a:t>che </a:t>
            </a:r>
            <a:r>
              <a:rPr lang="it-IT" sz="2000" dirty="0">
                <a:solidFill>
                  <a:srgbClr val="FF0000"/>
                </a:solidFill>
                <a:latin typeface="Times New Roman" panose="02020603050405020304" pitchFamily="18" charset="0"/>
                <a:cs typeface="Times New Roman" panose="02020603050405020304" pitchFamily="18" charset="0"/>
              </a:rPr>
              <a:t>porta </a:t>
            </a:r>
            <a:r>
              <a:rPr lang="it-IT" sz="2000" dirty="0" smtClean="0">
                <a:solidFill>
                  <a:srgbClr val="FF0000"/>
                </a:solidFill>
                <a:latin typeface="Times New Roman" panose="02020603050405020304" pitchFamily="18" charset="0"/>
                <a:cs typeface="Times New Roman" panose="02020603050405020304" pitchFamily="18" charset="0"/>
              </a:rPr>
              <a:t>al di </a:t>
            </a:r>
            <a:r>
              <a:rPr lang="it-IT" sz="2000" dirty="0">
                <a:solidFill>
                  <a:srgbClr val="FF0000"/>
                </a:solidFill>
                <a:latin typeface="Times New Roman" panose="02020603050405020304" pitchFamily="18" charset="0"/>
                <a:cs typeface="Times New Roman" panose="02020603050405020304" pitchFamily="18" charset="0"/>
              </a:rPr>
              <a:t>là della coscienza</a:t>
            </a:r>
            <a:r>
              <a:rPr lang="it-IT" sz="2000" dirty="0">
                <a:latin typeface="Times New Roman" panose="02020603050405020304" pitchFamily="18" charset="0"/>
                <a:cs typeface="Times New Roman" panose="02020603050405020304" pitchFamily="18" charset="0"/>
              </a:rPr>
              <a:t>.) Mi sembra che da un </a:t>
            </a:r>
            <a:r>
              <a:rPr lang="it-IT" sz="2000" dirty="0" smtClean="0">
                <a:latin typeface="Times New Roman" panose="02020603050405020304" pitchFamily="18" charset="0"/>
                <a:cs typeface="Times New Roman" panose="02020603050405020304" pitchFamily="18" charset="0"/>
              </a:rPr>
              <a:t>punto </a:t>
            </a:r>
            <a:r>
              <a:rPr lang="it-IT" sz="2000" dirty="0">
                <a:latin typeface="Times New Roman" panose="02020603050405020304" pitchFamily="18" charset="0"/>
                <a:cs typeface="Times New Roman" panose="02020603050405020304" pitchFamily="18" charset="0"/>
              </a:rPr>
              <a:t>di </a:t>
            </a:r>
            <a:r>
              <a:rPr lang="it-IT" sz="2000" dirty="0" smtClean="0">
                <a:latin typeface="Times New Roman" panose="02020603050405020304" pitchFamily="18" charset="0"/>
                <a:cs typeface="Times New Roman" panose="02020603050405020304" pitchFamily="18" charset="0"/>
              </a:rPr>
              <a:t>vista biologico </a:t>
            </a:r>
            <a:r>
              <a:rPr lang="it-IT" sz="2000" dirty="0">
                <a:latin typeface="Times New Roman" panose="02020603050405020304" pitchFamily="18" charset="0"/>
                <a:cs typeface="Times New Roman" panose="02020603050405020304" pitchFamily="18" charset="0"/>
              </a:rPr>
              <a:t>la vita onirica derivi interamente dai residui del periodo </a:t>
            </a:r>
            <a:r>
              <a:rPr lang="it-IT" sz="2000" dirty="0" smtClean="0">
                <a:latin typeface="Times New Roman" panose="02020603050405020304" pitchFamily="18" charset="0"/>
                <a:cs typeface="Times New Roman" panose="02020603050405020304" pitchFamily="18" charset="0"/>
              </a:rPr>
              <a:t>preistorico </a:t>
            </a:r>
            <a:r>
              <a:rPr lang="it-IT" sz="2000" dirty="0">
                <a:latin typeface="Times New Roman" panose="02020603050405020304" pitchFamily="18" charset="0"/>
                <a:cs typeface="Times New Roman" panose="02020603050405020304" pitchFamily="18" charset="0"/>
              </a:rPr>
              <a:t>(da uno a </a:t>
            </a:r>
            <a:r>
              <a:rPr lang="it-IT" sz="2000" dirty="0" smtClean="0">
                <a:latin typeface="Times New Roman" panose="02020603050405020304" pitchFamily="18" charset="0"/>
                <a:cs typeface="Times New Roman" panose="02020603050405020304" pitchFamily="18" charset="0"/>
              </a:rPr>
              <a:t>tre </a:t>
            </a:r>
            <a:r>
              <a:rPr lang="it-IT" sz="2000" dirty="0">
                <a:latin typeface="Times New Roman" panose="02020603050405020304" pitchFamily="18" charset="0"/>
                <a:cs typeface="Times New Roman" panose="02020603050405020304" pitchFamily="18" charset="0"/>
              </a:rPr>
              <a:t>anni), quello stesso che è la fonte dell'inconscio e </a:t>
            </a:r>
            <a:r>
              <a:rPr lang="it-IT" sz="2000" dirty="0" smtClean="0">
                <a:latin typeface="Times New Roman" panose="02020603050405020304" pitchFamily="18" charset="0"/>
                <a:cs typeface="Times New Roman" panose="02020603050405020304" pitchFamily="18" charset="0"/>
              </a:rPr>
              <a:t>l’unico </a:t>
            </a:r>
            <a:r>
              <a:rPr lang="it-IT" sz="2000" dirty="0">
                <a:latin typeface="Times New Roman" panose="02020603050405020304" pitchFamily="18" charset="0"/>
                <a:cs typeface="Times New Roman" panose="02020603050405020304" pitchFamily="18" charset="0"/>
              </a:rPr>
              <a:t>da cui deriva l'eziologia della psiconevrosi: il periodo per il </a:t>
            </a:r>
            <a:r>
              <a:rPr lang="it-IT" sz="2000" dirty="0" smtClean="0">
                <a:latin typeface="Times New Roman" panose="02020603050405020304" pitchFamily="18" charset="0"/>
                <a:cs typeface="Times New Roman" panose="02020603050405020304" pitchFamily="18" charset="0"/>
              </a:rPr>
              <a:t>quale vi è </a:t>
            </a:r>
            <a:r>
              <a:rPr lang="it-IT" sz="2000" dirty="0">
                <a:latin typeface="Times New Roman" panose="02020603050405020304" pitchFamily="18" charset="0"/>
                <a:cs typeface="Times New Roman" panose="02020603050405020304" pitchFamily="18" charset="0"/>
              </a:rPr>
              <a:t>di solito un'amnesia analoga a quella </a:t>
            </a:r>
            <a:r>
              <a:rPr lang="it-IT" sz="2000" dirty="0" smtClean="0">
                <a:latin typeface="Times New Roman" panose="02020603050405020304" pitchFamily="18" charset="0"/>
                <a:cs typeface="Times New Roman" panose="02020603050405020304" pitchFamily="18" charset="0"/>
              </a:rPr>
              <a:t>dell'isterismo. Io sostengo questa formula: quello che è stato </a:t>
            </a:r>
            <a:r>
              <a:rPr lang="it-IT" sz="2000" b="1" i="1" dirty="0" smtClean="0">
                <a:latin typeface="Times New Roman" panose="02020603050405020304" pitchFamily="18" charset="0"/>
                <a:cs typeface="Times New Roman" panose="02020603050405020304" pitchFamily="18" charset="0"/>
              </a:rPr>
              <a:t>visto</a:t>
            </a:r>
            <a:r>
              <a:rPr lang="it-IT" sz="2000" i="1" dirty="0" smtClean="0">
                <a:latin typeface="Times New Roman" panose="02020603050405020304" pitchFamily="18" charset="0"/>
                <a:cs typeface="Times New Roman" panose="02020603050405020304" pitchFamily="18" charset="0"/>
              </a:rPr>
              <a:t> </a:t>
            </a:r>
            <a:r>
              <a:rPr lang="it-IT" sz="2000" dirty="0" smtClean="0">
                <a:latin typeface="Times New Roman" panose="02020603050405020304" pitchFamily="18" charset="0"/>
                <a:cs typeface="Times New Roman" panose="02020603050405020304" pitchFamily="18" charset="0"/>
              </a:rPr>
              <a:t>in quel periodo preistorico da origine ai sogni, quello che è stato </a:t>
            </a:r>
            <a:r>
              <a:rPr lang="it-IT" sz="2000" b="1" i="1" dirty="0" smtClean="0">
                <a:latin typeface="Times New Roman" panose="02020603050405020304" pitchFamily="18" charset="0"/>
                <a:cs typeface="Times New Roman" panose="02020603050405020304" pitchFamily="18" charset="0"/>
              </a:rPr>
              <a:t>udito</a:t>
            </a:r>
            <a:r>
              <a:rPr lang="it-IT" sz="2000" dirty="0" smtClean="0">
                <a:latin typeface="Times New Roman" panose="02020603050405020304" pitchFamily="18" charset="0"/>
                <a:cs typeface="Times New Roman" panose="02020603050405020304" pitchFamily="18" charset="0"/>
              </a:rPr>
              <a:t> alle fantasie, quello che è stato </a:t>
            </a:r>
            <a:r>
              <a:rPr lang="it-IT" sz="2000" b="1" i="1" dirty="0" smtClean="0">
                <a:latin typeface="Times New Roman" panose="02020603050405020304" pitchFamily="18" charset="0"/>
                <a:cs typeface="Times New Roman" panose="02020603050405020304" pitchFamily="18" charset="0"/>
              </a:rPr>
              <a:t>provato sessualmente </a:t>
            </a:r>
            <a:r>
              <a:rPr lang="it-IT" sz="2000" dirty="0" smtClean="0">
                <a:latin typeface="Times New Roman" panose="02020603050405020304" pitchFamily="18" charset="0"/>
                <a:cs typeface="Times New Roman" panose="02020603050405020304" pitchFamily="18" charset="0"/>
              </a:rPr>
              <a:t>alle psiconevrosi. La </a:t>
            </a:r>
            <a:r>
              <a:rPr lang="it-IT" sz="2000" dirty="0">
                <a:latin typeface="Times New Roman" panose="02020603050405020304" pitchFamily="18" charset="0"/>
                <a:cs typeface="Times New Roman" panose="02020603050405020304" pitchFamily="18" charset="0"/>
              </a:rPr>
              <a:t>ripetizione delle esperienze fatte </a:t>
            </a:r>
            <a:r>
              <a:rPr lang="it-IT" sz="2000" dirty="0" smtClean="0">
                <a:latin typeface="Times New Roman" panose="02020603050405020304" pitchFamily="18" charset="0"/>
                <a:cs typeface="Times New Roman" panose="02020603050405020304" pitchFamily="18" charset="0"/>
              </a:rPr>
              <a:t>in quel periodo è di per se stessa </a:t>
            </a:r>
            <a:r>
              <a:rPr lang="it-IT" sz="2000" dirty="0">
                <a:latin typeface="Times New Roman" panose="02020603050405020304" pitchFamily="18" charset="0"/>
                <a:cs typeface="Times New Roman" panose="02020603050405020304" pitchFamily="18" charset="0"/>
              </a:rPr>
              <a:t>l'appagamento di un desiderio. Un </a:t>
            </a:r>
            <a:r>
              <a:rPr lang="it-IT" sz="2000" dirty="0" smtClean="0">
                <a:latin typeface="Times New Roman" panose="02020603050405020304" pitchFamily="18" charset="0"/>
                <a:cs typeface="Times New Roman" panose="02020603050405020304" pitchFamily="18" charset="0"/>
              </a:rPr>
              <a:t>desiderio </a:t>
            </a:r>
            <a:r>
              <a:rPr lang="it-IT" sz="2000" dirty="0" err="1" smtClean="0">
                <a:latin typeface="Times New Roman" panose="02020603050405020304" pitchFamily="18" charset="0"/>
                <a:cs typeface="Times New Roman" panose="02020603050405020304" pitchFamily="18" charset="0"/>
              </a:rPr>
              <a:t>rececente</a:t>
            </a:r>
            <a:r>
              <a:rPr lang="it-IT" sz="2000" dirty="0" smtClean="0">
                <a:latin typeface="Times New Roman" panose="02020603050405020304" pitchFamily="18" charset="0"/>
                <a:cs typeface="Times New Roman" panose="02020603050405020304" pitchFamily="18" charset="0"/>
              </a:rPr>
              <a:t> può determinare </a:t>
            </a:r>
            <a:r>
              <a:rPr lang="it-IT" sz="2000" dirty="0">
                <a:latin typeface="Times New Roman" panose="02020603050405020304" pitchFamily="18" charset="0"/>
                <a:cs typeface="Times New Roman" panose="02020603050405020304" pitchFamily="18" charset="0"/>
              </a:rPr>
              <a:t>un sogno solo se si può collegare con </a:t>
            </a:r>
            <a:r>
              <a:rPr lang="it-IT" sz="2000" dirty="0" smtClean="0">
                <a:latin typeface="Times New Roman" panose="02020603050405020304" pitchFamily="18" charset="0"/>
                <a:cs typeface="Times New Roman" panose="02020603050405020304" pitchFamily="18" charset="0"/>
              </a:rPr>
              <a:t>materiale del </a:t>
            </a:r>
            <a:r>
              <a:rPr lang="it-IT" sz="2000" dirty="0">
                <a:latin typeface="Times New Roman" panose="02020603050405020304" pitchFamily="18" charset="0"/>
                <a:cs typeface="Times New Roman" panose="02020603050405020304" pitchFamily="18" charset="0"/>
              </a:rPr>
              <a:t>periodo preistorico, cioè se è esso stesso il derivato di un </a:t>
            </a:r>
            <a:r>
              <a:rPr lang="it-IT" sz="2000" dirty="0" smtClean="0">
                <a:latin typeface="Times New Roman" panose="02020603050405020304" pitchFamily="18" charset="0"/>
                <a:cs typeface="Times New Roman" panose="02020603050405020304" pitchFamily="18" charset="0"/>
              </a:rPr>
              <a:t>desiderio preistorico ovvero </a:t>
            </a:r>
            <a:r>
              <a:rPr lang="it-IT" sz="2000" dirty="0">
                <a:latin typeface="Times New Roman" panose="02020603050405020304" pitchFamily="18" charset="0"/>
                <a:cs typeface="Times New Roman" panose="02020603050405020304" pitchFamily="18" charset="0"/>
              </a:rPr>
              <a:t>è riportabile a quest'ultimo</a:t>
            </a:r>
            <a:r>
              <a:rPr lang="it-IT" sz="2000" dirty="0" smtClean="0">
                <a:latin typeface="Times New Roman" panose="02020603050405020304" pitchFamily="18" charset="0"/>
                <a:cs typeface="Times New Roman" panose="02020603050405020304" pitchFamily="18" charset="0"/>
              </a:rPr>
              <a:t>.»</a:t>
            </a:r>
          </a:p>
          <a:p>
            <a:pPr algn="just"/>
            <a:r>
              <a:rPr lang="it-IT" i="1" dirty="0">
                <a:latin typeface="Times New Roman" panose="02020603050405020304" pitchFamily="18" charset="0"/>
                <a:cs typeface="Times New Roman" panose="02020603050405020304" pitchFamily="18" charset="0"/>
              </a:rPr>
              <a:t>E. Jones, Vita e opere di Freud. Vol. 1. </a:t>
            </a:r>
            <a:r>
              <a:rPr lang="it-IT" i="1" dirty="0" smtClean="0">
                <a:latin typeface="Times New Roman" panose="02020603050405020304" pitchFamily="18" charset="0"/>
                <a:cs typeface="Times New Roman" panose="02020603050405020304" pitchFamily="18" charset="0"/>
              </a:rPr>
              <a:t>p.428.</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45300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2008" y="404664"/>
            <a:ext cx="8964488" cy="1938992"/>
          </a:xfrm>
          <a:prstGeom prst="rect">
            <a:avLst/>
          </a:prstGeom>
          <a:noFill/>
        </p:spPr>
        <p:txBody>
          <a:bodyPr wrap="square" rtlCol="0">
            <a:spAutoFit/>
          </a:bodyPr>
          <a:lstStyle/>
          <a:p>
            <a:pPr algn="just"/>
            <a:r>
              <a:rPr lang="it-IT" sz="2400" b="1" dirty="0" smtClean="0">
                <a:solidFill>
                  <a:srgbClr val="0000FF"/>
                </a:solidFill>
                <a:latin typeface="Times New Roman" pitchFamily="18" charset="0"/>
                <a:cs typeface="Times New Roman" pitchFamily="18" charset="0"/>
              </a:rPr>
              <a:t>«Supponiamo </a:t>
            </a:r>
            <a:r>
              <a:rPr lang="it-IT" sz="2400" b="1" dirty="0">
                <a:solidFill>
                  <a:srgbClr val="0000FF"/>
                </a:solidFill>
                <a:latin typeface="Times New Roman" pitchFamily="18" charset="0"/>
                <a:cs typeface="Times New Roman" pitchFamily="18" charset="0"/>
              </a:rPr>
              <a:t>dunque </a:t>
            </a:r>
            <a:r>
              <a:rPr lang="it-IT" sz="2400" dirty="0">
                <a:latin typeface="Times New Roman" pitchFamily="18" charset="0"/>
                <a:cs typeface="Times New Roman" pitchFamily="18" charset="0"/>
              </a:rPr>
              <a:t>che </a:t>
            </a:r>
            <a:r>
              <a:rPr lang="it-IT" sz="2400" dirty="0" smtClean="0">
                <a:latin typeface="Times New Roman" pitchFamily="18" charset="0"/>
                <a:cs typeface="Times New Roman" pitchFamily="18" charset="0"/>
              </a:rPr>
              <a:t>un sistema più </a:t>
            </a:r>
            <a:r>
              <a:rPr lang="it-IT" sz="2400" dirty="0">
                <a:latin typeface="Times New Roman" pitchFamily="18" charset="0"/>
                <a:cs typeface="Times New Roman" pitchFamily="18" charset="0"/>
              </a:rPr>
              <a:t>avanzato dell'apparato accolga gli stimoli </a:t>
            </a:r>
            <a:r>
              <a:rPr lang="it-IT" sz="2400" dirty="0" smtClean="0">
                <a:latin typeface="Times New Roman" pitchFamily="18" charset="0"/>
                <a:cs typeface="Times New Roman" pitchFamily="18" charset="0"/>
              </a:rPr>
              <a:t>percettivi senza </a:t>
            </a:r>
            <a:r>
              <a:rPr lang="it-IT" sz="2400" dirty="0">
                <a:latin typeface="Times New Roman" pitchFamily="18" charset="0"/>
                <a:cs typeface="Times New Roman" pitchFamily="18" charset="0"/>
              </a:rPr>
              <a:t>conservarne nulla, non abbia dunque memoria, e </a:t>
            </a:r>
            <a:r>
              <a:rPr lang="it-IT" sz="2400" b="1" dirty="0">
                <a:solidFill>
                  <a:srgbClr val="FF0000"/>
                </a:solidFill>
                <a:latin typeface="Times New Roman" pitchFamily="18" charset="0"/>
                <a:cs typeface="Times New Roman" pitchFamily="18" charset="0"/>
              </a:rPr>
              <a:t>che </a:t>
            </a:r>
            <a:r>
              <a:rPr lang="it-IT" sz="2400" b="1" dirty="0" smtClean="0">
                <a:solidFill>
                  <a:srgbClr val="FF0000"/>
                </a:solidFill>
                <a:latin typeface="Times New Roman" pitchFamily="18" charset="0"/>
                <a:cs typeface="Times New Roman" pitchFamily="18" charset="0"/>
              </a:rPr>
              <a:t>dietro questo </a:t>
            </a:r>
            <a:r>
              <a:rPr lang="it-IT" sz="2400" b="1" dirty="0">
                <a:solidFill>
                  <a:srgbClr val="FF0000"/>
                </a:solidFill>
                <a:latin typeface="Times New Roman" pitchFamily="18" charset="0"/>
                <a:cs typeface="Times New Roman" pitchFamily="18" charset="0"/>
              </a:rPr>
              <a:t>si trovi un secondo sistema che traduce l'eccitamento </a:t>
            </a:r>
            <a:r>
              <a:rPr lang="it-IT" sz="2400" b="1" dirty="0" smtClean="0">
                <a:solidFill>
                  <a:srgbClr val="FF0000"/>
                </a:solidFill>
                <a:latin typeface="Times New Roman" pitchFamily="18" charset="0"/>
                <a:cs typeface="Times New Roman" pitchFamily="18" charset="0"/>
              </a:rPr>
              <a:t>momentaneo </a:t>
            </a:r>
            <a:r>
              <a:rPr lang="it-IT" sz="2400" b="1" dirty="0">
                <a:solidFill>
                  <a:srgbClr val="FF0000"/>
                </a:solidFill>
                <a:latin typeface="Times New Roman" pitchFamily="18" charset="0"/>
                <a:cs typeface="Times New Roman" pitchFamily="18" charset="0"/>
              </a:rPr>
              <a:t>del primo in tracce durature</a:t>
            </a:r>
            <a:r>
              <a:rPr lang="it-IT" sz="2400" dirty="0">
                <a:latin typeface="Times New Roman" pitchFamily="18" charset="0"/>
                <a:cs typeface="Times New Roman" pitchFamily="18" charset="0"/>
              </a:rPr>
              <a:t>. </a:t>
            </a:r>
            <a:r>
              <a:rPr lang="it-IT" sz="2400" dirty="0" smtClean="0">
                <a:latin typeface="Times New Roman" pitchFamily="18" charset="0"/>
                <a:cs typeface="Times New Roman" pitchFamily="18" charset="0"/>
              </a:rPr>
              <a:t>Il </a:t>
            </a:r>
            <a:r>
              <a:rPr lang="it-IT" sz="2400" dirty="0">
                <a:latin typeface="Times New Roman" pitchFamily="18" charset="0"/>
                <a:cs typeface="Times New Roman" pitchFamily="18" charset="0"/>
              </a:rPr>
              <a:t>quadro del nostro </a:t>
            </a:r>
            <a:r>
              <a:rPr lang="it-IT" sz="2400" dirty="0" smtClean="0">
                <a:latin typeface="Times New Roman" pitchFamily="18" charset="0"/>
                <a:cs typeface="Times New Roman" pitchFamily="18" charset="0"/>
              </a:rPr>
              <a:t>apparato </a:t>
            </a:r>
            <a:r>
              <a:rPr lang="it-IT" sz="2400" dirty="0">
                <a:latin typeface="Times New Roman" pitchFamily="18" charset="0"/>
                <a:cs typeface="Times New Roman" pitchFamily="18" charset="0"/>
              </a:rPr>
              <a:t>psichico sarebbe allora il seguente:</a:t>
            </a:r>
          </a:p>
        </p:txBody>
      </p:sp>
      <p:sp>
        <p:nvSpPr>
          <p:cNvPr id="3" name="CasellaDiTesto 2"/>
          <p:cNvSpPr txBox="1"/>
          <p:nvPr/>
        </p:nvSpPr>
        <p:spPr>
          <a:xfrm>
            <a:off x="94532" y="35332"/>
            <a:ext cx="9174884" cy="369332"/>
          </a:xfrm>
          <a:prstGeom prst="rect">
            <a:avLst/>
          </a:prstGeom>
          <a:noFill/>
        </p:spPr>
        <p:txBody>
          <a:bodyPr wrap="none" rtlCol="0">
            <a:spAutoFit/>
          </a:bodyPr>
          <a:lstStyle/>
          <a:p>
            <a:r>
              <a:rPr lang="it-IT"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L’INTERPRETAZIONE DEI </a:t>
            </a:r>
            <a:r>
              <a:rPr lang="it-IT"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SOGNI - </a:t>
            </a:r>
            <a:r>
              <a:rPr lang="it-IT"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LA REGRESSIONE E L’ APPARATO PSICHICO </a:t>
            </a:r>
            <a:endPar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1026" name="Picture 2" descr="C:\Users\Sandro\Pictures\MP Navigator EX\2013_03_29\IMG_0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8" y="2431153"/>
            <a:ext cx="4287804" cy="172819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554252" y="2564722"/>
            <a:ext cx="4410236" cy="1569660"/>
          </a:xfrm>
          <a:prstGeom prst="rect">
            <a:avLst/>
          </a:prstGeom>
          <a:noFill/>
        </p:spPr>
        <p:txBody>
          <a:bodyPr wrap="square" rtlCol="0">
            <a:spAutoFit/>
          </a:bodyPr>
          <a:lstStyle/>
          <a:p>
            <a:pPr algn="just"/>
            <a:r>
              <a:rPr lang="it-IT" sz="2400" dirty="0">
                <a:latin typeface="Times New Roman" pitchFamily="18" charset="0"/>
                <a:cs typeface="Times New Roman" pitchFamily="18" charset="0"/>
              </a:rPr>
              <a:t>Delle percezioni che agiscono sul sistema P è noto che </a:t>
            </a:r>
            <a:r>
              <a:rPr lang="it-IT" sz="2400" dirty="0" smtClean="0">
                <a:latin typeface="Times New Roman" pitchFamily="18" charset="0"/>
                <a:cs typeface="Times New Roman" pitchFamily="18" charset="0"/>
              </a:rPr>
              <a:t>conserviamo </a:t>
            </a:r>
            <a:r>
              <a:rPr lang="it-IT" sz="2400" dirty="0">
                <a:latin typeface="Times New Roman" pitchFamily="18" charset="0"/>
                <a:cs typeface="Times New Roman" pitchFamily="18" charset="0"/>
              </a:rPr>
              <a:t>durevolmente qualche altra cosa, oltre al loro </a:t>
            </a:r>
            <a:r>
              <a:rPr lang="it-IT" sz="2400" dirty="0" smtClean="0">
                <a:latin typeface="Times New Roman" pitchFamily="18" charset="0"/>
                <a:cs typeface="Times New Roman" pitchFamily="18" charset="0"/>
              </a:rPr>
              <a:t>contenuto.</a:t>
            </a:r>
            <a:endParaRPr lang="it-IT" sz="2400" dirty="0">
              <a:latin typeface="Times New Roman" pitchFamily="18" charset="0"/>
              <a:cs typeface="Times New Roman" pitchFamily="18" charset="0"/>
            </a:endParaRPr>
          </a:p>
        </p:txBody>
      </p:sp>
      <p:sp>
        <p:nvSpPr>
          <p:cNvPr id="5" name="CasellaDiTesto 4"/>
          <p:cNvSpPr txBox="1"/>
          <p:nvPr/>
        </p:nvSpPr>
        <p:spPr>
          <a:xfrm>
            <a:off x="72008" y="4149080"/>
            <a:ext cx="8964488" cy="2677656"/>
          </a:xfrm>
          <a:prstGeom prst="rect">
            <a:avLst/>
          </a:prstGeom>
          <a:noFill/>
        </p:spPr>
        <p:txBody>
          <a:bodyPr wrap="square" rtlCol="0">
            <a:spAutoFit/>
          </a:bodyPr>
          <a:lstStyle/>
          <a:p>
            <a:pPr algn="just"/>
            <a:r>
              <a:rPr lang="it-IT" sz="2400" b="1" dirty="0">
                <a:solidFill>
                  <a:srgbClr val="FF0000"/>
                </a:solidFill>
                <a:latin typeface="Times New Roman" pitchFamily="18" charset="0"/>
                <a:cs typeface="Times New Roman" pitchFamily="18" charset="0"/>
              </a:rPr>
              <a:t>Le nostre percezioni risultano collegate tra loro anche nella </a:t>
            </a:r>
            <a:r>
              <a:rPr lang="it-IT" sz="2400" b="1" dirty="0" smtClean="0">
                <a:solidFill>
                  <a:srgbClr val="FF0000"/>
                </a:solidFill>
                <a:latin typeface="Times New Roman" pitchFamily="18" charset="0"/>
                <a:cs typeface="Times New Roman" pitchFamily="18" charset="0"/>
              </a:rPr>
              <a:t>memoria</a:t>
            </a:r>
            <a:r>
              <a:rPr lang="it-IT" sz="2400" b="1" dirty="0">
                <a:solidFill>
                  <a:srgbClr val="FF0000"/>
                </a:solidFill>
                <a:latin typeface="Times New Roman" pitchFamily="18" charset="0"/>
                <a:cs typeface="Times New Roman" pitchFamily="18" charset="0"/>
              </a:rPr>
              <a:t>, e cioè prima di tutto secondo la loro coincidenza temporale</a:t>
            </a:r>
            <a:r>
              <a:rPr lang="it-IT" sz="2400" dirty="0">
                <a:latin typeface="Times New Roman" pitchFamily="18" charset="0"/>
                <a:cs typeface="Times New Roman" pitchFamily="18" charset="0"/>
              </a:rPr>
              <a:t>. </a:t>
            </a:r>
            <a:r>
              <a:rPr lang="it-IT" sz="2400" b="1" u="sng" dirty="0" smtClean="0">
                <a:solidFill>
                  <a:srgbClr val="FF0000"/>
                </a:solidFill>
                <a:latin typeface="Times New Roman" pitchFamily="18" charset="0"/>
                <a:cs typeface="Times New Roman" pitchFamily="18" charset="0"/>
              </a:rPr>
              <a:t>E’ quel che chiamiamo associazione</a:t>
            </a:r>
            <a:r>
              <a:rPr lang="it-IT" sz="2400" b="1" dirty="0" smtClean="0">
                <a:solidFill>
                  <a:srgbClr val="FF0000"/>
                </a:solidFill>
                <a:latin typeface="Times New Roman" pitchFamily="18" charset="0"/>
                <a:cs typeface="Times New Roman" pitchFamily="18" charset="0"/>
              </a:rPr>
              <a:t>. </a:t>
            </a:r>
            <a:r>
              <a:rPr lang="it-IT" sz="2400" dirty="0" smtClean="0">
                <a:latin typeface="Times New Roman" pitchFamily="18" charset="0"/>
                <a:cs typeface="Times New Roman" pitchFamily="18" charset="0"/>
              </a:rPr>
              <a:t>Ora è chiaro che, se il sistema P non possiede affatto memoria, non può serbare nemmeno le tracce per l’associazione, i singoli elementi P sarebbero eccessivamente ostacolati nella loro funzione se di fronte ad una percezione dovessero farsi valere il residuo di un collegamento precedente.»</a:t>
            </a:r>
            <a:endParaRPr lang="it-IT" sz="2400" dirty="0">
              <a:latin typeface="Times New Roman" pitchFamily="18" charset="0"/>
              <a:cs typeface="Times New Roman" pitchFamily="18" charset="0"/>
            </a:endParaRPr>
          </a:p>
        </p:txBody>
      </p:sp>
    </p:spTree>
    <p:extLst>
      <p:ext uri="{BB962C8B-B14F-4D97-AF65-F5344CB8AC3E}">
        <p14:creationId xmlns:p14="http://schemas.microsoft.com/office/powerpoint/2010/main" val="15397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42562" y="620688"/>
            <a:ext cx="8621926" cy="3847207"/>
          </a:xfrm>
          <a:prstGeom prst="rect">
            <a:avLst/>
          </a:prstGeom>
          <a:noFill/>
        </p:spPr>
        <p:txBody>
          <a:bodyPr wrap="square" rtlCol="0">
            <a:spAutoFit/>
          </a:bodyPr>
          <a:lstStyle/>
          <a:p>
            <a:pPr algn="just"/>
            <a:r>
              <a:rPr lang="it-IT" sz="2400" b="1" dirty="0">
                <a:solidFill>
                  <a:srgbClr val="0000FF"/>
                </a:solidFill>
                <a:latin typeface="Times New Roman" panose="02020603050405020304" pitchFamily="18" charset="0"/>
                <a:cs typeface="Times New Roman" panose="02020603050405020304" pitchFamily="18" charset="0"/>
              </a:rPr>
              <a:t>Nel </a:t>
            </a:r>
            <a:r>
              <a:rPr lang="it-IT" sz="2400" b="1" dirty="0" smtClean="0">
                <a:solidFill>
                  <a:srgbClr val="0000FF"/>
                </a:solidFill>
                <a:latin typeface="Times New Roman" panose="02020603050405020304" pitchFamily="18" charset="0"/>
                <a:cs typeface="Times New Roman" panose="02020603050405020304" pitchFamily="18" charset="0"/>
              </a:rPr>
              <a:t>1915 </a:t>
            </a:r>
            <a:r>
              <a:rPr lang="it-IT" sz="2400" b="1" dirty="0">
                <a:solidFill>
                  <a:srgbClr val="0000FF"/>
                </a:solidFill>
                <a:latin typeface="Times New Roman" panose="02020603050405020304" pitchFamily="18" charset="0"/>
                <a:cs typeface="Times New Roman" panose="02020603050405020304" pitchFamily="18" charset="0"/>
              </a:rPr>
              <a:t>Freud aveva 6o anni</a:t>
            </a:r>
            <a:r>
              <a:rPr lang="it-IT" sz="2000" dirty="0">
                <a:latin typeface="Times New Roman" panose="02020603050405020304" pitchFamily="18" charset="0"/>
                <a:cs typeface="Times New Roman" panose="02020603050405020304" pitchFamily="18" charset="0"/>
              </a:rPr>
              <a:t>. Sappiamo come il pensiero </a:t>
            </a:r>
            <a:r>
              <a:rPr lang="it-IT" sz="2000" dirty="0" smtClean="0">
                <a:latin typeface="Times New Roman" panose="02020603050405020304" pitchFamily="18" charset="0"/>
                <a:cs typeface="Times New Roman" panose="02020603050405020304" pitchFamily="18" charset="0"/>
              </a:rPr>
              <a:t>dell'avanzare degli </a:t>
            </a:r>
            <a:r>
              <a:rPr lang="it-IT" sz="2000" dirty="0">
                <a:latin typeface="Times New Roman" panose="02020603050405020304" pitchFamily="18" charset="0"/>
                <a:cs typeface="Times New Roman" panose="02020603050405020304" pitchFamily="18" charset="0"/>
              </a:rPr>
              <a:t>anni gli fosse stato sempre penoso. A quell'epoca poi, credeva </a:t>
            </a:r>
            <a:r>
              <a:rPr lang="it-IT" sz="2000" dirty="0" smtClean="0">
                <a:latin typeface="Times New Roman" panose="02020603050405020304" pitchFamily="18" charset="0"/>
                <a:cs typeface="Times New Roman" panose="02020603050405020304" pitchFamily="18" charset="0"/>
              </a:rPr>
              <a:t>superstiziosamente </a:t>
            </a:r>
            <a:r>
              <a:rPr lang="it-IT" sz="2000" dirty="0">
                <a:latin typeface="Times New Roman" panose="02020603050405020304" pitchFamily="18" charset="0"/>
                <a:cs typeface="Times New Roman" panose="02020603050405020304" pitchFamily="18" charset="0"/>
              </a:rPr>
              <a:t>che gli rimanessero da vivere al massimo un paio d'anni. </a:t>
            </a:r>
            <a:r>
              <a:rPr lang="it-IT" sz="2000" dirty="0" smtClean="0">
                <a:latin typeface="Times New Roman" panose="02020603050405020304" pitchFamily="18" charset="0"/>
                <a:cs typeface="Times New Roman" panose="02020603050405020304" pitchFamily="18" charset="0"/>
              </a:rPr>
              <a:t>Si trovava </a:t>
            </a:r>
            <a:r>
              <a:rPr lang="it-IT" sz="2000" dirty="0">
                <a:latin typeface="Times New Roman" panose="02020603050405020304" pitchFamily="18" charset="0"/>
                <a:cs typeface="Times New Roman" panose="02020603050405020304" pitchFamily="18" charset="0"/>
              </a:rPr>
              <a:t>perciò nello stato d'animo opportuno per affrontare qualcosa </a:t>
            </a:r>
            <a:r>
              <a:rPr lang="it-IT" sz="2000" dirty="0" smtClean="0">
                <a:latin typeface="Times New Roman" panose="02020603050405020304" pitchFamily="18" charset="0"/>
                <a:cs typeface="Times New Roman" panose="02020603050405020304" pitchFamily="18" charset="0"/>
              </a:rPr>
              <a:t>come una </a:t>
            </a:r>
            <a:r>
              <a:rPr lang="it-IT" sz="2000" dirty="0">
                <a:latin typeface="Times New Roman" panose="02020603050405020304" pitchFamily="18" charset="0"/>
                <a:cs typeface="Times New Roman" panose="02020603050405020304" pitchFamily="18" charset="0"/>
              </a:rPr>
              <a:t>sintesi delle sue più profonde concezioni psicologiche, </a:t>
            </a:r>
            <a:r>
              <a:rPr lang="it-IT" sz="2000" dirty="0" smtClean="0">
                <a:latin typeface="Times New Roman" panose="02020603050405020304" pitchFamily="18" charset="0"/>
                <a:cs typeface="Times New Roman" panose="02020603050405020304" pitchFamily="18" charset="0"/>
              </a:rPr>
              <a:t>profondendovi tutto </a:t>
            </a:r>
            <a:r>
              <a:rPr lang="it-IT" sz="2000" dirty="0">
                <a:latin typeface="Times New Roman" panose="02020603050405020304" pitchFamily="18" charset="0"/>
                <a:cs typeface="Times New Roman" panose="02020603050405020304" pitchFamily="18" charset="0"/>
              </a:rPr>
              <a:t>ciò che sentiva di poter ancora dare al mondo. Questa intenzione </a:t>
            </a:r>
            <a:r>
              <a:rPr lang="it-IT" sz="2000" dirty="0" smtClean="0">
                <a:latin typeface="Times New Roman" panose="02020603050405020304" pitchFamily="18" charset="0"/>
                <a:cs typeface="Times New Roman" panose="02020603050405020304" pitchFamily="18" charset="0"/>
              </a:rPr>
              <a:t>gli era </a:t>
            </a:r>
            <a:r>
              <a:rPr lang="it-IT" sz="2000" dirty="0">
                <a:latin typeface="Times New Roman" panose="02020603050405020304" pitchFamily="18" charset="0"/>
                <a:cs typeface="Times New Roman" panose="02020603050405020304" pitchFamily="18" charset="0"/>
              </a:rPr>
              <a:t>sorta già da un certo tempo, infatti quattro anni prima aveva detto </a:t>
            </a:r>
            <a:r>
              <a:rPr lang="it-IT" sz="2000" dirty="0" smtClean="0">
                <a:latin typeface="Times New Roman" panose="02020603050405020304" pitchFamily="18" charset="0"/>
                <a:cs typeface="Times New Roman" panose="02020603050405020304" pitchFamily="18" charset="0"/>
              </a:rPr>
              <a:t>a </a:t>
            </a:r>
            <a:r>
              <a:rPr lang="it-IT" sz="2000" dirty="0" err="1" smtClean="0">
                <a:latin typeface="Times New Roman" panose="02020603050405020304" pitchFamily="18" charset="0"/>
                <a:cs typeface="Times New Roman" panose="02020603050405020304" pitchFamily="18" charset="0"/>
              </a:rPr>
              <a:t>Jung</a:t>
            </a:r>
            <a:r>
              <a:rPr lang="it-IT" sz="2000" dirty="0" smtClean="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di avere in progetto una grande sintesi che avrebbe dovuto </a:t>
            </a:r>
            <a:r>
              <a:rPr lang="it-IT" sz="2000" dirty="0" smtClean="0">
                <a:latin typeface="Times New Roman" panose="02020603050405020304" pitchFamily="18" charset="0"/>
                <a:cs typeface="Times New Roman" panose="02020603050405020304" pitchFamily="18" charset="0"/>
              </a:rPr>
              <a:t>cominciare </a:t>
            </a:r>
            <a:r>
              <a:rPr lang="it-IT" sz="2000" dirty="0">
                <a:latin typeface="Times New Roman" panose="02020603050405020304" pitchFamily="18" charset="0"/>
                <a:cs typeface="Times New Roman" panose="02020603050405020304" pitchFamily="18" charset="0"/>
              </a:rPr>
              <a:t>a scrivere durante </a:t>
            </a:r>
            <a:r>
              <a:rPr lang="it-IT" sz="2000" dirty="0" smtClean="0">
                <a:latin typeface="Times New Roman" panose="02020603050405020304" pitchFamily="18" charset="0"/>
                <a:cs typeface="Times New Roman" panose="02020603050405020304" pitchFamily="18" charset="0"/>
              </a:rPr>
              <a:t>l'estate.  </a:t>
            </a:r>
            <a:r>
              <a:rPr lang="it-IT" sz="2000" dirty="0">
                <a:latin typeface="Times New Roman" panose="02020603050405020304" pitchFamily="18" charset="0"/>
                <a:cs typeface="Times New Roman" panose="02020603050405020304" pitchFamily="18" charset="0"/>
              </a:rPr>
              <a:t>Questo stato d'animo si era </a:t>
            </a:r>
            <a:r>
              <a:rPr lang="it-IT" sz="2000" dirty="0" smtClean="0">
                <a:latin typeface="Times New Roman" panose="02020603050405020304" pitchFamily="18" charset="0"/>
                <a:cs typeface="Times New Roman" panose="02020603050405020304" pitchFamily="18" charset="0"/>
              </a:rPr>
              <a:t>probabilmente accentuato </a:t>
            </a:r>
            <a:r>
              <a:rPr lang="it-IT" sz="2000" dirty="0">
                <a:latin typeface="Times New Roman" panose="02020603050405020304" pitchFamily="18" charset="0"/>
                <a:cs typeface="Times New Roman" panose="02020603050405020304" pitchFamily="18" charset="0"/>
              </a:rPr>
              <a:t>in seguito alle esperienze di una guerra interminabile alle </a:t>
            </a:r>
            <a:r>
              <a:rPr lang="it-IT" sz="2000" dirty="0" smtClean="0">
                <a:latin typeface="Times New Roman" panose="02020603050405020304" pitchFamily="18" charset="0"/>
                <a:cs typeface="Times New Roman" panose="02020603050405020304" pitchFamily="18" charset="0"/>
              </a:rPr>
              <a:t>cui avversità </a:t>
            </a:r>
            <a:r>
              <a:rPr lang="it-IT" sz="2000" dirty="0">
                <a:latin typeface="Times New Roman" panose="02020603050405020304" pitchFamily="18" charset="0"/>
                <a:cs typeface="Times New Roman" panose="02020603050405020304" pitchFamily="18" charset="0"/>
              </a:rPr>
              <a:t>non era certo di </a:t>
            </a:r>
            <a:r>
              <a:rPr lang="it-IT" sz="2000" dirty="0" smtClean="0">
                <a:latin typeface="Times New Roman" panose="02020603050405020304" pitchFamily="18" charset="0"/>
                <a:cs typeface="Times New Roman" panose="02020603050405020304" pitchFamily="18" charset="0"/>
              </a:rPr>
              <a:t>sopravvivere</a:t>
            </a:r>
            <a:r>
              <a:rPr lang="it-IT" sz="2000" dirty="0">
                <a:latin typeface="Times New Roman" panose="02020603050405020304" pitchFamily="18" charset="0"/>
                <a:cs typeface="Times New Roman" panose="02020603050405020304" pitchFamily="18" charset="0"/>
              </a:rPr>
              <a:t>. A questo attribuisco il suo piano</a:t>
            </a:r>
            <a:r>
              <a:rPr lang="it-IT" sz="2000" dirty="0" smtClean="0">
                <a:latin typeface="Times New Roman" panose="02020603050405020304" pitchFamily="18" charset="0"/>
                <a:cs typeface="Times New Roman" panose="02020603050405020304" pitchFamily="18" charset="0"/>
              </a:rPr>
              <a:t>, che </a:t>
            </a:r>
            <a:r>
              <a:rPr lang="it-IT" sz="2000" dirty="0">
                <a:latin typeface="Times New Roman" panose="02020603050405020304" pitchFamily="18" charset="0"/>
                <a:cs typeface="Times New Roman" panose="02020603050405020304" pitchFamily="18" charset="0"/>
              </a:rPr>
              <a:t>annunciò a tutti noi, di </a:t>
            </a:r>
            <a:r>
              <a:rPr lang="it-IT" sz="2000" dirty="0" smtClean="0">
                <a:latin typeface="Times New Roman" panose="02020603050405020304" pitchFamily="18" charset="0"/>
                <a:cs typeface="Times New Roman" panose="02020603050405020304" pitchFamily="18" charset="0"/>
              </a:rPr>
              <a:t>scrivere 12 </a:t>
            </a:r>
            <a:r>
              <a:rPr lang="it-IT" sz="2000" dirty="0">
                <a:latin typeface="Times New Roman" panose="02020603050405020304" pitchFamily="18" charset="0"/>
                <a:cs typeface="Times New Roman" panose="02020603050405020304" pitchFamily="18" charset="0"/>
              </a:rPr>
              <a:t>saggi e di </a:t>
            </a:r>
            <a:r>
              <a:rPr lang="it-IT" sz="2000" dirty="0" smtClean="0">
                <a:latin typeface="Times New Roman" panose="02020603050405020304" pitchFamily="18" charset="0"/>
                <a:cs typeface="Times New Roman" panose="02020603050405020304" pitchFamily="18" charset="0"/>
              </a:rPr>
              <a:t>riunirli </a:t>
            </a:r>
            <a:r>
              <a:rPr lang="it-IT" sz="2000" dirty="0">
                <a:latin typeface="Times New Roman" panose="02020603050405020304" pitchFamily="18" charset="0"/>
                <a:cs typeface="Times New Roman" panose="02020603050405020304" pitchFamily="18" charset="0"/>
              </a:rPr>
              <a:t>in un libro </a:t>
            </a:r>
            <a:r>
              <a:rPr lang="it-IT" sz="2000" dirty="0" smtClean="0">
                <a:latin typeface="Times New Roman" panose="02020603050405020304" pitchFamily="18" charset="0"/>
                <a:cs typeface="Times New Roman" panose="02020603050405020304" pitchFamily="18" charset="0"/>
              </a:rPr>
              <a:t>verosimilmente </a:t>
            </a:r>
            <a:r>
              <a:rPr lang="it-IT" sz="2000" dirty="0">
                <a:latin typeface="Times New Roman" panose="02020603050405020304" pitchFamily="18" charset="0"/>
                <a:cs typeface="Times New Roman" panose="02020603050405020304" pitchFamily="18" charset="0"/>
              </a:rPr>
              <a:t>destinato ad essere pubblicato a guerra finita. </a:t>
            </a:r>
            <a:endParaRPr lang="it-IT" sz="2000" dirty="0" smtClean="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863588" y="43896"/>
            <a:ext cx="7416824" cy="646331"/>
          </a:xfrm>
          <a:prstGeom prst="rect">
            <a:avLst/>
          </a:prstGeom>
          <a:noFill/>
        </p:spPr>
        <p:txBody>
          <a:bodyPr wrap="square" rtlCol="0">
            <a:spAutoFit/>
          </a:bodyPr>
          <a:lstStyle/>
          <a:p>
            <a:r>
              <a:rPr lang="it-IT" sz="3600" b="1" dirty="0" smtClean="0">
                <a:solidFill>
                  <a:srgbClr val="0000FF"/>
                </a:solidFill>
                <a:latin typeface="Times New Roman" panose="02020603050405020304" pitchFamily="18" charset="0"/>
                <a:cs typeface="Times New Roman" panose="02020603050405020304" pitchFamily="18" charset="0"/>
              </a:rPr>
              <a:t>LA METAPSICOLOGIA E IL 1915</a:t>
            </a:r>
            <a:endParaRPr lang="it-IT" sz="3600" b="1" dirty="0">
              <a:solidFill>
                <a:srgbClr val="0000FF"/>
              </a:solidFill>
              <a:latin typeface="Times New Roman" panose="02020603050405020304" pitchFamily="18" charset="0"/>
              <a:cs typeface="Times New Roman" panose="02020603050405020304" pitchFamily="18" charset="0"/>
            </a:endParaRPr>
          </a:p>
        </p:txBody>
      </p:sp>
      <p:sp>
        <p:nvSpPr>
          <p:cNvPr id="4" name="Rettangolo 3"/>
          <p:cNvSpPr/>
          <p:nvPr/>
        </p:nvSpPr>
        <p:spPr>
          <a:xfrm>
            <a:off x="342562" y="4437112"/>
            <a:ext cx="8621926" cy="2246769"/>
          </a:xfrm>
          <a:prstGeom prst="rect">
            <a:avLst/>
          </a:prstGeom>
        </p:spPr>
        <p:txBody>
          <a:bodyPr wrap="square">
            <a:spAutoFit/>
          </a:bodyPr>
          <a:lstStyle/>
          <a:p>
            <a:pPr lvl="0" algn="just"/>
            <a:r>
              <a:rPr lang="it-IT" sz="2000" dirty="0">
                <a:solidFill>
                  <a:prstClr val="black"/>
                </a:solidFill>
                <a:latin typeface="Times New Roman" panose="02020603050405020304" pitchFamily="18" charset="0"/>
                <a:cs typeface="Times New Roman" panose="02020603050405020304" pitchFamily="18" charset="0"/>
              </a:rPr>
              <a:t>Al libro dava vari titoli: (</a:t>
            </a:r>
            <a:r>
              <a:rPr lang="it-IT" sz="2000" b="1" dirty="0">
                <a:solidFill>
                  <a:srgbClr val="FF0000"/>
                </a:solidFill>
                <a:latin typeface="Times New Roman" panose="02020603050405020304" pitchFamily="18" charset="0"/>
                <a:cs typeface="Times New Roman" panose="02020603050405020304" pitchFamily="18" charset="0"/>
              </a:rPr>
              <a:t>Introduzione alla metapsicologia</a:t>
            </a:r>
            <a:r>
              <a:rPr lang="it-IT" sz="2000" dirty="0">
                <a:solidFill>
                  <a:prstClr val="black"/>
                </a:solidFill>
                <a:latin typeface="Times New Roman" panose="02020603050405020304" pitchFamily="18" charset="0"/>
                <a:cs typeface="Times New Roman" panose="02020603050405020304" pitchFamily="18" charset="0"/>
              </a:rPr>
              <a:t>), (</a:t>
            </a:r>
            <a:r>
              <a:rPr lang="it-IT" sz="2000" b="1" dirty="0">
                <a:solidFill>
                  <a:prstClr val="black"/>
                </a:solidFill>
                <a:latin typeface="Times New Roman" panose="02020603050405020304" pitchFamily="18" charset="0"/>
                <a:cs typeface="Times New Roman" panose="02020603050405020304" pitchFamily="18" charset="0"/>
              </a:rPr>
              <a:t>Saggi introduttivi alla metapsicologia</a:t>
            </a:r>
            <a:r>
              <a:rPr lang="it-IT" sz="2000" dirty="0">
                <a:solidFill>
                  <a:prstClr val="black"/>
                </a:solidFill>
                <a:latin typeface="Times New Roman" panose="02020603050405020304" pitchFamily="18" charset="0"/>
                <a:cs typeface="Times New Roman" panose="02020603050405020304" pitchFamily="18" charset="0"/>
              </a:rPr>
              <a:t>) e (Revisione delle nevrosi </a:t>
            </a:r>
            <a:r>
              <a:rPr lang="it-IT" sz="2000" dirty="0" err="1">
                <a:solidFill>
                  <a:prstClr val="black"/>
                </a:solidFill>
                <a:latin typeface="Times New Roman" panose="02020603050405020304" pitchFamily="18" charset="0"/>
                <a:cs typeface="Times New Roman" panose="02020603050405020304" pitchFamily="18" charset="0"/>
              </a:rPr>
              <a:t>transferenziali</a:t>
            </a:r>
            <a:r>
              <a:rPr lang="it-IT" sz="2000" dirty="0">
                <a:solidFill>
                  <a:prstClr val="black"/>
                </a:solidFill>
                <a:latin typeface="Times New Roman" panose="02020603050405020304" pitchFamily="18" charset="0"/>
                <a:cs typeface="Times New Roman" panose="02020603050405020304" pitchFamily="18" charset="0"/>
              </a:rPr>
              <a:t>).</a:t>
            </a:r>
          </a:p>
          <a:p>
            <a:pPr lvl="0" algn="just"/>
            <a:r>
              <a:rPr lang="it-IT" sz="2000" b="1" dirty="0">
                <a:solidFill>
                  <a:srgbClr val="FF0000"/>
                </a:solidFill>
                <a:latin typeface="Times New Roman" panose="02020603050405020304" pitchFamily="18" charset="0"/>
                <a:cs typeface="Times New Roman" panose="02020603050405020304" pitchFamily="18" charset="0"/>
              </a:rPr>
              <a:t>Il concetto di ‘metapsicologia</a:t>
            </a:r>
            <a:r>
              <a:rPr lang="it-IT" sz="2000" dirty="0">
                <a:solidFill>
                  <a:prstClr val="black"/>
                </a:solidFill>
                <a:latin typeface="Times New Roman" panose="02020603050405020304" pitchFamily="18" charset="0"/>
                <a:cs typeface="Times New Roman" panose="02020603050405020304" pitchFamily="18" charset="0"/>
              </a:rPr>
              <a:t>’ detiene un posto centrale nella teoria freudiana della psiche. Con essa Freud intendeva definire l’insieme di tutti i processi, che avrebbero contemplato </a:t>
            </a:r>
            <a:r>
              <a:rPr lang="it-IT" sz="2000" b="1" dirty="0">
                <a:solidFill>
                  <a:srgbClr val="FF0000"/>
                </a:solidFill>
                <a:latin typeface="Times New Roman" panose="02020603050405020304" pitchFamily="18" charset="0"/>
                <a:cs typeface="Times New Roman" panose="02020603050405020304" pitchFamily="18" charset="0"/>
              </a:rPr>
              <a:t>a) i loro attributi dinamici b) le loro caratteristiche topografiche e c) il significato economico</a:t>
            </a:r>
            <a:r>
              <a:rPr lang="it-IT" sz="2000" b="1" dirty="0">
                <a:solidFill>
                  <a:prstClr val="black"/>
                </a:solidFill>
                <a:latin typeface="Times New Roman" panose="02020603050405020304" pitchFamily="18" charset="0"/>
                <a:cs typeface="Times New Roman" panose="02020603050405020304" pitchFamily="18" charset="0"/>
              </a:rPr>
              <a:t>.</a:t>
            </a:r>
          </a:p>
          <a:p>
            <a:pPr lvl="0" algn="just"/>
            <a:r>
              <a:rPr lang="it-IT" sz="2000" i="1" dirty="0">
                <a:solidFill>
                  <a:prstClr val="black"/>
                </a:solidFill>
                <a:latin typeface="Times New Roman" panose="02020603050405020304" pitchFamily="18" charset="0"/>
                <a:cs typeface="Times New Roman" panose="02020603050405020304" pitchFamily="18" charset="0"/>
              </a:rPr>
              <a:t>E. Jones, Vita e opere di Freud. Vol. 2. p. 231.</a:t>
            </a:r>
            <a:endParaRPr lang="it-IT" sz="20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97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6017" y="620688"/>
            <a:ext cx="8444455" cy="3170099"/>
          </a:xfrm>
          <a:prstGeom prst="rect">
            <a:avLst/>
          </a:prstGeom>
          <a:noFill/>
        </p:spPr>
        <p:txBody>
          <a:bodyPr wrap="square" rtlCol="0">
            <a:spAutoFit/>
          </a:bodyPr>
          <a:lstStyle/>
          <a:p>
            <a:pPr algn="just"/>
            <a:r>
              <a:rPr lang="it-IT" sz="2000" b="1" dirty="0">
                <a:latin typeface="Times New Roman" panose="02020603050405020304" pitchFamily="18" charset="0"/>
                <a:cs typeface="Times New Roman" panose="02020603050405020304" pitchFamily="18" charset="0"/>
              </a:rPr>
              <a:t>Freud cominciò a scrivere </a:t>
            </a:r>
            <a:r>
              <a:rPr lang="it-IT" sz="2000" b="1" dirty="0" smtClean="0">
                <a:latin typeface="Times New Roman" panose="02020603050405020304" pitchFamily="18" charset="0"/>
                <a:cs typeface="Times New Roman" panose="02020603050405020304" pitchFamily="18" charset="0"/>
              </a:rPr>
              <a:t>la </a:t>
            </a:r>
            <a:r>
              <a:rPr lang="it-IT" sz="2000" b="1" dirty="0">
                <a:latin typeface="Times New Roman" panose="02020603050405020304" pitchFamily="18" charset="0"/>
                <a:cs typeface="Times New Roman" panose="02020603050405020304" pitchFamily="18" charset="0"/>
              </a:rPr>
              <a:t>serie dei saggi il </a:t>
            </a:r>
            <a:r>
              <a:rPr lang="it-IT" sz="2000" b="1" dirty="0" smtClean="0">
                <a:latin typeface="Times New Roman" panose="02020603050405020304" pitchFamily="18" charset="0"/>
                <a:cs typeface="Times New Roman" panose="02020603050405020304" pitchFamily="18" charset="0"/>
              </a:rPr>
              <a:t>15, </a:t>
            </a:r>
            <a:r>
              <a:rPr lang="it-IT" sz="2000" b="1" dirty="0">
                <a:latin typeface="Times New Roman" panose="02020603050405020304" pitchFamily="18" charset="0"/>
                <a:cs typeface="Times New Roman" panose="02020603050405020304" pitchFamily="18" charset="0"/>
              </a:rPr>
              <a:t>marzo 1915</a:t>
            </a:r>
            <a:r>
              <a:rPr lang="it-IT" sz="2000" dirty="0">
                <a:latin typeface="Times New Roman" panose="02020603050405020304" pitchFamily="18" charset="0"/>
                <a:cs typeface="Times New Roman" panose="02020603050405020304" pitchFamily="18" charset="0"/>
              </a:rPr>
              <a:t>, e lo </a:t>
            </a:r>
            <a:r>
              <a:rPr lang="it-IT" sz="2000" dirty="0" smtClean="0">
                <a:latin typeface="Times New Roman" panose="02020603050405020304" pitchFamily="18" charset="0"/>
                <a:cs typeface="Times New Roman" panose="02020603050405020304" pitchFamily="18" charset="0"/>
              </a:rPr>
              <a:t>stesso giorno </a:t>
            </a:r>
            <a:r>
              <a:rPr lang="it-IT" sz="2000" dirty="0">
                <a:latin typeface="Times New Roman" panose="02020603050405020304" pitchFamily="18" charset="0"/>
                <a:cs typeface="Times New Roman" panose="02020603050405020304" pitchFamily="18" charset="0"/>
              </a:rPr>
              <a:t>scrisse ad Abraham annunciandogli </a:t>
            </a:r>
            <a:r>
              <a:rPr lang="it-IT" sz="2000" dirty="0" smtClean="0">
                <a:latin typeface="Times New Roman" panose="02020603050405020304" pitchFamily="18" charset="0"/>
                <a:cs typeface="Times New Roman" panose="02020603050405020304" pitchFamily="18" charset="0"/>
              </a:rPr>
              <a:t>l'avvenimento</a:t>
            </a:r>
            <a:r>
              <a:rPr lang="it-IT" sz="2000" dirty="0">
                <a:latin typeface="Times New Roman" panose="02020603050405020304" pitchFamily="18" charset="0"/>
                <a:cs typeface="Times New Roman" panose="02020603050405020304" pitchFamily="18" charset="0"/>
              </a:rPr>
              <a:t>. Nel giro di </a:t>
            </a:r>
            <a:r>
              <a:rPr lang="it-IT" sz="2000" dirty="0" smtClean="0">
                <a:latin typeface="Times New Roman" panose="02020603050405020304" pitchFamily="18" charset="0"/>
                <a:cs typeface="Times New Roman" panose="02020603050405020304" pitchFamily="18" charset="0"/>
              </a:rPr>
              <a:t>tre settimane </a:t>
            </a:r>
            <a:r>
              <a:rPr lang="it-IT" sz="2000" dirty="0">
                <a:latin typeface="Times New Roman" panose="02020603050405020304" pitchFamily="18" charset="0"/>
                <a:cs typeface="Times New Roman" panose="02020603050405020304" pitchFamily="18" charset="0"/>
              </a:rPr>
              <a:t>portò a termine i primi due, cioè quelli su </a:t>
            </a:r>
            <a:r>
              <a:rPr lang="it-IT" sz="2000" b="1" i="1" dirty="0">
                <a:latin typeface="Times New Roman" panose="02020603050405020304" pitchFamily="18" charset="0"/>
                <a:cs typeface="Times New Roman" panose="02020603050405020304" pitchFamily="18" charset="0"/>
              </a:rPr>
              <a:t>Gli istinti e la </a:t>
            </a:r>
            <a:r>
              <a:rPr lang="it-IT" sz="2000" b="1" i="1" dirty="0" smtClean="0">
                <a:latin typeface="Times New Roman" panose="02020603050405020304" pitchFamily="18" charset="0"/>
                <a:cs typeface="Times New Roman" panose="02020603050405020304" pitchFamily="18" charset="0"/>
              </a:rPr>
              <a:t>loro evoluzione</a:t>
            </a:r>
            <a:r>
              <a:rPr lang="it-IT" sz="2000" b="1" dirty="0" smtClean="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e su </a:t>
            </a:r>
            <a:r>
              <a:rPr lang="it-IT" sz="2000" b="1" i="1" dirty="0">
                <a:latin typeface="Times New Roman" panose="02020603050405020304" pitchFamily="18" charset="0"/>
                <a:cs typeface="Times New Roman" panose="02020603050405020304" pitchFamily="18" charset="0"/>
              </a:rPr>
              <a:t>La </a:t>
            </a:r>
            <a:r>
              <a:rPr lang="it-IT" sz="2000" b="1" i="1" dirty="0" smtClean="0">
                <a:latin typeface="Times New Roman" panose="02020603050405020304" pitchFamily="18" charset="0"/>
                <a:cs typeface="Times New Roman" panose="02020603050405020304" pitchFamily="18" charset="0"/>
              </a:rPr>
              <a:t> rimozione.</a:t>
            </a:r>
            <a:r>
              <a:rPr lang="it-IT" sz="2000" dirty="0" smtClean="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Per quello successivo su </a:t>
            </a:r>
            <a:r>
              <a:rPr lang="it-IT" sz="2000" b="1" i="1" dirty="0" smtClean="0">
                <a:latin typeface="Times New Roman" panose="02020603050405020304" pitchFamily="18" charset="0"/>
                <a:cs typeface="Times New Roman" panose="02020603050405020304" pitchFamily="18" charset="0"/>
              </a:rPr>
              <a:t>L’inconscio</a:t>
            </a:r>
            <a:r>
              <a:rPr lang="it-IT" sz="2000" dirty="0" smtClean="0">
                <a:latin typeface="Times New Roman" panose="02020603050405020304" pitchFamily="18" charset="0"/>
                <a:cs typeface="Times New Roman" panose="02020603050405020304" pitchFamily="18" charset="0"/>
              </a:rPr>
              <a:t>, che considerava </a:t>
            </a:r>
            <a:r>
              <a:rPr lang="it-IT" sz="2000" dirty="0">
                <a:latin typeface="Times New Roman" panose="02020603050405020304" pitchFamily="18" charset="0"/>
                <a:cs typeface="Times New Roman" panose="02020603050405020304" pitchFamily="18" charset="0"/>
              </a:rPr>
              <a:t>il suo prediletto, gli occorsero altri quindici </a:t>
            </a:r>
            <a:r>
              <a:rPr lang="it-IT" sz="2000" dirty="0" smtClean="0">
                <a:latin typeface="Times New Roman" panose="02020603050405020304" pitchFamily="18" charset="0"/>
                <a:cs typeface="Times New Roman" panose="02020603050405020304" pitchFamily="18" charset="0"/>
              </a:rPr>
              <a:t>giorni. </a:t>
            </a:r>
            <a:r>
              <a:rPr lang="it-IT" sz="2000" dirty="0">
                <a:latin typeface="Times New Roman" panose="02020603050405020304" pitchFamily="18" charset="0"/>
                <a:cs typeface="Times New Roman" panose="02020603050405020304" pitchFamily="18" charset="0"/>
              </a:rPr>
              <a:t>Gli </a:t>
            </a:r>
            <a:r>
              <a:rPr lang="it-IT" sz="2000" dirty="0" smtClean="0">
                <a:latin typeface="Times New Roman" panose="02020603050405020304" pitchFamily="18" charset="0"/>
                <a:cs typeface="Times New Roman" panose="02020603050405020304" pitchFamily="18" charset="0"/>
              </a:rPr>
              <a:t>ultimi due</a:t>
            </a:r>
            <a:r>
              <a:rPr lang="it-IT" sz="2000" dirty="0">
                <a:latin typeface="Times New Roman" panose="02020603050405020304" pitchFamily="18" charset="0"/>
                <a:cs typeface="Times New Roman" panose="02020603050405020304" pitchFamily="18" charset="0"/>
              </a:rPr>
              <a:t>, </a:t>
            </a:r>
            <a:r>
              <a:rPr lang="it-IT" sz="2000" b="1" i="1" dirty="0">
                <a:latin typeface="Times New Roman" panose="02020603050405020304" pitchFamily="18" charset="0"/>
                <a:cs typeface="Times New Roman" panose="02020603050405020304" pitchFamily="18" charset="0"/>
              </a:rPr>
              <a:t>Supplemento </a:t>
            </a:r>
            <a:r>
              <a:rPr lang="it-IT" sz="2000" b="1" i="1" dirty="0" smtClean="0">
                <a:latin typeface="Times New Roman" panose="02020603050405020304" pitchFamily="18" charset="0"/>
                <a:cs typeface="Times New Roman" panose="02020603050405020304" pitchFamily="18" charset="0"/>
              </a:rPr>
              <a:t>metapsicologico </a:t>
            </a:r>
            <a:r>
              <a:rPr lang="it-IT" sz="2000" b="1" i="1" dirty="0">
                <a:latin typeface="Times New Roman" panose="02020603050405020304" pitchFamily="18" charset="0"/>
                <a:cs typeface="Times New Roman" panose="02020603050405020304" pitchFamily="18" charset="0"/>
              </a:rPr>
              <a:t>alla </a:t>
            </a:r>
            <a:r>
              <a:rPr lang="it-IT" sz="2000" b="1" i="1" dirty="0" smtClean="0">
                <a:latin typeface="Times New Roman" panose="02020603050405020304" pitchFamily="18" charset="0"/>
                <a:cs typeface="Times New Roman" panose="02020603050405020304" pitchFamily="18" charset="0"/>
              </a:rPr>
              <a:t>teoria </a:t>
            </a:r>
            <a:r>
              <a:rPr lang="it-IT" sz="2000" b="1" i="1" dirty="0">
                <a:latin typeface="Times New Roman" panose="02020603050405020304" pitchFamily="18" charset="0"/>
                <a:cs typeface="Times New Roman" panose="02020603050405020304" pitchFamily="18" charset="0"/>
              </a:rPr>
              <a:t>dei sogni</a:t>
            </a:r>
            <a:r>
              <a:rPr lang="it-IT" sz="2000" b="1"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e</a:t>
            </a:r>
            <a:r>
              <a:rPr lang="it-IT" sz="2000" b="1" dirty="0">
                <a:latin typeface="Times New Roman" panose="02020603050405020304" pitchFamily="18" charset="0"/>
                <a:cs typeface="Times New Roman" panose="02020603050405020304" pitchFamily="18" charset="0"/>
              </a:rPr>
              <a:t> </a:t>
            </a:r>
            <a:r>
              <a:rPr lang="it-IT" sz="2000" b="1" i="1" dirty="0">
                <a:latin typeface="Times New Roman" panose="02020603050405020304" pitchFamily="18" charset="0"/>
                <a:cs typeface="Times New Roman" panose="02020603050405020304" pitchFamily="18" charset="0"/>
              </a:rPr>
              <a:t>Lutto e </a:t>
            </a:r>
            <a:r>
              <a:rPr lang="it-IT" sz="2000" b="1" i="1" dirty="0" smtClean="0">
                <a:latin typeface="Times New Roman" panose="02020603050405020304" pitchFamily="18" charset="0"/>
                <a:cs typeface="Times New Roman" panose="02020603050405020304" pitchFamily="18" charset="0"/>
              </a:rPr>
              <a:t>melancolia</a:t>
            </a:r>
            <a:r>
              <a:rPr lang="it-IT" sz="2000" b="1" dirty="0">
                <a:latin typeface="Times New Roman" panose="02020603050405020304" pitchFamily="18" charset="0"/>
                <a:cs typeface="Times New Roman" panose="02020603050405020304" pitchFamily="18" charset="0"/>
              </a:rPr>
              <a:t>, </a:t>
            </a:r>
            <a:r>
              <a:rPr lang="it-IT" sz="2000" dirty="0" smtClean="0">
                <a:latin typeface="Times New Roman" panose="02020603050405020304" pitchFamily="18" charset="0"/>
                <a:cs typeface="Times New Roman" panose="02020603050405020304" pitchFamily="18" charset="0"/>
              </a:rPr>
              <a:t>saranno </a:t>
            </a:r>
            <a:r>
              <a:rPr lang="it-IT" sz="2000" dirty="0">
                <a:latin typeface="Times New Roman" panose="02020603050405020304" pitchFamily="18" charset="0"/>
                <a:cs typeface="Times New Roman" panose="02020603050405020304" pitchFamily="18" charset="0"/>
              </a:rPr>
              <a:t>terminati negli undici giorni </a:t>
            </a:r>
            <a:r>
              <a:rPr lang="it-IT" sz="2000" dirty="0" smtClean="0">
                <a:latin typeface="Times New Roman" panose="02020603050405020304" pitchFamily="18" charset="0"/>
                <a:cs typeface="Times New Roman" panose="02020603050405020304" pitchFamily="18" charset="0"/>
              </a:rPr>
              <a:t>successivi.</a:t>
            </a:r>
            <a:endParaRPr lang="it-IT" sz="2000" dirty="0">
              <a:latin typeface="Times New Roman" panose="02020603050405020304" pitchFamily="18" charset="0"/>
              <a:cs typeface="Times New Roman" panose="02020603050405020304" pitchFamily="18" charset="0"/>
            </a:endParaRPr>
          </a:p>
          <a:p>
            <a:pPr algn="just"/>
            <a:r>
              <a:rPr lang="it-IT" sz="2000" dirty="0">
                <a:latin typeface="Times New Roman" panose="02020603050405020304" pitchFamily="18" charset="0"/>
                <a:cs typeface="Times New Roman" panose="02020603050405020304" pitchFamily="18" charset="0"/>
              </a:rPr>
              <a:t>Questi </a:t>
            </a:r>
            <a:r>
              <a:rPr lang="it-IT" sz="2000" dirty="0" smtClean="0">
                <a:latin typeface="Times New Roman" panose="02020603050405020304" pitchFamily="18" charset="0"/>
                <a:cs typeface="Times New Roman" panose="02020603050405020304" pitchFamily="18" charset="0"/>
              </a:rPr>
              <a:t>cinque </a:t>
            </a:r>
            <a:r>
              <a:rPr lang="it-IT" sz="2000" dirty="0">
                <a:latin typeface="Times New Roman" panose="02020603050405020304" pitchFamily="18" charset="0"/>
                <a:cs typeface="Times New Roman" panose="02020603050405020304" pitchFamily="18" charset="0"/>
              </a:rPr>
              <a:t>saggi sono tra le opere più profonde ed importanti </a:t>
            </a:r>
            <a:r>
              <a:rPr lang="it-IT" sz="2000" dirty="0" smtClean="0">
                <a:latin typeface="Times New Roman" panose="02020603050405020304" pitchFamily="18" charset="0"/>
                <a:cs typeface="Times New Roman" panose="02020603050405020304" pitchFamily="18" charset="0"/>
              </a:rPr>
              <a:t>di Freud…  </a:t>
            </a:r>
            <a:r>
              <a:rPr lang="it-IT" sz="2000" dirty="0">
                <a:latin typeface="Times New Roman" panose="02020603050405020304" pitchFamily="18" charset="0"/>
                <a:cs typeface="Times New Roman" panose="02020603050405020304" pitchFamily="18" charset="0"/>
              </a:rPr>
              <a:t>Sembra quasi incredibile che </a:t>
            </a:r>
            <a:r>
              <a:rPr lang="it-IT" sz="2000" dirty="0" smtClean="0">
                <a:latin typeface="Times New Roman" panose="02020603050405020304" pitchFamily="18" charset="0"/>
                <a:cs typeface="Times New Roman" panose="02020603050405020304" pitchFamily="18" charset="0"/>
              </a:rPr>
              <a:t>possano essere </a:t>
            </a:r>
            <a:r>
              <a:rPr lang="it-IT" sz="2000" dirty="0">
                <a:latin typeface="Times New Roman" panose="02020603050405020304" pitchFamily="18" charset="0"/>
                <a:cs typeface="Times New Roman" panose="02020603050405020304" pitchFamily="18" charset="0"/>
              </a:rPr>
              <a:t>stati scritti tutti </a:t>
            </a:r>
            <a:r>
              <a:rPr lang="it-IT" sz="2000" dirty="0" smtClean="0">
                <a:latin typeface="Times New Roman" panose="02020603050405020304" pitchFamily="18" charset="0"/>
                <a:cs typeface="Times New Roman" panose="02020603050405020304" pitchFamily="18" charset="0"/>
              </a:rPr>
              <a:t>cinque nello </a:t>
            </a:r>
            <a:r>
              <a:rPr lang="it-IT" sz="2000" dirty="0">
                <a:latin typeface="Times New Roman" panose="02020603050405020304" pitchFamily="18" charset="0"/>
                <a:cs typeface="Times New Roman" panose="02020603050405020304" pitchFamily="18" charset="0"/>
              </a:rPr>
              <a:t>spazio di sei settimane, eppure così fu. </a:t>
            </a:r>
            <a:endParaRPr lang="it-IT" sz="2000" dirty="0" smtClean="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376016" y="3790787"/>
            <a:ext cx="8588472" cy="2862322"/>
          </a:xfrm>
          <a:prstGeom prst="rect">
            <a:avLst/>
          </a:prstGeom>
          <a:noFill/>
        </p:spPr>
        <p:txBody>
          <a:bodyPr wrap="square" rtlCol="0">
            <a:spAutoFit/>
          </a:bodyPr>
          <a:lstStyle/>
          <a:p>
            <a:pPr lvl="0" algn="just"/>
            <a:r>
              <a:rPr lang="it-IT" sz="2000" b="1" dirty="0">
                <a:solidFill>
                  <a:prstClr val="black"/>
                </a:solidFill>
                <a:latin typeface="Times New Roman" panose="02020603050405020304" pitchFamily="18" charset="0"/>
                <a:cs typeface="Times New Roman" panose="02020603050405020304" pitchFamily="18" charset="0"/>
              </a:rPr>
              <a:t>Ma Freud non si fermò. </a:t>
            </a:r>
            <a:r>
              <a:rPr lang="it-IT" sz="2000" dirty="0">
                <a:solidFill>
                  <a:prstClr val="black"/>
                </a:solidFill>
                <a:latin typeface="Times New Roman" panose="02020603050405020304" pitchFamily="18" charset="0"/>
                <a:cs typeface="Times New Roman" panose="02020603050405020304" pitchFamily="18" charset="0"/>
              </a:rPr>
              <a:t>Nelle sei settimane successive scrisse altri </a:t>
            </a:r>
            <a:r>
              <a:rPr lang="it-IT" sz="2000" dirty="0" smtClean="0">
                <a:solidFill>
                  <a:prstClr val="black"/>
                </a:solidFill>
                <a:latin typeface="Times New Roman" panose="02020603050405020304" pitchFamily="18" charset="0"/>
                <a:cs typeface="Times New Roman" panose="02020603050405020304" pitchFamily="18" charset="0"/>
              </a:rPr>
              <a:t>cinque saggi</a:t>
            </a:r>
            <a:r>
              <a:rPr lang="it-IT" sz="2000" dirty="0">
                <a:solidFill>
                  <a:prstClr val="black"/>
                </a:solidFill>
                <a:latin typeface="Times New Roman" panose="02020603050405020304" pitchFamily="18" charset="0"/>
                <a:cs typeface="Times New Roman" panose="02020603050405020304" pitchFamily="18" charset="0"/>
              </a:rPr>
              <a:t>, sebbene due di essi, sulla </a:t>
            </a:r>
            <a:r>
              <a:rPr lang="it-IT" sz="2000" b="1" i="1" dirty="0">
                <a:solidFill>
                  <a:prstClr val="black"/>
                </a:solidFill>
                <a:latin typeface="Times New Roman" panose="02020603050405020304" pitchFamily="18" charset="0"/>
                <a:cs typeface="Times New Roman" panose="02020603050405020304" pitchFamily="18" charset="0"/>
              </a:rPr>
              <a:t>Coscienza</a:t>
            </a:r>
            <a:r>
              <a:rPr lang="it-IT" sz="2000" i="1" dirty="0">
                <a:solidFill>
                  <a:prstClr val="black"/>
                </a:solidFill>
                <a:latin typeface="Times New Roman" panose="02020603050405020304" pitchFamily="18" charset="0"/>
                <a:cs typeface="Times New Roman" panose="02020603050405020304" pitchFamily="18" charset="0"/>
              </a:rPr>
              <a:t> </a:t>
            </a:r>
            <a:r>
              <a:rPr lang="it-IT" sz="2000" dirty="0">
                <a:solidFill>
                  <a:prstClr val="black"/>
                </a:solidFill>
                <a:latin typeface="Times New Roman" panose="02020603050405020304" pitchFamily="18" charset="0"/>
                <a:cs typeface="Times New Roman" panose="02020603050405020304" pitchFamily="18" charset="0"/>
              </a:rPr>
              <a:t>e </a:t>
            </a:r>
            <a:r>
              <a:rPr lang="it-IT" sz="2000" b="1" i="1" dirty="0">
                <a:solidFill>
                  <a:prstClr val="black"/>
                </a:solidFill>
                <a:latin typeface="Times New Roman" panose="02020603050405020304" pitchFamily="18" charset="0"/>
                <a:cs typeface="Times New Roman" panose="02020603050405020304" pitchFamily="18" charset="0"/>
              </a:rPr>
              <a:t>L’ansia</a:t>
            </a:r>
            <a:r>
              <a:rPr lang="it-IT" sz="2000" dirty="0">
                <a:solidFill>
                  <a:prstClr val="black"/>
                </a:solidFill>
                <a:latin typeface="Times New Roman" panose="02020603050405020304" pitchFamily="18" charset="0"/>
                <a:cs typeface="Times New Roman" panose="02020603050405020304" pitchFamily="18" charset="0"/>
              </a:rPr>
              <a:t> rispettivamente, richiedessero successivamente una breve revisione. Come scrisse a </a:t>
            </a:r>
            <a:r>
              <a:rPr lang="it-IT" sz="2000" dirty="0" err="1">
                <a:solidFill>
                  <a:prstClr val="black"/>
                </a:solidFill>
                <a:latin typeface="Times New Roman" panose="02020603050405020304" pitchFamily="18" charset="0"/>
                <a:cs typeface="Times New Roman" panose="02020603050405020304" pitchFamily="18" charset="0"/>
              </a:rPr>
              <a:t>Ferenczi</a:t>
            </a:r>
            <a:r>
              <a:rPr lang="it-IT" sz="2000" dirty="0">
                <a:solidFill>
                  <a:prstClr val="black"/>
                </a:solidFill>
                <a:latin typeface="Times New Roman" panose="02020603050405020304" pitchFamily="18" charset="0"/>
                <a:cs typeface="Times New Roman" panose="02020603050405020304" pitchFamily="18" charset="0"/>
              </a:rPr>
              <a:t> aveva appena completato il saggio sull’ </a:t>
            </a:r>
            <a:r>
              <a:rPr lang="it-IT" sz="2000" b="1" i="1" dirty="0">
                <a:solidFill>
                  <a:prstClr val="black"/>
                </a:solidFill>
                <a:latin typeface="Times New Roman" panose="02020603050405020304" pitchFamily="18" charset="0"/>
                <a:cs typeface="Times New Roman" panose="02020603050405020304" pitchFamily="18" charset="0"/>
              </a:rPr>
              <a:t>Isterismo di conversione</a:t>
            </a:r>
            <a:r>
              <a:rPr lang="it-IT" sz="2000" i="1" dirty="0">
                <a:solidFill>
                  <a:prstClr val="black"/>
                </a:solidFill>
                <a:latin typeface="Times New Roman" panose="02020603050405020304" pitchFamily="18" charset="0"/>
                <a:cs typeface="Times New Roman" panose="02020603050405020304" pitchFamily="18" charset="0"/>
              </a:rPr>
              <a:t> </a:t>
            </a:r>
            <a:r>
              <a:rPr lang="it-IT" sz="2000" dirty="0">
                <a:solidFill>
                  <a:prstClr val="black"/>
                </a:solidFill>
                <a:latin typeface="Times New Roman" panose="02020603050405020304" pitchFamily="18" charset="0"/>
                <a:cs typeface="Times New Roman" panose="02020603050405020304" pitchFamily="18" charset="0"/>
              </a:rPr>
              <a:t>e stava scrivendone uno sulle </a:t>
            </a:r>
            <a:r>
              <a:rPr lang="it-IT" sz="2000" b="1" i="1" dirty="0">
                <a:solidFill>
                  <a:prstClr val="black"/>
                </a:solidFill>
                <a:latin typeface="Times New Roman" panose="02020603050405020304" pitchFamily="18" charset="0"/>
                <a:cs typeface="Times New Roman" panose="02020603050405020304" pitchFamily="18" charset="0"/>
              </a:rPr>
              <a:t>Nevrosi ossessive</a:t>
            </a:r>
            <a:r>
              <a:rPr lang="it-IT" sz="2000" dirty="0">
                <a:solidFill>
                  <a:prstClr val="black"/>
                </a:solidFill>
                <a:latin typeface="Times New Roman" panose="02020603050405020304" pitchFamily="18" charset="0"/>
                <a:cs typeface="Times New Roman" panose="02020603050405020304" pitchFamily="18" charset="0"/>
              </a:rPr>
              <a:t>, al quale doveva seguire una </a:t>
            </a:r>
            <a:r>
              <a:rPr lang="it-IT" sz="2000" b="1" i="1" dirty="0">
                <a:solidFill>
                  <a:prstClr val="black"/>
                </a:solidFill>
                <a:latin typeface="Times New Roman" panose="02020603050405020304" pitchFamily="18" charset="0"/>
                <a:cs typeface="Times New Roman" panose="02020603050405020304" pitchFamily="18" charset="0"/>
              </a:rPr>
              <a:t>Sintesi generale delle nevrosi </a:t>
            </a:r>
            <a:r>
              <a:rPr lang="it-IT" sz="2000" b="1" i="1" dirty="0" err="1">
                <a:solidFill>
                  <a:prstClr val="black"/>
                </a:solidFill>
                <a:latin typeface="Times New Roman" panose="02020603050405020304" pitchFamily="18" charset="0"/>
                <a:cs typeface="Times New Roman" panose="02020603050405020304" pitchFamily="18" charset="0"/>
              </a:rPr>
              <a:t>transferenziali</a:t>
            </a:r>
            <a:r>
              <a:rPr lang="it-IT" sz="2000" b="1" dirty="0">
                <a:solidFill>
                  <a:prstClr val="black"/>
                </a:solidFill>
                <a:latin typeface="Times New Roman" panose="02020603050405020304" pitchFamily="18" charset="0"/>
                <a:cs typeface="Times New Roman" panose="02020603050405020304" pitchFamily="18" charset="0"/>
              </a:rPr>
              <a:t>.</a:t>
            </a:r>
            <a:r>
              <a:rPr lang="it-IT" sz="2000" dirty="0">
                <a:solidFill>
                  <a:prstClr val="black"/>
                </a:solidFill>
                <a:latin typeface="Times New Roman" panose="02020603050405020304" pitchFamily="18" charset="0"/>
                <a:cs typeface="Times New Roman" panose="02020603050405020304" pitchFamily="18" charset="0"/>
              </a:rPr>
              <a:t> Dopo altri quindici giorni mi disse che l'intera serie era ‘quasi ultimata’ e all'inizio d'agosto lo fu davvero.</a:t>
            </a:r>
          </a:p>
          <a:p>
            <a:pPr lvl="0" algn="just"/>
            <a:r>
              <a:rPr lang="it-IT" sz="2000" i="1" dirty="0">
                <a:solidFill>
                  <a:prstClr val="black"/>
                </a:solidFill>
                <a:latin typeface="Times New Roman" panose="02020603050405020304" pitchFamily="18" charset="0"/>
                <a:cs typeface="Times New Roman" panose="02020603050405020304" pitchFamily="18" charset="0"/>
              </a:rPr>
              <a:t>E. Jones, Vita e opere di Freud. Vol. 2. p. 231.</a:t>
            </a:r>
          </a:p>
          <a:p>
            <a:pPr lvl="0" algn="just"/>
            <a:endParaRPr lang="it-IT" sz="2000"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91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9532" y="996889"/>
            <a:ext cx="8604956" cy="5262979"/>
          </a:xfrm>
          <a:prstGeom prst="rect">
            <a:avLst/>
          </a:prstGeom>
        </p:spPr>
        <p:txBody>
          <a:bodyPr wrap="square">
            <a:spAutoFit/>
          </a:bodyPr>
          <a:lstStyle/>
          <a:p>
            <a:pPr algn="just"/>
            <a:r>
              <a:rPr lang="it-IT" sz="2800" dirty="0"/>
              <a:t>Possiamo concludere dicendo che </a:t>
            </a:r>
            <a:r>
              <a:rPr lang="it-IT" sz="2800" dirty="0" smtClean="0"/>
              <a:t>l’elemento essenziale </a:t>
            </a:r>
            <a:r>
              <a:rPr lang="it-IT" sz="2800" dirty="0"/>
              <a:t>delle vicissitudini subite dagli istinti </a:t>
            </a:r>
            <a:r>
              <a:rPr lang="it-IT" sz="2800" dirty="0" smtClean="0"/>
              <a:t>consiste nell'assoggettamento degli impulsi istintuali alle influenze </a:t>
            </a:r>
            <a:r>
              <a:rPr lang="it-IT" sz="2800" dirty="0"/>
              <a:t>delle </a:t>
            </a:r>
            <a:r>
              <a:rPr lang="it-IT" sz="2800" b="1" dirty="0">
                <a:solidFill>
                  <a:srgbClr val="FF0000"/>
                </a:solidFill>
              </a:rPr>
              <a:t>tre grandi polarità </a:t>
            </a:r>
            <a:r>
              <a:rPr lang="it-IT" sz="2800" dirty="0" smtClean="0"/>
              <a:t>che dominano la vita psichica</a:t>
            </a:r>
            <a:r>
              <a:rPr lang="it-IT" sz="2800" dirty="0"/>
              <a:t>. Le tre polarità, </a:t>
            </a:r>
            <a:endParaRPr lang="it-IT" sz="2800" dirty="0" smtClean="0"/>
          </a:p>
          <a:p>
            <a:pPr marL="457200" indent="-457200" algn="just">
              <a:buFont typeface="Arial" panose="020B0604020202020204" pitchFamily="34" charset="0"/>
              <a:buChar char="•"/>
            </a:pPr>
            <a:r>
              <a:rPr lang="it-IT" sz="2800" dirty="0" smtClean="0"/>
              <a:t>attività-passività</a:t>
            </a:r>
            <a:r>
              <a:rPr lang="it-IT" sz="2800" dirty="0"/>
              <a:t>,</a:t>
            </a:r>
          </a:p>
          <a:p>
            <a:pPr marL="457200" indent="-457200" algn="just">
              <a:buFont typeface="Arial" panose="020B0604020202020204" pitchFamily="34" charset="0"/>
              <a:buChar char="•"/>
            </a:pPr>
            <a:r>
              <a:rPr lang="it-IT" sz="2800" dirty="0"/>
              <a:t>Io-mondo esterno, e </a:t>
            </a:r>
            <a:endParaRPr lang="it-IT" sz="2800" dirty="0" smtClean="0"/>
          </a:p>
          <a:p>
            <a:pPr marL="457200" indent="-457200" algn="just">
              <a:buFont typeface="Arial" panose="020B0604020202020204" pitchFamily="34" charset="0"/>
              <a:buChar char="•"/>
            </a:pPr>
            <a:r>
              <a:rPr lang="it-IT" sz="2800" dirty="0" smtClean="0"/>
              <a:t>piacere-dispiacere,</a:t>
            </a:r>
          </a:p>
          <a:p>
            <a:pPr algn="just"/>
            <a:r>
              <a:rPr lang="it-IT" sz="2800" dirty="0" smtClean="0"/>
              <a:t>potremmo definirle </a:t>
            </a:r>
            <a:r>
              <a:rPr lang="it-IT" sz="2800" dirty="0"/>
              <a:t>rispettivamente </a:t>
            </a:r>
            <a:endParaRPr lang="it-IT" sz="2800" dirty="0" smtClean="0"/>
          </a:p>
          <a:p>
            <a:pPr marL="457200" indent="-457200" algn="just">
              <a:buFont typeface="Arial" panose="020B0604020202020204" pitchFamily="34" charset="0"/>
              <a:buChar char="•"/>
            </a:pPr>
            <a:r>
              <a:rPr lang="it-IT" sz="2800" b="1" dirty="0" smtClean="0">
                <a:solidFill>
                  <a:srgbClr val="FF0000"/>
                </a:solidFill>
              </a:rPr>
              <a:t>biologica,</a:t>
            </a:r>
          </a:p>
          <a:p>
            <a:pPr marL="457200" indent="-457200" algn="just">
              <a:buFont typeface="Arial" panose="020B0604020202020204" pitchFamily="34" charset="0"/>
              <a:buChar char="•"/>
            </a:pPr>
            <a:r>
              <a:rPr lang="it-IT" sz="2800" dirty="0" smtClean="0"/>
              <a:t>reale </a:t>
            </a:r>
            <a:r>
              <a:rPr lang="it-IT" sz="2800" dirty="0"/>
              <a:t>ed </a:t>
            </a:r>
            <a:endParaRPr lang="it-IT" sz="2800" dirty="0" smtClean="0"/>
          </a:p>
          <a:p>
            <a:pPr marL="457200" indent="-457200" algn="just">
              <a:buFont typeface="Arial" panose="020B0604020202020204" pitchFamily="34" charset="0"/>
              <a:buChar char="•"/>
            </a:pPr>
            <a:r>
              <a:rPr lang="it-IT" sz="2800" dirty="0" smtClean="0"/>
              <a:t>economica.</a:t>
            </a:r>
            <a:endParaRPr lang="it-IT" sz="2800" dirty="0"/>
          </a:p>
        </p:txBody>
      </p:sp>
      <p:sp>
        <p:nvSpPr>
          <p:cNvPr id="3" name="CasellaDiTesto 2"/>
          <p:cNvSpPr txBox="1"/>
          <p:nvPr/>
        </p:nvSpPr>
        <p:spPr>
          <a:xfrm>
            <a:off x="371720" y="476671"/>
            <a:ext cx="8016704" cy="461665"/>
          </a:xfrm>
          <a:prstGeom prst="rect">
            <a:avLst/>
          </a:prstGeom>
          <a:noFill/>
        </p:spPr>
        <p:txBody>
          <a:bodyPr wrap="square" rtlCol="0">
            <a:spAutoFit/>
          </a:bodyPr>
          <a:lstStyle/>
          <a:p>
            <a:r>
              <a:rPr lang="it-IT" sz="2400" b="1" dirty="0" smtClean="0">
                <a:solidFill>
                  <a:srgbClr val="0000FF"/>
                </a:solidFill>
              </a:rPr>
              <a:t>Da «Gli </a:t>
            </a:r>
            <a:r>
              <a:rPr lang="it-IT" sz="2400" b="1" dirty="0">
                <a:solidFill>
                  <a:srgbClr val="0000FF"/>
                </a:solidFill>
              </a:rPr>
              <a:t>istinti e la loro </a:t>
            </a:r>
            <a:r>
              <a:rPr lang="it-IT" sz="2400" b="1" dirty="0" smtClean="0">
                <a:solidFill>
                  <a:srgbClr val="0000FF"/>
                </a:solidFill>
              </a:rPr>
              <a:t>evoluzione» –parte finale-</a:t>
            </a:r>
            <a:endParaRPr lang="it-IT" sz="2400" b="1" dirty="0">
              <a:solidFill>
                <a:srgbClr val="0000FF"/>
              </a:solidFill>
            </a:endParaRPr>
          </a:p>
        </p:txBody>
      </p:sp>
    </p:spTree>
    <p:extLst>
      <p:ext uri="{BB962C8B-B14F-4D97-AF65-F5344CB8AC3E}">
        <p14:creationId xmlns:p14="http://schemas.microsoft.com/office/powerpoint/2010/main" val="26617975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188640"/>
            <a:ext cx="8352928" cy="3785652"/>
          </a:xfrm>
          <a:prstGeom prst="rect">
            <a:avLst/>
          </a:prstGeom>
          <a:noFill/>
        </p:spPr>
        <p:txBody>
          <a:bodyPr wrap="square" rtlCol="0">
            <a:spAutoFit/>
          </a:bodyPr>
          <a:lstStyle/>
          <a:p>
            <a:pPr algn="just"/>
            <a:r>
              <a:rPr lang="it-IT" sz="2000" b="1" dirty="0" smtClean="0">
                <a:latin typeface="Times New Roman" panose="02020603050405020304" pitchFamily="18" charset="0"/>
                <a:cs typeface="Times New Roman" panose="02020603050405020304" pitchFamily="18" charset="0"/>
              </a:rPr>
              <a:t>Una ulteriore lettera ad  </a:t>
            </a:r>
            <a:r>
              <a:rPr lang="it-IT" sz="2000" b="1" dirty="0">
                <a:latin typeface="Times New Roman" panose="02020603050405020304" pitchFamily="18" charset="0"/>
                <a:cs typeface="Times New Roman" panose="02020603050405020304" pitchFamily="18" charset="0"/>
              </a:rPr>
              <a:t>Abraham</a:t>
            </a:r>
            <a:r>
              <a:rPr lang="it-IT" sz="2000" dirty="0">
                <a:latin typeface="Times New Roman" panose="02020603050405020304" pitchFamily="18" charset="0"/>
                <a:cs typeface="Times New Roman" panose="02020603050405020304" pitchFamily="18" charset="0"/>
              </a:rPr>
              <a:t>: </a:t>
            </a:r>
            <a:r>
              <a:rPr lang="it-IT" sz="2000" dirty="0" smtClean="0">
                <a:latin typeface="Times New Roman" panose="02020603050405020304" pitchFamily="18" charset="0"/>
                <a:cs typeface="Times New Roman" panose="02020603050405020304" pitchFamily="18" charset="0"/>
              </a:rPr>
              <a:t>« L'unica cosa </a:t>
            </a:r>
            <a:r>
              <a:rPr lang="it-IT" sz="2000" dirty="0">
                <a:latin typeface="Times New Roman" panose="02020603050405020304" pitchFamily="18" charset="0"/>
                <a:cs typeface="Times New Roman" panose="02020603050405020304" pitchFamily="18" charset="0"/>
              </a:rPr>
              <a:t>che procede in modo soddisfacente è il mio lavoro che, malgrado </a:t>
            </a:r>
            <a:r>
              <a:rPr lang="it-IT" sz="2000" dirty="0" smtClean="0">
                <a:latin typeface="Times New Roman" panose="02020603050405020304" pitchFamily="18" charset="0"/>
                <a:cs typeface="Times New Roman" panose="02020603050405020304" pitchFamily="18" charset="0"/>
              </a:rPr>
              <a:t>le pause </a:t>
            </a:r>
            <a:r>
              <a:rPr lang="it-IT" sz="2000" dirty="0">
                <a:latin typeface="Times New Roman" panose="02020603050405020304" pitchFamily="18" charset="0"/>
                <a:cs typeface="Times New Roman" panose="02020603050405020304" pitchFamily="18" charset="0"/>
              </a:rPr>
              <a:t>ricorrenti, mi sta portando a nuove idee e conclusioni di notevole </a:t>
            </a:r>
            <a:r>
              <a:rPr lang="it-IT" sz="2000" dirty="0" smtClean="0">
                <a:latin typeface="Times New Roman" panose="02020603050405020304" pitchFamily="18" charset="0"/>
                <a:cs typeface="Times New Roman" panose="02020603050405020304" pitchFamily="18" charset="0"/>
              </a:rPr>
              <a:t>interesse</a:t>
            </a:r>
            <a:r>
              <a:rPr lang="it-IT" sz="2000" dirty="0">
                <a:latin typeface="Times New Roman" panose="02020603050405020304" pitchFamily="18" charset="0"/>
                <a:cs typeface="Times New Roman" panose="02020603050405020304" pitchFamily="18" charset="0"/>
              </a:rPr>
              <a:t>. Sono recentemente riuscito a definire una </a:t>
            </a:r>
            <a:r>
              <a:rPr lang="it-IT" sz="2000" dirty="0" smtClean="0">
                <a:latin typeface="Times New Roman" panose="02020603050405020304" pitchFamily="18" charset="0"/>
                <a:cs typeface="Times New Roman" panose="02020603050405020304" pitchFamily="18" charset="0"/>
              </a:rPr>
              <a:t>caratteristica </a:t>
            </a:r>
            <a:r>
              <a:rPr lang="it-IT" sz="2000" dirty="0">
                <a:latin typeface="Times New Roman" panose="02020603050405020304" pitchFamily="18" charset="0"/>
                <a:cs typeface="Times New Roman" panose="02020603050405020304" pitchFamily="18" charset="0"/>
              </a:rPr>
              <a:t>dei due </a:t>
            </a:r>
            <a:r>
              <a:rPr lang="it-IT" sz="2000" dirty="0" smtClean="0">
                <a:latin typeface="Times New Roman" panose="02020603050405020304" pitchFamily="18" charset="0"/>
                <a:cs typeface="Times New Roman" panose="02020603050405020304" pitchFamily="18" charset="0"/>
              </a:rPr>
              <a:t>sistemi </a:t>
            </a:r>
            <a:r>
              <a:rPr lang="it-IT" sz="2000" dirty="0">
                <a:latin typeface="Times New Roman" panose="02020603050405020304" pitchFamily="18" charset="0"/>
                <a:cs typeface="Times New Roman" panose="02020603050405020304" pitchFamily="18" charset="0"/>
              </a:rPr>
              <a:t>Cs (coscienza) e Ics (inconscio) che li rende quasi comprensibili </a:t>
            </a:r>
            <a:r>
              <a:rPr lang="it-IT" sz="2000" dirty="0" smtClean="0">
                <a:latin typeface="Times New Roman" panose="02020603050405020304" pitchFamily="18" charset="0"/>
                <a:cs typeface="Times New Roman" panose="02020603050405020304" pitchFamily="18" charset="0"/>
              </a:rPr>
              <a:t>e che </a:t>
            </a:r>
            <a:r>
              <a:rPr lang="it-IT" sz="2000" dirty="0">
                <a:latin typeface="Times New Roman" panose="02020603050405020304" pitchFamily="18" charset="0"/>
                <a:cs typeface="Times New Roman" panose="02020603050405020304" pitchFamily="18" charset="0"/>
              </a:rPr>
              <a:t>fornisce ciò che mi sembra una semplice soluzione del rapporto tra </a:t>
            </a:r>
            <a:r>
              <a:rPr lang="it-IT" sz="2000" dirty="0" smtClean="0">
                <a:latin typeface="Times New Roman" panose="02020603050405020304" pitchFamily="18" charset="0"/>
                <a:cs typeface="Times New Roman" panose="02020603050405020304" pitchFamily="18" charset="0"/>
              </a:rPr>
              <a:t>demenza </a:t>
            </a:r>
            <a:r>
              <a:rPr lang="it-IT" sz="2000" dirty="0">
                <a:latin typeface="Times New Roman" panose="02020603050405020304" pitchFamily="18" charset="0"/>
                <a:cs typeface="Times New Roman" panose="02020603050405020304" pitchFamily="18" charset="0"/>
              </a:rPr>
              <a:t>precoce e realtà. Tutte le </a:t>
            </a:r>
            <a:r>
              <a:rPr lang="it-IT" sz="2000" dirty="0" err="1">
                <a:latin typeface="Times New Roman" panose="02020603050405020304" pitchFamily="18" charset="0"/>
                <a:cs typeface="Times New Roman" panose="02020603050405020304" pitchFamily="18" charset="0"/>
              </a:rPr>
              <a:t>catessi</a:t>
            </a:r>
            <a:r>
              <a:rPr lang="it-IT" sz="2000" dirty="0">
                <a:latin typeface="Times New Roman" panose="02020603050405020304" pitchFamily="18" charset="0"/>
                <a:cs typeface="Times New Roman" panose="02020603050405020304" pitchFamily="18" charset="0"/>
              </a:rPr>
              <a:t> oggettuali formano l'inconscio. </a:t>
            </a:r>
            <a:r>
              <a:rPr lang="it-IT" sz="2000" b="1" dirty="0" smtClean="0">
                <a:solidFill>
                  <a:srgbClr val="FF0000"/>
                </a:solidFill>
                <a:latin typeface="Times New Roman" panose="02020603050405020304" pitchFamily="18" charset="0"/>
                <a:cs typeface="Times New Roman" panose="02020603050405020304" pitchFamily="18" charset="0"/>
              </a:rPr>
              <a:t>Il sistema </a:t>
            </a:r>
            <a:r>
              <a:rPr lang="it-IT" sz="2000" b="1" dirty="0">
                <a:solidFill>
                  <a:srgbClr val="FF0000"/>
                </a:solidFill>
                <a:latin typeface="Times New Roman" panose="02020603050405020304" pitchFamily="18" charset="0"/>
                <a:cs typeface="Times New Roman" panose="02020603050405020304" pitchFamily="18" charset="0"/>
              </a:rPr>
              <a:t>Cs consiste nella connessione di queste idee inconsce con i </a:t>
            </a:r>
            <a:r>
              <a:rPr lang="it-IT" sz="2000" b="1" dirty="0" smtClean="0">
                <a:solidFill>
                  <a:srgbClr val="FF0000"/>
                </a:solidFill>
                <a:latin typeface="Times New Roman" panose="02020603050405020304" pitchFamily="18" charset="0"/>
                <a:cs typeface="Times New Roman" panose="02020603050405020304" pitchFamily="18" charset="0"/>
              </a:rPr>
              <a:t>concetti verbali</a:t>
            </a:r>
            <a:r>
              <a:rPr lang="it-IT" sz="2000" b="1" dirty="0">
                <a:solidFill>
                  <a:srgbClr val="FF0000"/>
                </a:solidFill>
                <a:latin typeface="Times New Roman" panose="02020603050405020304" pitchFamily="18" charset="0"/>
                <a:cs typeface="Times New Roman" panose="02020603050405020304" pitchFamily="18" charset="0"/>
              </a:rPr>
              <a:t>: sono le parole che permettono che qualcosa diventi cosciente</a:t>
            </a:r>
            <a:r>
              <a:rPr lang="it-IT" sz="2000" b="1" dirty="0">
                <a:latin typeface="Times New Roman" panose="02020603050405020304" pitchFamily="18" charset="0"/>
                <a:cs typeface="Times New Roman" panose="02020603050405020304" pitchFamily="18" charset="0"/>
              </a:rPr>
              <a:t>. </a:t>
            </a:r>
            <a:r>
              <a:rPr lang="it-IT" sz="2000" dirty="0" smtClean="0">
                <a:latin typeface="Times New Roman" panose="02020603050405020304" pitchFamily="18" charset="0"/>
                <a:cs typeface="Times New Roman" panose="02020603050405020304" pitchFamily="18" charset="0"/>
              </a:rPr>
              <a:t>La rimozione</a:t>
            </a:r>
            <a:r>
              <a:rPr lang="it-IT" sz="2000" dirty="0">
                <a:latin typeface="Times New Roman" panose="02020603050405020304" pitchFamily="18" charset="0"/>
                <a:cs typeface="Times New Roman" panose="02020603050405020304" pitchFamily="18" charset="0"/>
              </a:rPr>
              <a:t>, nelle nevrosi </a:t>
            </a:r>
            <a:r>
              <a:rPr lang="it-IT" sz="2000" dirty="0" err="1">
                <a:latin typeface="Times New Roman" panose="02020603050405020304" pitchFamily="18" charset="0"/>
                <a:cs typeface="Times New Roman" panose="02020603050405020304" pitchFamily="18" charset="0"/>
              </a:rPr>
              <a:t>transferenziali</a:t>
            </a:r>
            <a:r>
              <a:rPr lang="it-IT" sz="2000" dirty="0">
                <a:latin typeface="Times New Roman" panose="02020603050405020304" pitchFamily="18" charset="0"/>
                <a:cs typeface="Times New Roman" panose="02020603050405020304" pitchFamily="18" charset="0"/>
              </a:rPr>
              <a:t>, consiste nel ritiro della libido </a:t>
            </a:r>
            <a:r>
              <a:rPr lang="it-IT" sz="2000" dirty="0" smtClean="0">
                <a:latin typeface="Times New Roman" panose="02020603050405020304" pitchFamily="18" charset="0"/>
                <a:cs typeface="Times New Roman" panose="02020603050405020304" pitchFamily="18" charset="0"/>
              </a:rPr>
              <a:t>dal sistema </a:t>
            </a:r>
            <a:r>
              <a:rPr lang="it-IT" sz="2000" dirty="0">
                <a:latin typeface="Times New Roman" panose="02020603050405020304" pitchFamily="18" charset="0"/>
                <a:cs typeface="Times New Roman" panose="02020603050405020304" pitchFamily="18" charset="0"/>
              </a:rPr>
              <a:t>Cs, </a:t>
            </a:r>
            <a:r>
              <a:rPr lang="it-IT" sz="2000" b="1" dirty="0">
                <a:solidFill>
                  <a:srgbClr val="FF0000"/>
                </a:solidFill>
                <a:latin typeface="Times New Roman" panose="02020603050405020304" pitchFamily="18" charset="0"/>
                <a:cs typeface="Times New Roman" panose="02020603050405020304" pitchFamily="18" charset="0"/>
              </a:rPr>
              <a:t>cioè nella scissione delle idee degli oggetti dalle parole.</a:t>
            </a:r>
            <a:r>
              <a:rPr lang="it-IT" sz="2000" b="1" dirty="0">
                <a:latin typeface="Times New Roman" panose="02020603050405020304" pitchFamily="18" charset="0"/>
                <a:cs typeface="Times New Roman" panose="02020603050405020304" pitchFamily="18" charset="0"/>
              </a:rPr>
              <a:t> </a:t>
            </a:r>
            <a:r>
              <a:rPr lang="it-IT" sz="2000" dirty="0" smtClean="0">
                <a:latin typeface="Times New Roman" panose="02020603050405020304" pitchFamily="18" charset="0"/>
                <a:cs typeface="Times New Roman" panose="02020603050405020304" pitchFamily="18" charset="0"/>
              </a:rPr>
              <a:t>Nelle nevrosi narcisistiche, </a:t>
            </a:r>
            <a:r>
              <a:rPr lang="it-IT" sz="2000" dirty="0">
                <a:latin typeface="Times New Roman" panose="02020603050405020304" pitchFamily="18" charset="0"/>
                <a:cs typeface="Times New Roman" panose="02020603050405020304" pitchFamily="18" charset="0"/>
              </a:rPr>
              <a:t>invece, </a:t>
            </a:r>
            <a:r>
              <a:rPr lang="it-IT" sz="2000" b="1" dirty="0" smtClean="0">
                <a:solidFill>
                  <a:srgbClr val="FF0000"/>
                </a:solidFill>
                <a:latin typeface="Times New Roman" panose="02020603050405020304" pitchFamily="18" charset="0"/>
                <a:cs typeface="Times New Roman" panose="02020603050405020304" pitchFamily="18" charset="0"/>
              </a:rPr>
              <a:t>la </a:t>
            </a:r>
            <a:r>
              <a:rPr lang="it-IT" sz="2000" b="1" dirty="0">
                <a:solidFill>
                  <a:srgbClr val="FF0000"/>
                </a:solidFill>
                <a:latin typeface="Times New Roman" panose="02020603050405020304" pitchFamily="18" charset="0"/>
                <a:cs typeface="Times New Roman" panose="02020603050405020304" pitchFamily="18" charset="0"/>
              </a:rPr>
              <a:t>rimozione </a:t>
            </a:r>
            <a:r>
              <a:rPr lang="it-IT" sz="2000" b="1" dirty="0" smtClean="0">
                <a:solidFill>
                  <a:srgbClr val="FF0000"/>
                </a:solidFill>
                <a:latin typeface="Times New Roman" panose="02020603050405020304" pitchFamily="18" charset="0"/>
                <a:cs typeface="Times New Roman" panose="02020603050405020304" pitchFamily="18" charset="0"/>
              </a:rPr>
              <a:t>ritira la </a:t>
            </a:r>
            <a:r>
              <a:rPr lang="it-IT" sz="2000" b="1" dirty="0">
                <a:solidFill>
                  <a:srgbClr val="FF0000"/>
                </a:solidFill>
                <a:latin typeface="Times New Roman" panose="02020603050405020304" pitchFamily="18" charset="0"/>
                <a:cs typeface="Times New Roman" panose="02020603050405020304" pitchFamily="18" charset="0"/>
              </a:rPr>
              <a:t>libido dalle idee </a:t>
            </a:r>
            <a:r>
              <a:rPr lang="it-IT" sz="2000" b="1" dirty="0" smtClean="0">
                <a:solidFill>
                  <a:srgbClr val="FF0000"/>
                </a:solidFill>
                <a:latin typeface="Times New Roman" panose="02020603050405020304" pitchFamily="18" charset="0"/>
                <a:cs typeface="Times New Roman" panose="02020603050405020304" pitchFamily="18" charset="0"/>
              </a:rPr>
              <a:t>inconsce degli </a:t>
            </a:r>
            <a:r>
              <a:rPr lang="it-IT" sz="2000" b="1" dirty="0">
                <a:solidFill>
                  <a:srgbClr val="FF0000"/>
                </a:solidFill>
                <a:latin typeface="Times New Roman" panose="02020603050405020304" pitchFamily="18" charset="0"/>
                <a:cs typeface="Times New Roman" panose="02020603050405020304" pitchFamily="18" charset="0"/>
              </a:rPr>
              <a:t>oggett</a:t>
            </a:r>
            <a:r>
              <a:rPr lang="it-IT" sz="2000" dirty="0">
                <a:solidFill>
                  <a:srgbClr val="FF0000"/>
                </a:solidFill>
                <a:latin typeface="Times New Roman" panose="02020603050405020304" pitchFamily="18" charset="0"/>
                <a:cs typeface="Times New Roman" panose="02020603050405020304" pitchFamily="18" charset="0"/>
              </a:rPr>
              <a:t>i</a:t>
            </a:r>
            <a:r>
              <a:rPr lang="it-IT" sz="2000" dirty="0">
                <a:latin typeface="Times New Roman" panose="02020603050405020304" pitchFamily="18" charset="0"/>
                <a:cs typeface="Times New Roman" panose="02020603050405020304" pitchFamily="18" charset="0"/>
              </a:rPr>
              <a:t>, disturbo naturalmente molto più profondo</a:t>
            </a:r>
            <a:r>
              <a:rPr lang="it-IT" sz="2000" dirty="0" smtClean="0">
                <a:latin typeface="Times New Roman" panose="02020603050405020304" pitchFamily="18" charset="0"/>
                <a:cs typeface="Times New Roman" panose="02020603050405020304" pitchFamily="18" charset="0"/>
              </a:rPr>
              <a:t>.</a:t>
            </a:r>
          </a:p>
        </p:txBody>
      </p:sp>
      <p:sp>
        <p:nvSpPr>
          <p:cNvPr id="3" name="Rettangolo 2"/>
          <p:cNvSpPr/>
          <p:nvPr/>
        </p:nvSpPr>
        <p:spPr>
          <a:xfrm>
            <a:off x="323529" y="3974292"/>
            <a:ext cx="8568952" cy="2554545"/>
          </a:xfrm>
          <a:prstGeom prst="rect">
            <a:avLst/>
          </a:prstGeom>
        </p:spPr>
        <p:txBody>
          <a:bodyPr wrap="square">
            <a:spAutoFit/>
          </a:bodyPr>
          <a:lstStyle/>
          <a:p>
            <a:pPr lvl="0" algn="just"/>
            <a:r>
              <a:rPr lang="it-IT" sz="2000" dirty="0">
                <a:solidFill>
                  <a:prstClr val="black"/>
                </a:solidFill>
                <a:latin typeface="Times New Roman" panose="02020603050405020304" pitchFamily="18" charset="0"/>
                <a:cs typeface="Times New Roman" panose="02020603050405020304" pitchFamily="18" charset="0"/>
              </a:rPr>
              <a:t>Da tutto ciò derivano i disturbi del linguaggio dei dementi precoci, che in genere trattano le idee verbali come gli isterici trattano quelle oggettuali, cioè le subordinano al "processo primario" ed ai suoi meccanismi di condensazione, spostamento e scarica. Ora potrei scrivere una trattazione completa della teoria delle nevrosi, con altrettanti capitoli sull'evoluzione degli istinti, sulla rimozione sull'inconscio, se solo il mio piacere di lavorare non fosse disturbato dal mio cattivo umore.»</a:t>
            </a:r>
          </a:p>
          <a:p>
            <a:pPr lvl="0" algn="just"/>
            <a:r>
              <a:rPr lang="it-IT" sz="2000" dirty="0">
                <a:solidFill>
                  <a:prstClr val="black"/>
                </a:solidFill>
                <a:latin typeface="Times New Roman" panose="02020603050405020304" pitchFamily="18" charset="0"/>
                <a:cs typeface="Times New Roman" panose="02020603050405020304" pitchFamily="18" charset="0"/>
              </a:rPr>
              <a:t>Ernest </a:t>
            </a:r>
            <a:r>
              <a:rPr lang="it-IT" sz="2000" dirty="0" err="1">
                <a:solidFill>
                  <a:prstClr val="black"/>
                </a:solidFill>
                <a:latin typeface="Times New Roman" panose="02020603050405020304" pitchFamily="18" charset="0"/>
                <a:cs typeface="Times New Roman" panose="02020603050405020304" pitchFamily="18" charset="0"/>
              </a:rPr>
              <a:t>Jons</a:t>
            </a:r>
            <a:r>
              <a:rPr lang="it-IT" sz="2000" dirty="0">
                <a:solidFill>
                  <a:prstClr val="black"/>
                </a:solidFill>
                <a:latin typeface="Times New Roman" panose="02020603050405020304" pitchFamily="18" charset="0"/>
                <a:cs typeface="Times New Roman" panose="02020603050405020304" pitchFamily="18" charset="0"/>
              </a:rPr>
              <a:t>. </a:t>
            </a:r>
            <a:r>
              <a:rPr lang="it-IT" sz="2000" i="1" dirty="0">
                <a:solidFill>
                  <a:prstClr val="black"/>
                </a:solidFill>
                <a:latin typeface="Times New Roman" panose="02020603050405020304" pitchFamily="18" charset="0"/>
                <a:cs typeface="Times New Roman" panose="02020603050405020304" pitchFamily="18" charset="0"/>
              </a:rPr>
              <a:t>Vita e opere di Freud</a:t>
            </a:r>
            <a:r>
              <a:rPr lang="it-IT" sz="2000" dirty="0">
                <a:solidFill>
                  <a:prstClr val="black"/>
                </a:solidFill>
                <a:latin typeface="Times New Roman" panose="02020603050405020304" pitchFamily="18" charset="0"/>
                <a:cs typeface="Times New Roman" panose="02020603050405020304" pitchFamily="18" charset="0"/>
              </a:rPr>
              <a:t>. P. 224 v.2</a:t>
            </a:r>
          </a:p>
        </p:txBody>
      </p:sp>
    </p:spTree>
    <p:extLst>
      <p:ext uri="{BB962C8B-B14F-4D97-AF65-F5344CB8AC3E}">
        <p14:creationId xmlns:p14="http://schemas.microsoft.com/office/powerpoint/2010/main" val="231287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332656"/>
            <a:ext cx="8352928" cy="6370975"/>
          </a:xfrm>
          <a:prstGeom prst="rect">
            <a:avLst/>
          </a:prstGeom>
          <a:noFill/>
        </p:spPr>
        <p:txBody>
          <a:bodyPr wrap="square" rtlCol="0">
            <a:spAutoFit/>
          </a:bodyPr>
          <a:lstStyle/>
          <a:p>
            <a:pPr algn="just"/>
            <a:r>
              <a:rPr lang="it-IT" sz="2400" b="1" dirty="0" smtClean="0">
                <a:latin typeface="Times New Roman" panose="02020603050405020304" pitchFamily="18" charset="0"/>
                <a:cs typeface="Times New Roman" panose="02020603050405020304" pitchFamily="18" charset="0"/>
              </a:rPr>
              <a:t>Ed </a:t>
            </a:r>
            <a:r>
              <a:rPr lang="it-IT" sz="2400" b="1" dirty="0">
                <a:latin typeface="Times New Roman" panose="02020603050405020304" pitchFamily="18" charset="0"/>
                <a:cs typeface="Times New Roman" panose="02020603050405020304" pitchFamily="18" charset="0"/>
              </a:rPr>
              <a:t>eccoci arrivati ad </a:t>
            </a:r>
            <a:r>
              <a:rPr lang="it-IT" sz="2400" b="1" dirty="0" smtClean="0">
                <a:latin typeface="Times New Roman" panose="02020603050405020304" pitchFamily="18" charset="0"/>
                <a:cs typeface="Times New Roman" panose="02020603050405020304" pitchFamily="18" charset="0"/>
              </a:rPr>
              <a:t>una </a:t>
            </a:r>
            <a:r>
              <a:rPr lang="it-IT" sz="2400" b="1" dirty="0">
                <a:latin typeface="Times New Roman" panose="02020603050405020304" pitchFamily="18" charset="0"/>
                <a:cs typeface="Times New Roman" panose="02020603050405020304" pitchFamily="18" charset="0"/>
              </a:rPr>
              <a:t>triste storia. </a:t>
            </a:r>
            <a:r>
              <a:rPr lang="it-IT" sz="2400" dirty="0">
                <a:latin typeface="Times New Roman" panose="02020603050405020304" pitchFamily="18" charset="0"/>
                <a:cs typeface="Times New Roman" panose="02020603050405020304" pitchFamily="18" charset="0"/>
              </a:rPr>
              <a:t>Nessuno degli ultimi sette </a:t>
            </a:r>
            <a:r>
              <a:rPr lang="it-IT" sz="2400" dirty="0" smtClean="0">
                <a:latin typeface="Times New Roman" panose="02020603050405020304" pitchFamily="18" charset="0"/>
                <a:cs typeface="Times New Roman" panose="02020603050405020304" pitchFamily="18" charset="0"/>
              </a:rPr>
              <a:t>saggi fu </a:t>
            </a:r>
            <a:r>
              <a:rPr lang="it-IT" sz="2400" dirty="0">
                <a:latin typeface="Times New Roman" panose="02020603050405020304" pitchFamily="18" charset="0"/>
                <a:cs typeface="Times New Roman" panose="02020603050405020304" pitchFamily="18" charset="0"/>
              </a:rPr>
              <a:t>mai pubblicato, né ce ne è pervenuto il manoscritto. L'unica </a:t>
            </a:r>
            <a:r>
              <a:rPr lang="it-IT" sz="2400" dirty="0" smtClean="0">
                <a:latin typeface="Times New Roman" panose="02020603050405020304" pitchFamily="18" charset="0"/>
                <a:cs typeface="Times New Roman" panose="02020603050405020304" pitchFamily="18" charset="0"/>
              </a:rPr>
              <a:t>allusione che </a:t>
            </a:r>
            <a:r>
              <a:rPr lang="it-IT" sz="2400" dirty="0">
                <a:latin typeface="Times New Roman" panose="02020603050405020304" pitchFamily="18" charset="0"/>
                <a:cs typeface="Times New Roman" panose="02020603050405020304" pitchFamily="18" charset="0"/>
              </a:rPr>
              <a:t>se ne fa nella </a:t>
            </a:r>
            <a:r>
              <a:rPr lang="it-IT" sz="2400" dirty="0" smtClean="0">
                <a:latin typeface="Times New Roman" panose="02020603050405020304" pitchFamily="18" charset="0"/>
                <a:cs typeface="Times New Roman" panose="02020603050405020304" pitchFamily="18" charset="0"/>
              </a:rPr>
              <a:t>corrispondenza </a:t>
            </a:r>
            <a:r>
              <a:rPr lang="it-IT" sz="2400" dirty="0">
                <a:latin typeface="Times New Roman" panose="02020603050405020304" pitchFamily="18" charset="0"/>
                <a:cs typeface="Times New Roman" panose="02020603050405020304" pitchFamily="18" charset="0"/>
              </a:rPr>
              <a:t>compare circa due anni dopo, </a:t>
            </a:r>
            <a:r>
              <a:rPr lang="it-IT" sz="2400" dirty="0" smtClean="0">
                <a:latin typeface="Times New Roman" panose="02020603050405020304" pitchFamily="18" charset="0"/>
                <a:cs typeface="Times New Roman" panose="02020603050405020304" pitchFamily="18" charset="0"/>
              </a:rPr>
              <a:t>quando Freud </a:t>
            </a:r>
            <a:r>
              <a:rPr lang="it-IT" sz="2400" dirty="0">
                <a:latin typeface="Times New Roman" panose="02020603050405020304" pitchFamily="18" charset="0"/>
                <a:cs typeface="Times New Roman" panose="02020603050405020304" pitchFamily="18" charset="0"/>
              </a:rPr>
              <a:t>parla della sua intenzione originaria di </a:t>
            </a:r>
            <a:r>
              <a:rPr lang="it-IT" sz="2400" dirty="0" smtClean="0">
                <a:latin typeface="Times New Roman" panose="02020603050405020304" pitchFamily="18" charset="0"/>
                <a:cs typeface="Times New Roman" panose="02020603050405020304" pitchFamily="18" charset="0"/>
              </a:rPr>
              <a:t>pubblicarli </a:t>
            </a:r>
            <a:r>
              <a:rPr lang="it-IT" sz="2400" dirty="0">
                <a:latin typeface="Times New Roman" panose="02020603050405020304" pitchFamily="18" charset="0"/>
                <a:cs typeface="Times New Roman" panose="02020603050405020304" pitchFamily="18" charset="0"/>
              </a:rPr>
              <a:t>sotto forma di </a:t>
            </a:r>
            <a:r>
              <a:rPr lang="it-IT" sz="2400" dirty="0" smtClean="0">
                <a:latin typeface="Times New Roman" panose="02020603050405020304" pitchFamily="18" charset="0"/>
                <a:cs typeface="Times New Roman" panose="02020603050405020304" pitchFamily="18" charset="0"/>
              </a:rPr>
              <a:t>un libro «ma </a:t>
            </a:r>
            <a:r>
              <a:rPr lang="it-IT" sz="2400" dirty="0">
                <a:latin typeface="Times New Roman" panose="02020603050405020304" pitchFamily="18" charset="0"/>
                <a:cs typeface="Times New Roman" panose="02020603050405020304" pitchFamily="18" charset="0"/>
              </a:rPr>
              <a:t>non è questo il </a:t>
            </a:r>
            <a:r>
              <a:rPr lang="it-IT" sz="2400" dirty="0" smtClean="0">
                <a:latin typeface="Times New Roman" panose="02020603050405020304" pitchFamily="18" charset="0"/>
                <a:cs typeface="Times New Roman" panose="02020603050405020304" pitchFamily="18" charset="0"/>
              </a:rPr>
              <a:t>momento»… </a:t>
            </a:r>
            <a:r>
              <a:rPr lang="it-IT" sz="2400" dirty="0">
                <a:latin typeface="Times New Roman" panose="02020603050405020304" pitchFamily="18" charset="0"/>
                <a:cs typeface="Times New Roman" panose="02020603050405020304" pitchFamily="18" charset="0"/>
              </a:rPr>
              <a:t>Oggi non riesco a spiegarmi come mai, dopo la guerra, nessuno di noi gli chiese dove </a:t>
            </a:r>
            <a:r>
              <a:rPr lang="it-IT" sz="2400" dirty="0" smtClean="0">
                <a:latin typeface="Times New Roman" panose="02020603050405020304" pitchFamily="18" charset="0"/>
                <a:cs typeface="Times New Roman" panose="02020603050405020304" pitchFamily="18" charset="0"/>
              </a:rPr>
              <a:t>fossero andati </a:t>
            </a:r>
            <a:r>
              <a:rPr lang="it-IT" sz="2400" dirty="0">
                <a:latin typeface="Times New Roman" panose="02020603050405020304" pitchFamily="18" charset="0"/>
                <a:cs typeface="Times New Roman" panose="02020603050405020304" pitchFamily="18" charset="0"/>
              </a:rPr>
              <a:t>a finire questi saggi. Perché li </a:t>
            </a:r>
            <a:r>
              <a:rPr lang="it-IT" sz="2400" dirty="0" smtClean="0">
                <a:latin typeface="Times New Roman" panose="02020603050405020304" pitchFamily="18" charset="0"/>
                <a:cs typeface="Times New Roman" panose="02020603050405020304" pitchFamily="18" charset="0"/>
              </a:rPr>
              <a:t>distrusse? La </a:t>
            </a:r>
            <a:r>
              <a:rPr lang="it-IT" sz="2400" dirty="0">
                <a:latin typeface="Times New Roman" panose="02020603050405020304" pitchFamily="18" charset="0"/>
                <a:cs typeface="Times New Roman" panose="02020603050405020304" pitchFamily="18" charset="0"/>
              </a:rPr>
              <a:t>mia personale </a:t>
            </a:r>
            <a:r>
              <a:rPr lang="it-IT" sz="2400" dirty="0" smtClean="0">
                <a:latin typeface="Times New Roman" panose="02020603050405020304" pitchFamily="18" charset="0"/>
                <a:cs typeface="Times New Roman" panose="02020603050405020304" pitchFamily="18" charset="0"/>
              </a:rPr>
              <a:t>opinione è </a:t>
            </a:r>
            <a:r>
              <a:rPr lang="it-IT" sz="2400" dirty="0">
                <a:latin typeface="Times New Roman" panose="02020603050405020304" pitchFamily="18" charset="0"/>
                <a:cs typeface="Times New Roman" panose="02020603050405020304" pitchFamily="18" charset="0"/>
              </a:rPr>
              <a:t>che essi rappresentavano la fine di un'epoca, il rendiconto finale del </a:t>
            </a:r>
            <a:r>
              <a:rPr lang="it-IT" sz="2400" dirty="0" smtClean="0">
                <a:latin typeface="Times New Roman" panose="02020603050405020304" pitchFamily="18" charset="0"/>
                <a:cs typeface="Times New Roman" panose="02020603050405020304" pitchFamily="18" charset="0"/>
              </a:rPr>
              <a:t>lavoro di </a:t>
            </a:r>
            <a:r>
              <a:rPr lang="it-IT" sz="2400" dirty="0">
                <a:latin typeface="Times New Roman" panose="02020603050405020304" pitchFamily="18" charset="0"/>
                <a:cs typeface="Times New Roman" panose="02020603050405020304" pitchFamily="18" charset="0"/>
              </a:rPr>
              <a:t>tutta la sua vita, scritto quando ancora non v'era alcun segno </a:t>
            </a:r>
            <a:r>
              <a:rPr lang="it-IT" sz="2400" b="1" dirty="0">
                <a:solidFill>
                  <a:srgbClr val="FF0000"/>
                </a:solidFill>
                <a:latin typeface="Times New Roman" panose="02020603050405020304" pitchFamily="18" charset="0"/>
                <a:cs typeface="Times New Roman" panose="02020603050405020304" pitchFamily="18" charset="0"/>
              </a:rPr>
              <a:t>del </a:t>
            </a:r>
            <a:r>
              <a:rPr lang="it-IT" sz="2400" b="1" dirty="0" smtClean="0">
                <a:solidFill>
                  <a:srgbClr val="FF0000"/>
                </a:solidFill>
                <a:latin typeface="Times New Roman" panose="02020603050405020304" pitchFamily="18" charset="0"/>
                <a:cs typeface="Times New Roman" panose="02020603050405020304" pitchFamily="18" charset="0"/>
              </a:rPr>
              <a:t>terzo grande </a:t>
            </a:r>
            <a:r>
              <a:rPr lang="it-IT" sz="2400" b="1" dirty="0">
                <a:solidFill>
                  <a:srgbClr val="FF0000"/>
                </a:solidFill>
                <a:latin typeface="Times New Roman" panose="02020603050405020304" pitchFamily="18" charset="0"/>
                <a:cs typeface="Times New Roman" panose="02020603050405020304" pitchFamily="18" charset="0"/>
              </a:rPr>
              <a:t>periodo della vita di Freud</a:t>
            </a:r>
            <a:r>
              <a:rPr lang="it-IT" sz="2400" dirty="0">
                <a:latin typeface="Times New Roman" panose="02020603050405020304" pitchFamily="18" charset="0"/>
                <a:cs typeface="Times New Roman" panose="02020603050405020304" pitchFamily="18" charset="0"/>
              </a:rPr>
              <a:t>, che sarebbe cominciato nel </a:t>
            </a:r>
            <a:r>
              <a:rPr lang="it-IT" sz="2400" dirty="0" smtClean="0">
                <a:latin typeface="Times New Roman" panose="02020603050405020304" pitchFamily="18" charset="0"/>
                <a:cs typeface="Times New Roman" panose="02020603050405020304" pitchFamily="18" charset="0"/>
              </a:rPr>
              <a:t>1919….</a:t>
            </a:r>
          </a:p>
          <a:p>
            <a:pPr algn="just"/>
            <a:r>
              <a:rPr lang="it-IT" sz="2400" dirty="0" smtClean="0">
                <a:latin typeface="Times New Roman" panose="02020603050405020304" pitchFamily="18" charset="0"/>
                <a:cs typeface="Times New Roman" panose="02020603050405020304" pitchFamily="18" charset="0"/>
              </a:rPr>
              <a:t>Il </a:t>
            </a:r>
            <a:r>
              <a:rPr lang="it-IT" sz="2400" dirty="0">
                <a:latin typeface="Times New Roman" panose="02020603050405020304" pitchFamily="18" charset="0"/>
                <a:cs typeface="Times New Roman" panose="02020603050405020304" pitchFamily="18" charset="0"/>
              </a:rPr>
              <a:t>desiderio di ricapitolare il lavoro di tutta la vita, proprio del </a:t>
            </a:r>
            <a:r>
              <a:rPr lang="it-IT" sz="2400" dirty="0" smtClean="0">
                <a:latin typeface="Times New Roman" panose="02020603050405020304" pitchFamily="18" charset="0"/>
                <a:cs typeface="Times New Roman" panose="02020603050405020304" pitchFamily="18" charset="0"/>
              </a:rPr>
              <a:t>1915, risulta </a:t>
            </a:r>
            <a:r>
              <a:rPr lang="it-IT" sz="2400" dirty="0">
                <a:latin typeface="Times New Roman" panose="02020603050405020304" pitchFamily="18" charset="0"/>
                <a:cs typeface="Times New Roman" panose="02020603050405020304" pitchFamily="18" charset="0"/>
              </a:rPr>
              <a:t>anche dall'atteggiamento che Freud tenne nel corso delle lezioni </a:t>
            </a:r>
            <a:r>
              <a:rPr lang="it-IT" sz="2400" dirty="0" smtClean="0">
                <a:latin typeface="Times New Roman" panose="02020603050405020304" pitchFamily="18" charset="0"/>
                <a:cs typeface="Times New Roman" panose="02020603050405020304" pitchFamily="18" charset="0"/>
              </a:rPr>
              <a:t>universitarie. Decise </a:t>
            </a:r>
            <a:r>
              <a:rPr lang="it-IT" sz="2400" dirty="0">
                <a:latin typeface="Times New Roman" panose="02020603050405020304" pitchFamily="18" charset="0"/>
                <a:cs typeface="Times New Roman" panose="02020603050405020304" pitchFamily="18" charset="0"/>
              </a:rPr>
              <a:t>infatti di tenerle per l'ultima volta: tutto sembrava </a:t>
            </a:r>
            <a:r>
              <a:rPr lang="it-IT" sz="2400" dirty="0" smtClean="0">
                <a:latin typeface="Times New Roman" panose="02020603050405020304" pitchFamily="18" charset="0"/>
                <a:cs typeface="Times New Roman" panose="02020603050405020304" pitchFamily="18" charset="0"/>
              </a:rPr>
              <a:t>destinato </a:t>
            </a:r>
            <a:r>
              <a:rPr lang="it-IT" sz="2400" dirty="0">
                <a:latin typeface="Times New Roman" panose="02020603050405020304" pitchFamily="18" charset="0"/>
                <a:cs typeface="Times New Roman" panose="02020603050405020304" pitchFamily="18" charset="0"/>
              </a:rPr>
              <a:t>a concludersi</a:t>
            </a:r>
            <a:r>
              <a:rPr lang="it-IT" sz="2400" dirty="0" smtClean="0">
                <a:latin typeface="Times New Roman" panose="02020603050405020304" pitchFamily="18" charset="0"/>
                <a:cs typeface="Times New Roman" panose="02020603050405020304" pitchFamily="18" charset="0"/>
              </a:rPr>
              <a:t>.</a:t>
            </a:r>
          </a:p>
          <a:p>
            <a:pPr algn="just"/>
            <a:r>
              <a:rPr lang="it-IT" sz="2400" i="1" dirty="0">
                <a:latin typeface="Times New Roman" panose="02020603050405020304" pitchFamily="18" charset="0"/>
                <a:cs typeface="Times New Roman" panose="02020603050405020304" pitchFamily="18" charset="0"/>
              </a:rPr>
              <a:t>E. Jones, Vita e opere di Freud. Vol. 2. p. </a:t>
            </a:r>
            <a:r>
              <a:rPr lang="it-IT" sz="2400" i="1" dirty="0" smtClean="0">
                <a:latin typeface="Times New Roman" panose="02020603050405020304" pitchFamily="18" charset="0"/>
                <a:cs typeface="Times New Roman" panose="02020603050405020304" pitchFamily="18" charset="0"/>
              </a:rPr>
              <a:t>232</a:t>
            </a:r>
            <a:r>
              <a:rPr lang="it-IT" sz="2400" dirty="0" smtClean="0">
                <a:latin typeface="Times New Roman" panose="02020603050405020304" pitchFamily="18" charset="0"/>
                <a:cs typeface="Times New Roman" panose="02020603050405020304" pitchFamily="18" charset="0"/>
              </a:rPr>
              <a:t>.</a:t>
            </a:r>
            <a:endParaRPr lang="it-IT" sz="2000" dirty="0">
              <a:latin typeface="Times New Roman" panose="02020603050405020304" pitchFamily="18" charset="0"/>
              <a:cs typeface="Times New Roman" panose="02020603050405020304" pitchFamily="18" charset="0"/>
            </a:endParaRPr>
          </a:p>
        </p:txBody>
      </p:sp>
      <p:sp>
        <p:nvSpPr>
          <p:cNvPr id="3" name="Ritorno 2">
            <a:hlinkClick r:id="rId2" action="ppaction://hlinksldjump" highlightClick="1"/>
          </p:cNvPr>
          <p:cNvSpPr/>
          <p:nvPr/>
        </p:nvSpPr>
        <p:spPr>
          <a:xfrm>
            <a:off x="8388424" y="6122281"/>
            <a:ext cx="650592" cy="65059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597065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0087" y="836712"/>
            <a:ext cx="8588698" cy="646331"/>
          </a:xfrm>
          <a:prstGeom prst="rect">
            <a:avLst/>
          </a:prstGeom>
          <a:noFill/>
        </p:spPr>
        <p:txBody>
          <a:bodyPr wrap="none" rtlCol="0">
            <a:spAutoFit/>
          </a:bodyPr>
          <a:lstStyle/>
          <a:p>
            <a:r>
              <a:rPr lang="it-IT" sz="3600" dirty="0" smtClean="0">
                <a:solidFill>
                  <a:srgbClr val="0000FF"/>
                </a:solidFill>
                <a:latin typeface="Times New Roman" panose="02020603050405020304" pitchFamily="18" charset="0"/>
                <a:cs typeface="Times New Roman" panose="02020603050405020304" pitchFamily="18" charset="0"/>
              </a:rPr>
              <a:t>AL DI LA’ DEL PRINCIPIO DEL PIACERE</a:t>
            </a:r>
            <a:endParaRPr lang="it-IT" sz="3600" dirty="0">
              <a:solidFill>
                <a:srgbClr val="0000FF"/>
              </a:solidFill>
              <a:latin typeface="Times New Roman" panose="02020603050405020304" pitchFamily="18" charset="0"/>
              <a:cs typeface="Times New Roman" panose="02020603050405020304" pitchFamily="18" charset="0"/>
            </a:endParaRPr>
          </a:p>
        </p:txBody>
      </p:sp>
      <p:sp>
        <p:nvSpPr>
          <p:cNvPr id="3" name="Ritorno 2">
            <a:hlinkClick r:id="rId2" action="ppaction://hlinksldjump" highlightClick="1"/>
          </p:cNvPr>
          <p:cNvSpPr/>
          <p:nvPr/>
        </p:nvSpPr>
        <p:spPr>
          <a:xfrm>
            <a:off x="8388424" y="6122281"/>
            <a:ext cx="650592" cy="65059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467543" y="2444514"/>
            <a:ext cx="6252033" cy="707886"/>
          </a:xfrm>
          <a:prstGeom prst="rect">
            <a:avLst/>
          </a:prstGeom>
          <a:noFill/>
        </p:spPr>
        <p:txBody>
          <a:bodyPr wrap="none" rtlCol="0">
            <a:spAutoFit/>
          </a:bodyPr>
          <a:lstStyle/>
          <a:p>
            <a:r>
              <a:rPr lang="it-IT" sz="4000" dirty="0" smtClean="0"/>
              <a:t>LE NEVROSI DI GUERRA</a:t>
            </a:r>
            <a:endParaRPr lang="it-IT" sz="4000" dirty="0"/>
          </a:p>
        </p:txBody>
      </p:sp>
      <p:sp>
        <p:nvSpPr>
          <p:cNvPr id="5" name="CasellaDiTesto 4"/>
          <p:cNvSpPr txBox="1"/>
          <p:nvPr/>
        </p:nvSpPr>
        <p:spPr>
          <a:xfrm>
            <a:off x="470181" y="3645024"/>
            <a:ext cx="5613460" cy="1200329"/>
          </a:xfrm>
          <a:prstGeom prst="rect">
            <a:avLst/>
          </a:prstGeom>
          <a:noFill/>
        </p:spPr>
        <p:txBody>
          <a:bodyPr wrap="none" rtlCol="0">
            <a:spAutoFit/>
          </a:bodyPr>
          <a:lstStyle/>
          <a:p>
            <a:r>
              <a:rPr lang="it-IT" sz="3600" dirty="0" smtClean="0"/>
              <a:t>IL GIOCO DEL BAMBINO:</a:t>
            </a:r>
          </a:p>
          <a:p>
            <a:r>
              <a:rPr lang="it-IT" sz="3600" dirty="0" smtClean="0"/>
              <a:t>IL ROCCHETTO</a:t>
            </a:r>
            <a:endParaRPr lang="it-IT" sz="3600" dirty="0"/>
          </a:p>
        </p:txBody>
      </p:sp>
    </p:spTree>
    <p:extLst>
      <p:ext uri="{BB962C8B-B14F-4D97-AF65-F5344CB8AC3E}">
        <p14:creationId xmlns:p14="http://schemas.microsoft.com/office/powerpoint/2010/main" val="20029999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850986"/>
            <a:ext cx="8496944" cy="5847755"/>
          </a:xfrm>
          <a:prstGeom prst="rect">
            <a:avLst/>
          </a:prstGeom>
          <a:noFill/>
        </p:spPr>
        <p:txBody>
          <a:bodyPr wrap="square" rtlCol="0">
            <a:spAutoFit/>
          </a:bodyPr>
          <a:lstStyle/>
          <a:p>
            <a:pPr algn="just"/>
            <a:r>
              <a:rPr lang="it-IT" sz="2200" dirty="0">
                <a:latin typeface="Times New Roman" panose="02020603050405020304" pitchFamily="18" charset="0"/>
                <a:cs typeface="Times New Roman" panose="02020603050405020304" pitchFamily="18" charset="0"/>
              </a:rPr>
              <a:t>La valutazione attinente alle nostre speculazioni che riguardano </a:t>
            </a:r>
            <a:r>
              <a:rPr lang="it-IT" sz="2200" dirty="0" smtClean="0">
                <a:latin typeface="Times New Roman" panose="02020603050405020304" pitchFamily="18" charset="0"/>
                <a:cs typeface="Times New Roman" panose="02020603050405020304" pitchFamily="18" charset="0"/>
              </a:rPr>
              <a:t>le pulsioni </a:t>
            </a:r>
            <a:r>
              <a:rPr lang="it-IT" sz="2200" dirty="0">
                <a:latin typeface="Times New Roman" panose="02020603050405020304" pitchFamily="18" charset="0"/>
                <a:cs typeface="Times New Roman" panose="02020603050405020304" pitchFamily="18" charset="0"/>
              </a:rPr>
              <a:t>di vita e di morte non dovrebbe esser gran che </a:t>
            </a:r>
            <a:r>
              <a:rPr lang="it-IT" sz="2200" dirty="0" smtClean="0">
                <a:latin typeface="Times New Roman" panose="02020603050405020304" pitchFamily="18" charset="0"/>
                <a:cs typeface="Times New Roman" panose="02020603050405020304" pitchFamily="18" charset="0"/>
              </a:rPr>
              <a:t>disturbata dal </a:t>
            </a:r>
            <a:r>
              <a:rPr lang="it-IT" sz="2200" dirty="0">
                <a:latin typeface="Times New Roman" panose="02020603050405020304" pitchFamily="18" charset="0"/>
                <a:cs typeface="Times New Roman" panose="02020603050405020304" pitchFamily="18" charset="0"/>
              </a:rPr>
              <a:t>fatto che vi compaiono processi tanto strani e oscuri come </a:t>
            </a:r>
            <a:r>
              <a:rPr lang="it-IT" sz="2200" dirty="0" smtClean="0">
                <a:latin typeface="Times New Roman" panose="02020603050405020304" pitchFamily="18" charset="0"/>
                <a:cs typeface="Times New Roman" panose="02020603050405020304" pitchFamily="18" charset="0"/>
              </a:rPr>
              <a:t>quello per </a:t>
            </a:r>
            <a:r>
              <a:rPr lang="it-IT" sz="2200" dirty="0">
                <a:latin typeface="Times New Roman" panose="02020603050405020304" pitchFamily="18" charset="0"/>
                <a:cs typeface="Times New Roman" panose="02020603050405020304" pitchFamily="18" charset="0"/>
              </a:rPr>
              <a:t>cui una </a:t>
            </a:r>
            <a:r>
              <a:rPr lang="it-IT" sz="2200" dirty="0">
                <a:solidFill>
                  <a:srgbClr val="0000FF"/>
                </a:solidFill>
                <a:latin typeface="Times New Roman" panose="02020603050405020304" pitchFamily="18" charset="0"/>
                <a:cs typeface="Times New Roman" panose="02020603050405020304" pitchFamily="18" charset="0"/>
              </a:rPr>
              <a:t>pulsione viene espulsa da altre o abbandona l'Io </a:t>
            </a:r>
            <a:r>
              <a:rPr lang="it-IT" sz="2200" dirty="0" smtClean="0">
                <a:solidFill>
                  <a:srgbClr val="0000FF"/>
                </a:solidFill>
                <a:latin typeface="Times New Roman" panose="02020603050405020304" pitchFamily="18" charset="0"/>
                <a:cs typeface="Times New Roman" panose="02020603050405020304" pitchFamily="18" charset="0"/>
              </a:rPr>
              <a:t>per indirizzarsi </a:t>
            </a:r>
            <a:r>
              <a:rPr lang="it-IT" sz="2200" dirty="0">
                <a:solidFill>
                  <a:srgbClr val="0000FF"/>
                </a:solidFill>
                <a:latin typeface="Times New Roman" panose="02020603050405020304" pitchFamily="18" charset="0"/>
                <a:cs typeface="Times New Roman" panose="02020603050405020304" pitchFamily="18" charset="0"/>
              </a:rPr>
              <a:t>sull'oggetto, e cosi via.</a:t>
            </a:r>
            <a:r>
              <a:rPr lang="it-IT" sz="2200" dirty="0">
                <a:latin typeface="Times New Roman" panose="02020603050405020304" pitchFamily="18" charset="0"/>
                <a:cs typeface="Times New Roman" panose="02020603050405020304" pitchFamily="18" charset="0"/>
              </a:rPr>
              <a:t> Tutto ciò deriva </a:t>
            </a:r>
            <a:r>
              <a:rPr lang="it-IT" sz="2200" dirty="0" smtClean="0">
                <a:latin typeface="Times New Roman" panose="02020603050405020304" pitchFamily="18" charset="0"/>
                <a:cs typeface="Times New Roman" panose="02020603050405020304" pitchFamily="18" charset="0"/>
              </a:rPr>
              <a:t>semplicemente dal </a:t>
            </a:r>
            <a:r>
              <a:rPr lang="it-IT" sz="2200">
                <a:latin typeface="Times New Roman" panose="02020603050405020304" pitchFamily="18" charset="0"/>
                <a:cs typeface="Times New Roman" panose="02020603050405020304" pitchFamily="18" charset="0"/>
              </a:rPr>
              <a:t>fatto </a:t>
            </a:r>
            <a:r>
              <a:rPr lang="it-IT" sz="2200" smtClean="0">
                <a:latin typeface="Times New Roman" panose="02020603050405020304" pitchFamily="18" charset="0"/>
                <a:cs typeface="Times New Roman" panose="02020603050405020304" pitchFamily="18" charset="0"/>
              </a:rPr>
              <a:t>che </a:t>
            </a:r>
            <a:r>
              <a:rPr lang="it-IT" sz="2200" dirty="0">
                <a:latin typeface="Times New Roman" panose="02020603050405020304" pitchFamily="18" charset="0"/>
                <a:cs typeface="Times New Roman" panose="02020603050405020304" pitchFamily="18" charset="0"/>
              </a:rPr>
              <a:t>siamo costretti a lavorare con i termini scientifici, </a:t>
            </a:r>
            <a:r>
              <a:rPr lang="it-IT" sz="2200" dirty="0" smtClean="0">
                <a:latin typeface="Times New Roman" panose="02020603050405020304" pitchFamily="18" charset="0"/>
                <a:cs typeface="Times New Roman" panose="02020603050405020304" pitchFamily="18" charset="0"/>
              </a:rPr>
              <a:t>e cioè </a:t>
            </a:r>
            <a:r>
              <a:rPr lang="it-IT" sz="2200" dirty="0">
                <a:latin typeface="Times New Roman" panose="02020603050405020304" pitchFamily="18" charset="0"/>
                <a:cs typeface="Times New Roman" panose="02020603050405020304" pitchFamily="18" charset="0"/>
              </a:rPr>
              <a:t>col linguaggio immaginifico proprio della psicologia (o, </a:t>
            </a:r>
            <a:r>
              <a:rPr lang="it-IT" sz="2200" dirty="0" smtClean="0">
                <a:latin typeface="Times New Roman" panose="02020603050405020304" pitchFamily="18" charset="0"/>
                <a:cs typeface="Times New Roman" panose="02020603050405020304" pitchFamily="18" charset="0"/>
              </a:rPr>
              <a:t>più esattamente</a:t>
            </a:r>
            <a:r>
              <a:rPr lang="it-IT" sz="2200" dirty="0">
                <a:latin typeface="Times New Roman" panose="02020603050405020304" pitchFamily="18" charset="0"/>
                <a:cs typeface="Times New Roman" panose="02020603050405020304" pitchFamily="18" charset="0"/>
              </a:rPr>
              <a:t>, della psicologia del profondo). Non potremmo </a:t>
            </a:r>
            <a:r>
              <a:rPr lang="it-IT" sz="2200" dirty="0" smtClean="0">
                <a:latin typeface="Times New Roman" panose="02020603050405020304" pitchFamily="18" charset="0"/>
                <a:cs typeface="Times New Roman" panose="02020603050405020304" pitchFamily="18" charset="0"/>
              </a:rPr>
              <a:t>descrivere altrimenti </a:t>
            </a:r>
            <a:r>
              <a:rPr lang="it-IT" sz="2200" dirty="0">
                <a:latin typeface="Times New Roman" panose="02020603050405020304" pitchFamily="18" charset="0"/>
                <a:cs typeface="Times New Roman" panose="02020603050405020304" pitchFamily="18" charset="0"/>
              </a:rPr>
              <a:t>i processi in questione, anzi, non li avremmo </a:t>
            </a:r>
            <a:r>
              <a:rPr lang="it-IT" sz="2200" dirty="0" smtClean="0">
                <a:latin typeface="Times New Roman" panose="02020603050405020304" pitchFamily="18" charset="0"/>
                <a:cs typeface="Times New Roman" panose="02020603050405020304" pitchFamily="18" charset="0"/>
              </a:rPr>
              <a:t>nemmeno </a:t>
            </a:r>
            <a:r>
              <a:rPr lang="it-IT" sz="2200" dirty="0">
                <a:latin typeface="Times New Roman" panose="02020603050405020304" pitchFamily="18" charset="0"/>
                <a:cs typeface="Times New Roman" panose="02020603050405020304" pitchFamily="18" charset="0"/>
              </a:rPr>
              <a:t>percepiti. Probabilmente 1e carenze della nostra </a:t>
            </a:r>
            <a:r>
              <a:rPr lang="it-IT" sz="2200" dirty="0" smtClean="0">
                <a:latin typeface="Times New Roman" panose="02020603050405020304" pitchFamily="18" charset="0"/>
                <a:cs typeface="Times New Roman" panose="02020603050405020304" pitchFamily="18" charset="0"/>
              </a:rPr>
              <a:t>esposizione scomparirebbero </a:t>
            </a:r>
            <a:r>
              <a:rPr lang="it-IT" sz="2200" b="1" dirty="0">
                <a:solidFill>
                  <a:srgbClr val="FF0000"/>
                </a:solidFill>
                <a:latin typeface="Times New Roman" panose="02020603050405020304" pitchFamily="18" charset="0"/>
                <a:cs typeface="Times New Roman" panose="02020603050405020304" pitchFamily="18" charset="0"/>
              </a:rPr>
              <a:t>se fossimo già nella condizione di sostituire i </a:t>
            </a:r>
            <a:r>
              <a:rPr lang="it-IT" sz="2200" b="1" dirty="0" smtClean="0">
                <a:solidFill>
                  <a:srgbClr val="FF0000"/>
                </a:solidFill>
                <a:latin typeface="Times New Roman" panose="02020603050405020304" pitchFamily="18" charset="0"/>
                <a:cs typeface="Times New Roman" panose="02020603050405020304" pitchFamily="18" charset="0"/>
              </a:rPr>
              <a:t>termini </a:t>
            </a:r>
            <a:r>
              <a:rPr lang="it-IT" sz="2200" b="1" dirty="0">
                <a:solidFill>
                  <a:srgbClr val="FF0000"/>
                </a:solidFill>
                <a:latin typeface="Times New Roman" panose="02020603050405020304" pitchFamily="18" charset="0"/>
                <a:cs typeface="Times New Roman" panose="02020603050405020304" pitchFamily="18" charset="0"/>
              </a:rPr>
              <a:t>psicologici con quelli della fisiologia o della chimica. </a:t>
            </a:r>
            <a:r>
              <a:rPr lang="it-IT" sz="2200" dirty="0">
                <a:latin typeface="Times New Roman" panose="02020603050405020304" pitchFamily="18" charset="0"/>
                <a:cs typeface="Times New Roman" panose="02020603050405020304" pitchFamily="18" charset="0"/>
              </a:rPr>
              <a:t>È vero </a:t>
            </a:r>
            <a:r>
              <a:rPr lang="it-IT" sz="2200" dirty="0" smtClean="0">
                <a:latin typeface="Times New Roman" panose="02020603050405020304" pitchFamily="18" charset="0"/>
                <a:cs typeface="Times New Roman" panose="02020603050405020304" pitchFamily="18" charset="0"/>
              </a:rPr>
              <a:t>che anche </a:t>
            </a:r>
            <a:r>
              <a:rPr lang="it-IT" sz="2200" dirty="0">
                <a:latin typeface="Times New Roman" panose="02020603050405020304" pitchFamily="18" charset="0"/>
                <a:cs typeface="Times New Roman" panose="02020603050405020304" pitchFamily="18" charset="0"/>
              </a:rPr>
              <a:t>questi ultimi fanno parte soltanto di un </a:t>
            </a:r>
            <a:r>
              <a:rPr lang="it-IT" sz="2200" dirty="0">
                <a:solidFill>
                  <a:srgbClr val="0000FF"/>
                </a:solidFill>
                <a:latin typeface="Times New Roman" panose="02020603050405020304" pitchFamily="18" charset="0"/>
                <a:cs typeface="Times New Roman" panose="02020603050405020304" pitchFamily="18" charset="0"/>
              </a:rPr>
              <a:t>linguaggio </a:t>
            </a:r>
            <a:r>
              <a:rPr lang="it-IT" sz="2200" dirty="0" smtClean="0">
                <a:solidFill>
                  <a:srgbClr val="0000FF"/>
                </a:solidFill>
                <a:latin typeface="Times New Roman" panose="02020603050405020304" pitchFamily="18" charset="0"/>
                <a:cs typeface="Times New Roman" panose="02020603050405020304" pitchFamily="18" charset="0"/>
              </a:rPr>
              <a:t>immaginifico</a:t>
            </a:r>
            <a:r>
              <a:rPr lang="it-IT" sz="2200" dirty="0">
                <a:latin typeface="Times New Roman" panose="02020603050405020304" pitchFamily="18" charset="0"/>
                <a:cs typeface="Times New Roman" panose="02020603050405020304" pitchFamily="18" charset="0"/>
              </a:rPr>
              <a:t>, ma si tratta di un linguaggio che ci è familiare da tempo, e </a:t>
            </a:r>
            <a:r>
              <a:rPr lang="it-IT" sz="2200" dirty="0" smtClean="0">
                <a:latin typeface="Times New Roman" panose="02020603050405020304" pitchFamily="18" charset="0"/>
                <a:cs typeface="Times New Roman" panose="02020603050405020304" pitchFamily="18" charset="0"/>
              </a:rPr>
              <a:t>che forse </a:t>
            </a:r>
            <a:r>
              <a:rPr lang="it-IT" sz="2200" dirty="0">
                <a:latin typeface="Times New Roman" panose="02020603050405020304" pitchFamily="18" charset="0"/>
                <a:cs typeface="Times New Roman" panose="02020603050405020304" pitchFamily="18" charset="0"/>
              </a:rPr>
              <a:t>è anche </a:t>
            </a:r>
            <a:r>
              <a:rPr lang="it-IT" sz="2200" dirty="0" smtClean="0">
                <a:latin typeface="Times New Roman" panose="02020603050405020304" pitchFamily="18" charset="0"/>
                <a:cs typeface="Times New Roman" panose="02020603050405020304" pitchFamily="18" charset="0"/>
              </a:rPr>
              <a:t>più </a:t>
            </a:r>
            <a:r>
              <a:rPr lang="it-IT" sz="2200" dirty="0">
                <a:latin typeface="Times New Roman" panose="02020603050405020304" pitchFamily="18" charset="0"/>
                <a:cs typeface="Times New Roman" panose="02020603050405020304" pitchFamily="18" charset="0"/>
              </a:rPr>
              <a:t>semplice</a:t>
            </a:r>
            <a:r>
              <a:rPr lang="it-IT" sz="2200" dirty="0" smtClean="0">
                <a:latin typeface="Times New Roman" panose="02020603050405020304" pitchFamily="18" charset="0"/>
                <a:cs typeface="Times New Roman" panose="02020603050405020304" pitchFamily="18" charset="0"/>
              </a:rPr>
              <a:t>. D'altra </a:t>
            </a:r>
            <a:r>
              <a:rPr lang="it-IT" sz="2200" dirty="0">
                <a:latin typeface="Times New Roman" panose="02020603050405020304" pitchFamily="18" charset="0"/>
                <a:cs typeface="Times New Roman" panose="02020603050405020304" pitchFamily="18" charset="0"/>
              </a:rPr>
              <a:t>parte andrebbe chiarito inequivocabilmente che </a:t>
            </a:r>
            <a:r>
              <a:rPr lang="it-IT" sz="2200" dirty="0" smtClean="0">
                <a:latin typeface="Times New Roman" panose="02020603050405020304" pitchFamily="18" charset="0"/>
                <a:cs typeface="Times New Roman" panose="02020603050405020304" pitchFamily="18" charset="0"/>
              </a:rPr>
              <a:t>l'incertezza della </a:t>
            </a:r>
            <a:r>
              <a:rPr lang="it-IT" sz="2200" dirty="0">
                <a:latin typeface="Times New Roman" panose="02020603050405020304" pitchFamily="18" charset="0"/>
                <a:cs typeface="Times New Roman" panose="02020603050405020304" pitchFamily="18" charset="0"/>
              </a:rPr>
              <a:t>nostra speculazione è stata considerevolmente accresciuta </a:t>
            </a:r>
            <a:r>
              <a:rPr lang="it-IT" sz="2200" dirty="0" smtClean="0">
                <a:latin typeface="Times New Roman" panose="02020603050405020304" pitchFamily="18" charset="0"/>
                <a:cs typeface="Times New Roman" panose="02020603050405020304" pitchFamily="18" charset="0"/>
              </a:rPr>
              <a:t>dalla necessità </a:t>
            </a:r>
            <a:r>
              <a:rPr lang="it-IT" sz="2200" dirty="0">
                <a:latin typeface="Times New Roman" panose="02020603050405020304" pitchFamily="18" charset="0"/>
                <a:cs typeface="Times New Roman" panose="02020603050405020304" pitchFamily="18" charset="0"/>
              </a:rPr>
              <a:t>di </a:t>
            </a:r>
            <a:r>
              <a:rPr lang="it-IT" sz="2200" dirty="0">
                <a:solidFill>
                  <a:srgbClr val="FF0000"/>
                </a:solidFill>
                <a:latin typeface="Times New Roman" panose="02020603050405020304" pitchFamily="18" charset="0"/>
                <a:cs typeface="Times New Roman" panose="02020603050405020304" pitchFamily="18" charset="0"/>
              </a:rPr>
              <a:t>ricorrere alla scienza biologica. </a:t>
            </a:r>
          </a:p>
        </p:txBody>
      </p:sp>
      <p:sp>
        <p:nvSpPr>
          <p:cNvPr id="3" name="CasellaDiTesto 2"/>
          <p:cNvSpPr txBox="1"/>
          <p:nvPr/>
        </p:nvSpPr>
        <p:spPr>
          <a:xfrm>
            <a:off x="869961" y="312021"/>
            <a:ext cx="7903382" cy="461665"/>
          </a:xfrm>
          <a:prstGeom prst="rect">
            <a:avLst/>
          </a:prstGeom>
          <a:noFill/>
        </p:spPr>
        <p:txBody>
          <a:bodyPr wrap="none" rtlCol="0">
            <a:spAutoFit/>
          </a:bodyPr>
          <a:lstStyle/>
          <a:p>
            <a:r>
              <a:rPr lang="it-IT" sz="2400" b="1" dirty="0" smtClean="0">
                <a:solidFill>
                  <a:srgbClr val="0000FF"/>
                </a:solidFill>
                <a:latin typeface="Times New Roman" panose="02020603050405020304" pitchFamily="18" charset="0"/>
                <a:cs typeface="Times New Roman" panose="02020603050405020304" pitchFamily="18" charset="0"/>
              </a:rPr>
              <a:t>FREUD </a:t>
            </a:r>
            <a:r>
              <a:rPr lang="it-IT" sz="2400" b="1" i="1" dirty="0" smtClean="0">
                <a:solidFill>
                  <a:srgbClr val="0000FF"/>
                </a:solidFill>
                <a:latin typeface="Times New Roman" panose="02020603050405020304" pitchFamily="18" charset="0"/>
                <a:cs typeface="Times New Roman" panose="02020603050405020304" pitchFamily="18" charset="0"/>
              </a:rPr>
              <a:t>AL DI LA’ DEL PRINCIPIO DEL PIACERE  </a:t>
            </a:r>
            <a:r>
              <a:rPr lang="it-IT" sz="1000" b="1" i="1" dirty="0" smtClean="0">
                <a:solidFill>
                  <a:srgbClr val="0000FF"/>
                </a:solidFill>
                <a:latin typeface="Times New Roman" panose="02020603050405020304" pitchFamily="18" charset="0"/>
                <a:cs typeface="Times New Roman" panose="02020603050405020304" pitchFamily="18" charset="0"/>
              </a:rPr>
              <a:t>Opere </a:t>
            </a:r>
            <a:r>
              <a:rPr lang="it-IT" sz="1000" b="1" dirty="0" smtClean="0">
                <a:solidFill>
                  <a:srgbClr val="0000FF"/>
                </a:solidFill>
                <a:latin typeface="Times New Roman" panose="02020603050405020304" pitchFamily="18" charset="0"/>
                <a:cs typeface="Times New Roman" panose="02020603050405020304" pitchFamily="18" charset="0"/>
              </a:rPr>
              <a:t>P.245</a:t>
            </a:r>
            <a:endParaRPr lang="it-IT" sz="1000" b="1" dirty="0">
              <a:solidFill>
                <a:srgbClr val="0000FF"/>
              </a:solidFill>
              <a:latin typeface="Times New Roman" panose="02020603050405020304" pitchFamily="18" charset="0"/>
              <a:cs typeface="Times New Roman" panose="02020603050405020304" pitchFamily="18" charset="0"/>
            </a:endParaRPr>
          </a:p>
        </p:txBody>
      </p:sp>
      <p:sp>
        <p:nvSpPr>
          <p:cNvPr id="4" name="Freccia a destra 3"/>
          <p:cNvSpPr/>
          <p:nvPr/>
        </p:nvSpPr>
        <p:spPr>
          <a:xfrm>
            <a:off x="6660232" y="6419212"/>
            <a:ext cx="9784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883430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908719"/>
            <a:ext cx="8640960" cy="4154984"/>
          </a:xfrm>
          <a:prstGeom prst="rect">
            <a:avLst/>
          </a:prstGeom>
          <a:noFill/>
        </p:spPr>
        <p:txBody>
          <a:bodyPr wrap="square" rtlCol="0">
            <a:spAutoFit/>
          </a:bodyPr>
          <a:lstStyle/>
          <a:p>
            <a:pPr lvl="0" algn="just"/>
            <a:r>
              <a:rPr lang="it-IT" sz="2400" dirty="0">
                <a:solidFill>
                  <a:prstClr val="black"/>
                </a:solidFill>
                <a:latin typeface="Times New Roman" panose="02020603050405020304" pitchFamily="18" charset="0"/>
                <a:cs typeface="Times New Roman" panose="02020603050405020304" pitchFamily="18" charset="0"/>
              </a:rPr>
              <a:t>La biologia è veramente un campo dalle possibilità illimitate, dal quale ci dobbiamo attendere le più sorprendenti dilucidazioni; non possiamo quindi indovinare quali risposte essa potrà dare, tra qualche decennio, ai problemi che le abbiamo posto. Forse queste risposte saranno tali da far crollare tutto l'artificioso edificio delle nostre ipotesi. Ma se le cose stanno cosi - ci si potrebbe domandare </a:t>
            </a:r>
            <a:r>
              <a:rPr lang="it-IT" sz="2400" dirty="0" smtClean="0">
                <a:solidFill>
                  <a:prstClr val="black"/>
                </a:solidFill>
                <a:latin typeface="Times New Roman" panose="02020603050405020304" pitchFamily="18" charset="0"/>
                <a:cs typeface="Times New Roman" panose="02020603050405020304" pitchFamily="18" charset="0"/>
              </a:rPr>
              <a:t>- </a:t>
            </a:r>
            <a:r>
              <a:rPr lang="it-IT" sz="2400" dirty="0">
                <a:solidFill>
                  <a:prstClr val="black"/>
                </a:solidFill>
                <a:latin typeface="Times New Roman" panose="02020603050405020304" pitchFamily="18" charset="0"/>
                <a:cs typeface="Times New Roman" panose="02020603050405020304" pitchFamily="18" charset="0"/>
              </a:rPr>
              <a:t>perché intraprendere </a:t>
            </a:r>
            <a:r>
              <a:rPr lang="it-IT" sz="2400" dirty="0" smtClean="0">
                <a:solidFill>
                  <a:prstClr val="black"/>
                </a:solidFill>
                <a:latin typeface="Times New Roman" panose="02020603050405020304" pitchFamily="18" charset="0"/>
                <a:cs typeface="Times New Roman" panose="02020603050405020304" pitchFamily="18" charset="0"/>
              </a:rPr>
              <a:t>lavori </a:t>
            </a:r>
            <a:r>
              <a:rPr lang="it-IT" sz="2400" dirty="0">
                <a:solidFill>
                  <a:prstClr val="black"/>
                </a:solidFill>
                <a:latin typeface="Times New Roman" panose="02020603050405020304" pitchFamily="18" charset="0"/>
                <a:cs typeface="Times New Roman" panose="02020603050405020304" pitchFamily="18" charset="0"/>
              </a:rPr>
              <a:t>come quello esposto in questo paragrafo, e perché, comunque renderli noti al pubblico? </a:t>
            </a:r>
            <a:r>
              <a:rPr lang="it-IT" sz="2400" dirty="0">
                <a:solidFill>
                  <a:srgbClr val="FF0000"/>
                </a:solidFill>
                <a:latin typeface="Times New Roman" panose="02020603050405020304" pitchFamily="18" charset="0"/>
                <a:cs typeface="Times New Roman" panose="02020603050405020304" pitchFamily="18" charset="0"/>
              </a:rPr>
              <a:t>Ebbene, non posso fare a meno di dichiarare che alcune delle analogie , dei collegamenti e delle connessioni che esso contiene mi sono sembrati degni di essere presi in </a:t>
            </a:r>
            <a:r>
              <a:rPr lang="it-IT" sz="2400" dirty="0" smtClean="0">
                <a:solidFill>
                  <a:srgbClr val="FF0000"/>
                </a:solidFill>
                <a:latin typeface="Times New Roman" panose="02020603050405020304" pitchFamily="18" charset="0"/>
                <a:cs typeface="Times New Roman" panose="02020603050405020304" pitchFamily="18" charset="0"/>
              </a:rPr>
              <a:t>attenta </a:t>
            </a:r>
            <a:r>
              <a:rPr lang="it-IT" sz="2400" dirty="0">
                <a:solidFill>
                  <a:srgbClr val="FF0000"/>
                </a:solidFill>
                <a:latin typeface="Times New Roman" panose="02020603050405020304" pitchFamily="18" charset="0"/>
                <a:cs typeface="Times New Roman" panose="02020603050405020304" pitchFamily="18" charset="0"/>
              </a:rPr>
              <a:t>considerazione.</a:t>
            </a:r>
          </a:p>
        </p:txBody>
      </p:sp>
      <p:sp>
        <p:nvSpPr>
          <p:cNvPr id="4" name="CasellaDiTesto 3"/>
          <p:cNvSpPr txBox="1"/>
          <p:nvPr/>
        </p:nvSpPr>
        <p:spPr>
          <a:xfrm>
            <a:off x="575556" y="5229200"/>
            <a:ext cx="7992888" cy="1200329"/>
          </a:xfrm>
          <a:prstGeom prst="rect">
            <a:avLst/>
          </a:prstGeom>
          <a:noFill/>
        </p:spPr>
        <p:txBody>
          <a:bodyPr wrap="square" rtlCol="0">
            <a:spAutoFit/>
          </a:bodyPr>
          <a:lstStyle/>
          <a:p>
            <a:pPr algn="ctr"/>
            <a:r>
              <a:rPr lang="it-IT" sz="2400" b="1" dirty="0" smtClean="0">
                <a:solidFill>
                  <a:srgbClr val="0000FF"/>
                </a:solidFill>
                <a:latin typeface="Times New Roman" panose="02020603050405020304" pitchFamily="18" charset="0"/>
                <a:cs typeface="Times New Roman" panose="02020603050405020304" pitchFamily="18" charset="0"/>
              </a:rPr>
              <a:t>Questo è quello che sostanzialmente fa Freud in Al di là del principio del piacere, con la coazione a ripetere e una metapsicologia del profondo e delle pulsioni</a:t>
            </a:r>
            <a:endParaRPr lang="it-IT" sz="2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003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9632" y="116632"/>
            <a:ext cx="6799362" cy="800219"/>
          </a:xfrm>
          <a:prstGeom prst="rect">
            <a:avLst/>
          </a:prstGeom>
          <a:noFill/>
        </p:spPr>
        <p:txBody>
          <a:bodyPr wrap="none" rtlCol="0">
            <a:spAutoFit/>
          </a:bodyPr>
          <a:lstStyle/>
          <a:p>
            <a:r>
              <a:rPr lang="it-IT" sz="2800" b="1" dirty="0" smtClean="0">
                <a:solidFill>
                  <a:srgbClr val="0000FF"/>
                </a:solidFill>
              </a:rPr>
              <a:t>LA PSICOLOGIA E LE DUE GUERRE MONDIALI</a:t>
            </a:r>
          </a:p>
          <a:p>
            <a:pPr algn="ctr"/>
            <a:r>
              <a:rPr lang="it-IT" b="1" dirty="0" smtClean="0">
                <a:solidFill>
                  <a:srgbClr val="0000FF"/>
                </a:solidFill>
              </a:rPr>
              <a:t>- L. </a:t>
            </a:r>
            <a:r>
              <a:rPr lang="it-IT" b="1" dirty="0" err="1" smtClean="0">
                <a:solidFill>
                  <a:srgbClr val="0000FF"/>
                </a:solidFill>
              </a:rPr>
              <a:t>Mecacci</a:t>
            </a:r>
            <a:r>
              <a:rPr lang="it-IT" b="1" dirty="0" smtClean="0">
                <a:solidFill>
                  <a:srgbClr val="0000FF"/>
                </a:solidFill>
              </a:rPr>
              <a:t>, </a:t>
            </a:r>
            <a:r>
              <a:rPr lang="it-IT" b="1" i="1" dirty="0" smtClean="0">
                <a:solidFill>
                  <a:srgbClr val="0000FF"/>
                </a:solidFill>
              </a:rPr>
              <a:t>Storia della psicologia del 900 </a:t>
            </a:r>
            <a:r>
              <a:rPr lang="it-IT" b="1" dirty="0" smtClean="0">
                <a:solidFill>
                  <a:srgbClr val="0000FF"/>
                </a:solidFill>
              </a:rPr>
              <a:t>-</a:t>
            </a:r>
            <a:endParaRPr lang="it-IT" b="1" dirty="0">
              <a:solidFill>
                <a:srgbClr val="0000FF"/>
              </a:solidFill>
            </a:endParaRPr>
          </a:p>
        </p:txBody>
      </p:sp>
      <p:grpSp>
        <p:nvGrpSpPr>
          <p:cNvPr id="5" name="Gruppo 4"/>
          <p:cNvGrpSpPr/>
          <p:nvPr/>
        </p:nvGrpSpPr>
        <p:grpSpPr>
          <a:xfrm>
            <a:off x="4355553" y="2275048"/>
            <a:ext cx="432892" cy="432892"/>
            <a:chOff x="651570" y="1556792"/>
            <a:chExt cx="432892" cy="432892"/>
          </a:xfrm>
        </p:grpSpPr>
        <p:sp>
          <p:nvSpPr>
            <p:cNvPr id="3" name="Ovale 2"/>
            <p:cNvSpPr/>
            <p:nvPr/>
          </p:nvSpPr>
          <p:spPr>
            <a:xfrm>
              <a:off x="651570" y="1556792"/>
              <a:ext cx="432892" cy="4328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717173" y="1588572"/>
              <a:ext cx="301686" cy="369332"/>
            </a:xfrm>
            <a:prstGeom prst="rect">
              <a:avLst/>
            </a:prstGeom>
            <a:noFill/>
          </p:spPr>
          <p:txBody>
            <a:bodyPr wrap="none" rtlCol="0">
              <a:spAutoFit/>
            </a:bodyPr>
            <a:lstStyle/>
            <a:p>
              <a:r>
                <a:rPr lang="it-IT" dirty="0" smtClean="0"/>
                <a:t>1</a:t>
              </a:r>
              <a:endParaRPr lang="it-IT" dirty="0"/>
            </a:p>
          </p:txBody>
        </p:sp>
      </p:grpSp>
      <p:sp>
        <p:nvSpPr>
          <p:cNvPr id="6" name="CasellaDiTesto 5"/>
          <p:cNvSpPr txBox="1"/>
          <p:nvPr/>
        </p:nvSpPr>
        <p:spPr>
          <a:xfrm>
            <a:off x="267424" y="2683566"/>
            <a:ext cx="8568952" cy="3785652"/>
          </a:xfrm>
          <a:prstGeom prst="rect">
            <a:avLst/>
          </a:prstGeom>
          <a:noFill/>
        </p:spPr>
        <p:txBody>
          <a:bodyPr wrap="square" rtlCol="0">
            <a:spAutoFit/>
          </a:bodyPr>
          <a:lstStyle/>
          <a:p>
            <a:pPr algn="just"/>
            <a:r>
              <a:rPr lang="it-IT" sz="2000" dirty="0" smtClean="0"/>
              <a:t>La </a:t>
            </a:r>
            <a:r>
              <a:rPr lang="it-IT" sz="2000" dirty="0"/>
              <a:t>prima </a:t>
            </a:r>
            <a:r>
              <a:rPr lang="it-IT" sz="2000" b="1" dirty="0"/>
              <a:t>area,</a:t>
            </a:r>
            <a:r>
              <a:rPr lang="it-IT" sz="2000" dirty="0"/>
              <a:t> </a:t>
            </a:r>
            <a:r>
              <a:rPr lang="it-IT" sz="2000" dirty="0" smtClean="0"/>
              <a:t>che </a:t>
            </a:r>
            <a:r>
              <a:rPr lang="it-IT" sz="2000" dirty="0"/>
              <a:t>è stata purtroppo arricchita per gli </a:t>
            </a:r>
            <a:r>
              <a:rPr lang="it-IT" sz="2000" dirty="0" smtClean="0"/>
              <a:t>effetti disastrosi </a:t>
            </a:r>
            <a:r>
              <a:rPr lang="it-IT" sz="2000" dirty="0"/>
              <a:t>delle guerre, è quella </a:t>
            </a:r>
            <a:r>
              <a:rPr lang="it-IT" sz="2000" b="1" dirty="0"/>
              <a:t>clinica</a:t>
            </a:r>
            <a:r>
              <a:rPr lang="it-IT" sz="2000" dirty="0"/>
              <a:t>. Durante il primo </a:t>
            </a:r>
            <a:r>
              <a:rPr lang="it-IT" sz="2000" dirty="0" smtClean="0"/>
              <a:t>conflitto mondiale </a:t>
            </a:r>
            <a:r>
              <a:rPr lang="it-IT" sz="2000" dirty="0"/>
              <a:t>si diffuse l'espressione </a:t>
            </a:r>
            <a:r>
              <a:rPr lang="it-IT" sz="2000" dirty="0" smtClean="0"/>
              <a:t>«</a:t>
            </a:r>
            <a:r>
              <a:rPr lang="it-IT" sz="2000" b="1" dirty="0" smtClean="0"/>
              <a:t>nevrosi </a:t>
            </a:r>
            <a:r>
              <a:rPr lang="it-IT" sz="2000" b="1" dirty="0"/>
              <a:t>di </a:t>
            </a:r>
            <a:r>
              <a:rPr lang="it-IT" sz="2000" b="1" dirty="0" smtClean="0"/>
              <a:t>guerra</a:t>
            </a:r>
            <a:r>
              <a:rPr lang="it-IT" sz="2000" dirty="0" smtClean="0"/>
              <a:t>», </a:t>
            </a:r>
            <a:r>
              <a:rPr lang="it-IT" sz="2000" dirty="0"/>
              <a:t>(sintomi </a:t>
            </a:r>
            <a:r>
              <a:rPr lang="it-IT" sz="2000" dirty="0" smtClean="0"/>
              <a:t>principali</a:t>
            </a:r>
            <a:r>
              <a:rPr lang="it-IT" sz="2000" dirty="0"/>
              <a:t>: tremori, paralisi), da cui erano affetti molti combattenti </a:t>
            </a:r>
            <a:r>
              <a:rPr lang="it-IT" sz="2000" dirty="0" smtClean="0"/>
              <a:t>sul fronte</a:t>
            </a:r>
            <a:r>
              <a:rPr lang="it-IT" sz="2000" dirty="0"/>
              <a:t>. Alcuni psichiatri usarono un trattamento a base di </a:t>
            </a:r>
            <a:r>
              <a:rPr lang="it-IT" sz="2000" dirty="0" smtClean="0"/>
              <a:t>scosse elettriche </a:t>
            </a:r>
            <a:r>
              <a:rPr lang="it-IT" sz="2000" dirty="0"/>
              <a:t>per «</a:t>
            </a:r>
            <a:r>
              <a:rPr lang="it-IT" sz="2000" dirty="0" smtClean="0"/>
              <a:t>convincere» questi </a:t>
            </a:r>
            <a:r>
              <a:rPr lang="it-IT" sz="2000" dirty="0"/>
              <a:t>soldati, a loro avviso dei </a:t>
            </a:r>
            <a:r>
              <a:rPr lang="it-IT" sz="2000" dirty="0" smtClean="0"/>
              <a:t>simulatori</a:t>
            </a:r>
            <a:r>
              <a:rPr lang="it-IT" sz="2000" dirty="0"/>
              <a:t>, a ritornare al fronte. Dell'etiologia delle nevrosi di guerra </a:t>
            </a:r>
            <a:r>
              <a:rPr lang="it-IT" sz="2000" dirty="0" smtClean="0"/>
              <a:t>si interessarono </a:t>
            </a:r>
            <a:r>
              <a:rPr lang="it-IT" sz="2000" dirty="0"/>
              <a:t>gli psicoanalisti, tra cui </a:t>
            </a:r>
            <a:r>
              <a:rPr lang="it-IT" sz="2000" dirty="0" err="1"/>
              <a:t>Sandor</a:t>
            </a:r>
            <a:r>
              <a:rPr lang="it-IT" sz="2000" dirty="0"/>
              <a:t> </a:t>
            </a:r>
            <a:r>
              <a:rPr lang="it-IT" sz="2000" dirty="0" err="1"/>
              <a:t>Ferenczi</a:t>
            </a:r>
            <a:r>
              <a:rPr lang="it-IT" sz="2000" dirty="0"/>
              <a:t>, Karl </a:t>
            </a:r>
            <a:r>
              <a:rPr lang="it-IT" sz="2000" dirty="0" smtClean="0"/>
              <a:t>Abraham </a:t>
            </a:r>
            <a:r>
              <a:rPr lang="it-IT" sz="2000" dirty="0"/>
              <a:t>e Ernst </a:t>
            </a:r>
            <a:r>
              <a:rPr lang="it-IT" sz="2000" dirty="0" err="1"/>
              <a:t>Simmel</a:t>
            </a:r>
            <a:r>
              <a:rPr lang="it-IT" sz="2000" dirty="0"/>
              <a:t> nel loro libretto </a:t>
            </a:r>
            <a:r>
              <a:rPr lang="it-IT" sz="2000" i="1" dirty="0" err="1"/>
              <a:t>Zur</a:t>
            </a:r>
            <a:r>
              <a:rPr lang="it-IT" sz="2000" i="1" dirty="0"/>
              <a:t> </a:t>
            </a:r>
            <a:r>
              <a:rPr lang="it-IT" sz="2000" i="1" dirty="0" err="1"/>
              <a:t>Psychoanalyse</a:t>
            </a:r>
            <a:r>
              <a:rPr lang="it-IT" sz="2000" i="1" dirty="0"/>
              <a:t> </a:t>
            </a:r>
            <a:r>
              <a:rPr lang="it-IT" sz="2000" i="1" dirty="0" err="1"/>
              <a:t>der</a:t>
            </a:r>
            <a:r>
              <a:rPr lang="it-IT" sz="2000" i="1" dirty="0"/>
              <a:t> </a:t>
            </a:r>
            <a:r>
              <a:rPr lang="it-IT" sz="2000" i="1" dirty="0" err="1" smtClean="0"/>
              <a:t>Kriegsneurosen</a:t>
            </a:r>
            <a:r>
              <a:rPr lang="it-IT" sz="2000" i="1" dirty="0" smtClean="0"/>
              <a:t> </a:t>
            </a:r>
            <a:r>
              <a:rPr lang="it-IT" sz="2000" dirty="0"/>
              <a:t>[</a:t>
            </a:r>
            <a:r>
              <a:rPr lang="it-IT" sz="2000" i="1" dirty="0"/>
              <a:t>La psicoanalisi delle nevrosi di guerra</a:t>
            </a:r>
            <a:r>
              <a:rPr lang="it-IT" sz="2000" dirty="0"/>
              <a:t>] del 1919, per </a:t>
            </a:r>
            <a:r>
              <a:rPr lang="it-IT" sz="2000" dirty="0" smtClean="0"/>
              <a:t>il quale </a:t>
            </a:r>
            <a:r>
              <a:rPr lang="it-IT" sz="2000" dirty="0"/>
              <a:t>Freud scrisse una introduzione. </a:t>
            </a:r>
            <a:r>
              <a:rPr lang="it-IT" sz="2000" u="sng" dirty="0"/>
              <a:t>Freud fu pure perito nel </a:t>
            </a:r>
            <a:r>
              <a:rPr lang="it-IT" sz="2000" u="sng" dirty="0" smtClean="0"/>
              <a:t>processo </a:t>
            </a:r>
            <a:r>
              <a:rPr lang="it-IT" sz="2000" u="sng" dirty="0"/>
              <a:t>del 1920, voluto dal Parlamento austriaco, contro lo </a:t>
            </a:r>
            <a:r>
              <a:rPr lang="it-IT" sz="2000" u="sng" dirty="0" smtClean="0"/>
              <a:t>psichiatra </a:t>
            </a:r>
            <a:r>
              <a:rPr lang="it-IT" sz="2000" u="sng" dirty="0"/>
              <a:t>Julius Wagner von </a:t>
            </a:r>
            <a:r>
              <a:rPr lang="it-IT" sz="2000" u="sng" dirty="0" err="1"/>
              <a:t>Jauregg</a:t>
            </a:r>
            <a:r>
              <a:rPr lang="it-IT" sz="2000" u="sng" dirty="0"/>
              <a:t> accusato di aver impiegato il </a:t>
            </a:r>
            <a:r>
              <a:rPr lang="it-IT" sz="2000" u="sng" dirty="0" smtClean="0"/>
              <a:t>trattamento elettrico</a:t>
            </a:r>
            <a:r>
              <a:rPr lang="it-IT" sz="2000" u="sng" dirty="0"/>
              <a:t>, con i soldati affetti da nevrosi di guerra</a:t>
            </a:r>
            <a:r>
              <a:rPr lang="it-IT" sz="2000" dirty="0"/>
              <a:t>.</a:t>
            </a:r>
          </a:p>
        </p:txBody>
      </p:sp>
      <p:sp>
        <p:nvSpPr>
          <p:cNvPr id="7" name="CasellaDiTesto 6"/>
          <p:cNvSpPr txBox="1"/>
          <p:nvPr/>
        </p:nvSpPr>
        <p:spPr>
          <a:xfrm>
            <a:off x="144498" y="916851"/>
            <a:ext cx="8855003" cy="1446550"/>
          </a:xfrm>
          <a:prstGeom prst="rect">
            <a:avLst/>
          </a:prstGeom>
          <a:noFill/>
        </p:spPr>
        <p:txBody>
          <a:bodyPr wrap="square" rtlCol="0">
            <a:spAutoFit/>
          </a:bodyPr>
          <a:lstStyle/>
          <a:p>
            <a:pPr algn="just"/>
            <a:r>
              <a:rPr lang="it-IT" sz="2200" dirty="0"/>
              <a:t>Cinicamente si può dire che la psicologia ha tratto beneficio dalle guerre, soprattutto dalle due guerre mondiali, perché esse hanno costituito una specie di "laboratori naturali" cui attingere </a:t>
            </a:r>
            <a:r>
              <a:rPr lang="it-IT" sz="2200" dirty="0" smtClean="0"/>
              <a:t>informazioni </a:t>
            </a:r>
            <a:r>
              <a:rPr lang="it-IT" sz="2200" dirty="0"/>
              <a:t>che non sarebbe stato possibile raccogliere in altro modo.</a:t>
            </a:r>
          </a:p>
        </p:txBody>
      </p:sp>
    </p:spTree>
    <p:extLst>
      <p:ext uri="{BB962C8B-B14F-4D97-AF65-F5344CB8AC3E}">
        <p14:creationId xmlns:p14="http://schemas.microsoft.com/office/powerpoint/2010/main" val="406947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86086"/>
            <a:ext cx="7211590" cy="523220"/>
          </a:xfrm>
          <a:prstGeom prst="rect">
            <a:avLst/>
          </a:prstGeom>
          <a:noFill/>
        </p:spPr>
        <p:txBody>
          <a:bodyPr wrap="none" rtlCol="0">
            <a:spAutoFit/>
          </a:bodyPr>
          <a:lstStyle/>
          <a:p>
            <a:r>
              <a:rPr lang="it-IT" sz="2800" b="1" dirty="0" smtClean="0">
                <a:solidFill>
                  <a:srgbClr val="0000FF"/>
                </a:solidFill>
              </a:rPr>
              <a:t>AL DI LA’ DEL PRINCIPIO DEL PIACERE   (CAP.VII)</a:t>
            </a:r>
            <a:endParaRPr lang="it-IT" sz="2800" b="1" dirty="0">
              <a:solidFill>
                <a:srgbClr val="0000FF"/>
              </a:solidFill>
            </a:endParaRPr>
          </a:p>
        </p:txBody>
      </p:sp>
      <p:sp>
        <p:nvSpPr>
          <p:cNvPr id="3" name="CasellaDiTesto 2"/>
          <p:cNvSpPr txBox="1"/>
          <p:nvPr/>
        </p:nvSpPr>
        <p:spPr>
          <a:xfrm>
            <a:off x="209228" y="621150"/>
            <a:ext cx="8640960" cy="3000821"/>
          </a:xfrm>
          <a:prstGeom prst="rect">
            <a:avLst/>
          </a:prstGeom>
          <a:noFill/>
        </p:spPr>
        <p:txBody>
          <a:bodyPr wrap="square" rtlCol="0">
            <a:spAutoFit/>
          </a:bodyPr>
          <a:lstStyle/>
          <a:p>
            <a:pPr algn="just"/>
            <a:r>
              <a:rPr lang="it-IT" sz="2100" b="1" dirty="0">
                <a:solidFill>
                  <a:srgbClr val="FF0000"/>
                </a:solidFill>
                <a:latin typeface="Times New Roman" panose="02020603050405020304" pitchFamily="18" charset="0"/>
                <a:cs typeface="Times New Roman" panose="02020603050405020304" pitchFamily="18" charset="0"/>
              </a:rPr>
              <a:t>Se la tendenza a ripristinare uno stato precedente </a:t>
            </a:r>
            <a:r>
              <a:rPr lang="it-IT" sz="2100" dirty="0">
                <a:latin typeface="Times New Roman" panose="02020603050405020304" pitchFamily="18" charset="0"/>
                <a:cs typeface="Times New Roman" panose="02020603050405020304" pitchFamily="18" charset="0"/>
              </a:rPr>
              <a:t>è veramente </a:t>
            </a:r>
            <a:r>
              <a:rPr lang="it-IT" sz="2100" dirty="0" smtClean="0">
                <a:latin typeface="Times New Roman" panose="02020603050405020304" pitchFamily="18" charset="0"/>
                <a:cs typeface="Times New Roman" panose="02020603050405020304" pitchFamily="18" charset="0"/>
              </a:rPr>
              <a:t>un carattere così </a:t>
            </a:r>
            <a:r>
              <a:rPr lang="it-IT" sz="2100" dirty="0">
                <a:latin typeface="Times New Roman" panose="02020603050405020304" pitchFamily="18" charset="0"/>
                <a:cs typeface="Times New Roman" panose="02020603050405020304" pitchFamily="18" charset="0"/>
              </a:rPr>
              <a:t>universale delle pulsioni, non è lecito meravigliarsi </a:t>
            </a:r>
            <a:r>
              <a:rPr lang="it-IT" sz="2100" dirty="0" smtClean="0">
                <a:latin typeface="Times New Roman" panose="02020603050405020304" pitchFamily="18" charset="0"/>
                <a:cs typeface="Times New Roman" panose="02020603050405020304" pitchFamily="18" charset="0"/>
              </a:rPr>
              <a:t>del fatto </a:t>
            </a:r>
            <a:r>
              <a:rPr lang="it-IT" sz="2100" dirty="0">
                <a:latin typeface="Times New Roman" panose="02020603050405020304" pitchFamily="18" charset="0"/>
                <a:cs typeface="Times New Roman" panose="02020603050405020304" pitchFamily="18" charset="0"/>
              </a:rPr>
              <a:t>che nella vita psichica tanti processi si </a:t>
            </a:r>
            <a:r>
              <a:rPr lang="it-IT" sz="2100" b="1" dirty="0">
                <a:solidFill>
                  <a:srgbClr val="FF0000"/>
                </a:solidFill>
                <a:latin typeface="Times New Roman" panose="02020603050405020304" pitchFamily="18" charset="0"/>
                <a:cs typeface="Times New Roman" panose="02020603050405020304" pitchFamily="18" charset="0"/>
              </a:rPr>
              <a:t>svolgano </a:t>
            </a:r>
            <a:r>
              <a:rPr lang="it-IT" sz="2100" b="1" dirty="0" smtClean="0">
                <a:solidFill>
                  <a:srgbClr val="FF0000"/>
                </a:solidFill>
                <a:latin typeface="Times New Roman" panose="02020603050405020304" pitchFamily="18" charset="0"/>
                <a:cs typeface="Times New Roman" panose="02020603050405020304" pitchFamily="18" charset="0"/>
              </a:rPr>
              <a:t>indipendentemente </a:t>
            </a:r>
            <a:r>
              <a:rPr lang="it-IT" sz="2100" b="1" dirty="0">
                <a:solidFill>
                  <a:srgbClr val="FF0000"/>
                </a:solidFill>
                <a:latin typeface="Times New Roman" panose="02020603050405020304" pitchFamily="18" charset="0"/>
                <a:cs typeface="Times New Roman" panose="02020603050405020304" pitchFamily="18" charset="0"/>
              </a:rPr>
              <a:t>dal principio di piacere</a:t>
            </a:r>
            <a:r>
              <a:rPr lang="it-IT" sz="2100" dirty="0">
                <a:latin typeface="Times New Roman" panose="02020603050405020304" pitchFamily="18" charset="0"/>
                <a:cs typeface="Times New Roman" panose="02020603050405020304" pitchFamily="18" charset="0"/>
              </a:rPr>
              <a:t>. Questa caratteristica sarebbe </a:t>
            </a:r>
            <a:r>
              <a:rPr lang="it-IT" sz="2100" dirty="0" smtClean="0">
                <a:latin typeface="Times New Roman" panose="02020603050405020304" pitchFamily="18" charset="0"/>
                <a:cs typeface="Times New Roman" panose="02020603050405020304" pitchFamily="18" charset="0"/>
              </a:rPr>
              <a:t>condivisa </a:t>
            </a:r>
            <a:r>
              <a:rPr lang="it-IT" sz="2100" dirty="0">
                <a:latin typeface="Times New Roman" panose="02020603050405020304" pitchFamily="18" charset="0"/>
                <a:cs typeface="Times New Roman" panose="02020603050405020304" pitchFamily="18" charset="0"/>
              </a:rPr>
              <a:t>da ogni pulsione parziale, che pertanto tenderebbe a ritornare </a:t>
            </a:r>
            <a:r>
              <a:rPr lang="it-IT" sz="2100" dirty="0" smtClean="0">
                <a:latin typeface="Times New Roman" panose="02020603050405020304" pitchFamily="18" charset="0"/>
                <a:cs typeface="Times New Roman" panose="02020603050405020304" pitchFamily="18" charset="0"/>
              </a:rPr>
              <a:t>a una </a:t>
            </a:r>
            <a:r>
              <a:rPr lang="it-IT" sz="2100" dirty="0">
                <a:latin typeface="Times New Roman" panose="02020603050405020304" pitchFamily="18" charset="0"/>
                <a:cs typeface="Times New Roman" panose="02020603050405020304" pitchFamily="18" charset="0"/>
              </a:rPr>
              <a:t>determinata fase del proprio processo evolutivo. Ma non </a:t>
            </a:r>
            <a:r>
              <a:rPr lang="it-IT" sz="2100" dirty="0" smtClean="0">
                <a:latin typeface="Times New Roman" panose="02020603050405020304" pitchFamily="18" charset="0"/>
                <a:cs typeface="Times New Roman" panose="02020603050405020304" pitchFamily="18" charset="0"/>
              </a:rPr>
              <a:t>necessariamente </a:t>
            </a:r>
            <a:r>
              <a:rPr lang="it-IT" sz="2100" dirty="0">
                <a:latin typeface="Times New Roman" panose="02020603050405020304" pitchFamily="18" charset="0"/>
                <a:cs typeface="Times New Roman" panose="02020603050405020304" pitchFamily="18" charset="0"/>
              </a:rPr>
              <a:t>tutto ciò su cui </a:t>
            </a:r>
            <a:r>
              <a:rPr lang="it-IT" sz="2100" dirty="0" smtClean="0">
                <a:latin typeface="Times New Roman" panose="02020603050405020304" pitchFamily="18" charset="0"/>
                <a:cs typeface="Times New Roman" panose="02020603050405020304" pitchFamily="18" charset="0"/>
              </a:rPr>
              <a:t>il </a:t>
            </a:r>
            <a:r>
              <a:rPr lang="it-IT" sz="2100" dirty="0">
                <a:latin typeface="Times New Roman" panose="02020603050405020304" pitchFamily="18" charset="0"/>
                <a:cs typeface="Times New Roman" panose="02020603050405020304" pitchFamily="18" charset="0"/>
              </a:rPr>
              <a:t>principio di piacere ancora non </a:t>
            </a:r>
            <a:r>
              <a:rPr lang="it-IT" sz="2100" dirty="0" smtClean="0">
                <a:latin typeface="Times New Roman" panose="02020603050405020304" pitchFamily="18" charset="0"/>
                <a:cs typeface="Times New Roman" panose="02020603050405020304" pitchFamily="18" charset="0"/>
              </a:rPr>
              <a:t>ha imposto </a:t>
            </a:r>
            <a:r>
              <a:rPr lang="it-IT" sz="2100" dirty="0">
                <a:latin typeface="Times New Roman" panose="02020603050405020304" pitchFamily="18" charset="0"/>
                <a:cs typeface="Times New Roman" panose="02020603050405020304" pitchFamily="18" charset="0"/>
              </a:rPr>
              <a:t>il proprio potere, solo per questo gli si oppone; </a:t>
            </a:r>
            <a:r>
              <a:rPr lang="it-IT" sz="2100" b="1" dirty="0">
                <a:solidFill>
                  <a:srgbClr val="FF0000"/>
                </a:solidFill>
                <a:latin typeface="Times New Roman" panose="02020603050405020304" pitchFamily="18" charset="0"/>
                <a:cs typeface="Times New Roman" panose="02020603050405020304" pitchFamily="18" charset="0"/>
              </a:rPr>
              <a:t>e il </a:t>
            </a:r>
            <a:r>
              <a:rPr lang="it-IT" sz="2100" b="1" dirty="0" smtClean="0">
                <a:solidFill>
                  <a:srgbClr val="FF0000"/>
                </a:solidFill>
                <a:latin typeface="Times New Roman" panose="02020603050405020304" pitchFamily="18" charset="0"/>
                <a:cs typeface="Times New Roman" panose="02020603050405020304" pitchFamily="18" charset="0"/>
              </a:rPr>
              <a:t>compito di </a:t>
            </a:r>
            <a:r>
              <a:rPr lang="it-IT" sz="2100" b="1" dirty="0">
                <a:solidFill>
                  <a:srgbClr val="FF0000"/>
                </a:solidFill>
                <a:latin typeface="Times New Roman" panose="02020603050405020304" pitchFamily="18" charset="0"/>
                <a:cs typeface="Times New Roman" panose="02020603050405020304" pitchFamily="18" charset="0"/>
              </a:rPr>
              <a:t>stabilire quale sia il rapporto fra i processi pulsionali di </a:t>
            </a:r>
            <a:r>
              <a:rPr lang="it-IT" sz="2100" b="1" dirty="0" smtClean="0">
                <a:solidFill>
                  <a:srgbClr val="FF0000"/>
                </a:solidFill>
                <a:latin typeface="Times New Roman" panose="02020603050405020304" pitchFamily="18" charset="0"/>
                <a:cs typeface="Times New Roman" panose="02020603050405020304" pitchFamily="18" charset="0"/>
              </a:rPr>
              <a:t>ripetizione e </a:t>
            </a:r>
            <a:r>
              <a:rPr lang="it-IT" sz="2100" b="1" dirty="0">
                <a:solidFill>
                  <a:srgbClr val="FF0000"/>
                </a:solidFill>
                <a:latin typeface="Times New Roman" panose="02020603050405020304" pitchFamily="18" charset="0"/>
                <a:cs typeface="Times New Roman" panose="02020603050405020304" pitchFamily="18" charset="0"/>
              </a:rPr>
              <a:t>il dominio del principio di piacere ancora non è stato risolto.</a:t>
            </a:r>
          </a:p>
        </p:txBody>
      </p:sp>
      <p:sp>
        <p:nvSpPr>
          <p:cNvPr id="4" name="CasellaDiTesto 3"/>
          <p:cNvSpPr txBox="1"/>
          <p:nvPr/>
        </p:nvSpPr>
        <p:spPr>
          <a:xfrm>
            <a:off x="209228" y="3645024"/>
            <a:ext cx="8724087" cy="3000821"/>
          </a:xfrm>
          <a:prstGeom prst="rect">
            <a:avLst/>
          </a:prstGeom>
          <a:noFill/>
        </p:spPr>
        <p:txBody>
          <a:bodyPr wrap="square" rtlCol="0">
            <a:spAutoFit/>
          </a:bodyPr>
          <a:lstStyle/>
          <a:p>
            <a:pPr algn="just"/>
            <a:r>
              <a:rPr lang="it-IT" sz="2100" dirty="0">
                <a:latin typeface="Times New Roman" panose="02020603050405020304" pitchFamily="18" charset="0"/>
                <a:cs typeface="Times New Roman" panose="02020603050405020304" pitchFamily="18" charset="0"/>
              </a:rPr>
              <a:t>Abbiamo scoperto che una delle prime e </a:t>
            </a:r>
            <a:r>
              <a:rPr lang="it-IT" sz="2100" dirty="0" smtClean="0">
                <a:latin typeface="Times New Roman" panose="02020603050405020304" pitchFamily="18" charset="0"/>
                <a:cs typeface="Times New Roman" panose="02020603050405020304" pitchFamily="18" charset="0"/>
              </a:rPr>
              <a:t>più </a:t>
            </a:r>
            <a:r>
              <a:rPr lang="it-IT" sz="2100" dirty="0">
                <a:latin typeface="Times New Roman" panose="02020603050405020304" pitchFamily="18" charset="0"/>
                <a:cs typeface="Times New Roman" panose="02020603050405020304" pitchFamily="18" charset="0"/>
              </a:rPr>
              <a:t>importanti </a:t>
            </a:r>
            <a:r>
              <a:rPr lang="it-IT" sz="2100" dirty="0" smtClean="0">
                <a:latin typeface="Times New Roman" panose="02020603050405020304" pitchFamily="18" charset="0"/>
                <a:cs typeface="Times New Roman" panose="02020603050405020304" pitchFamily="18" charset="0"/>
              </a:rPr>
              <a:t>funzioni dell'apparato </a:t>
            </a:r>
            <a:r>
              <a:rPr lang="it-IT" sz="2100" dirty="0">
                <a:latin typeface="Times New Roman" panose="02020603050405020304" pitchFamily="18" charset="0"/>
                <a:cs typeface="Times New Roman" panose="02020603050405020304" pitchFamily="18" charset="0"/>
              </a:rPr>
              <a:t>psichico è quella di "legare" i moti pulsionali che </a:t>
            </a:r>
            <a:r>
              <a:rPr lang="it-IT" sz="2100" dirty="0" smtClean="0">
                <a:latin typeface="Times New Roman" panose="02020603050405020304" pitchFamily="18" charset="0"/>
                <a:cs typeface="Times New Roman" panose="02020603050405020304" pitchFamily="18" charset="0"/>
              </a:rPr>
              <a:t>sopravvengono</a:t>
            </a:r>
            <a:r>
              <a:rPr lang="it-IT" sz="2100" dirty="0">
                <a:latin typeface="Times New Roman" panose="02020603050405020304" pitchFamily="18" charset="0"/>
                <a:cs typeface="Times New Roman" panose="02020603050405020304" pitchFamily="18" charset="0"/>
              </a:rPr>
              <a:t>, di sostituire </a:t>
            </a:r>
            <a:r>
              <a:rPr lang="it-IT" sz="2100" b="1" dirty="0">
                <a:solidFill>
                  <a:srgbClr val="FF0000"/>
                </a:solidFill>
                <a:latin typeface="Times New Roman" panose="02020603050405020304" pitchFamily="18" charset="0"/>
                <a:cs typeface="Times New Roman" panose="02020603050405020304" pitchFamily="18" charset="0"/>
              </a:rPr>
              <a:t>il processo primario che li governa con </a:t>
            </a:r>
            <a:r>
              <a:rPr lang="it-IT" sz="2100" b="1" dirty="0" smtClean="0">
                <a:solidFill>
                  <a:srgbClr val="FF0000"/>
                </a:solidFill>
                <a:latin typeface="Times New Roman" panose="02020603050405020304" pitchFamily="18" charset="0"/>
                <a:cs typeface="Times New Roman" panose="02020603050405020304" pitchFamily="18" charset="0"/>
              </a:rPr>
              <a:t>il processo </a:t>
            </a:r>
            <a:r>
              <a:rPr lang="it-IT" sz="2100" b="1" dirty="0">
                <a:solidFill>
                  <a:srgbClr val="FF0000"/>
                </a:solidFill>
                <a:latin typeface="Times New Roman" panose="02020603050405020304" pitchFamily="18" charset="0"/>
                <a:cs typeface="Times New Roman" panose="02020603050405020304" pitchFamily="18" charset="0"/>
              </a:rPr>
              <a:t>secondario</a:t>
            </a:r>
            <a:r>
              <a:rPr lang="it-IT" sz="2100" dirty="0">
                <a:latin typeface="Times New Roman" panose="02020603050405020304" pitchFamily="18" charset="0"/>
                <a:cs typeface="Times New Roman" panose="02020603050405020304" pitchFamily="18" charset="0"/>
              </a:rPr>
              <a:t>, di trasformare la loro energia di </a:t>
            </a:r>
            <a:r>
              <a:rPr lang="it-IT" sz="2100" dirty="0" smtClean="0">
                <a:latin typeface="Times New Roman" panose="02020603050405020304" pitchFamily="18" charset="0"/>
                <a:cs typeface="Times New Roman" panose="02020603050405020304" pitchFamily="18" charset="0"/>
              </a:rPr>
              <a:t>investimento liberamente </a:t>
            </a:r>
            <a:r>
              <a:rPr lang="it-IT" sz="2100" dirty="0">
                <a:latin typeface="Times New Roman" panose="02020603050405020304" pitchFamily="18" charset="0"/>
                <a:cs typeface="Times New Roman" panose="02020603050405020304" pitchFamily="18" charset="0"/>
              </a:rPr>
              <a:t>mobile in un investimento prevalentemente </a:t>
            </a:r>
            <a:r>
              <a:rPr lang="it-IT" sz="2100" dirty="0" smtClean="0">
                <a:latin typeface="Times New Roman" panose="02020603050405020304" pitchFamily="18" charset="0"/>
                <a:cs typeface="Times New Roman" panose="02020603050405020304" pitchFamily="18" charset="0"/>
              </a:rPr>
              <a:t>quiescente (</a:t>
            </a:r>
            <a:r>
              <a:rPr lang="it-IT" sz="2100" dirty="0">
                <a:latin typeface="Times New Roman" panose="02020603050405020304" pitchFamily="18" charset="0"/>
                <a:cs typeface="Times New Roman" panose="02020603050405020304" pitchFamily="18" charset="0"/>
              </a:rPr>
              <a:t>tonico). Nel corso di questa trasformazione non si </a:t>
            </a:r>
            <a:r>
              <a:rPr lang="it-IT" sz="2100" dirty="0" smtClean="0">
                <a:latin typeface="Times New Roman" panose="02020603050405020304" pitchFamily="18" charset="0"/>
                <a:cs typeface="Times New Roman" panose="02020603050405020304" pitchFamily="18" charset="0"/>
              </a:rPr>
              <a:t>può (non ?) </a:t>
            </a:r>
            <a:r>
              <a:rPr lang="it-IT" sz="2100" dirty="0">
                <a:latin typeface="Times New Roman" panose="02020603050405020304" pitchFamily="18" charset="0"/>
                <a:cs typeface="Times New Roman" panose="02020603050405020304" pitchFamily="18" charset="0"/>
              </a:rPr>
              <a:t>tener </a:t>
            </a:r>
            <a:r>
              <a:rPr lang="it-IT" sz="2100" dirty="0" smtClean="0">
                <a:latin typeface="Times New Roman" panose="02020603050405020304" pitchFamily="18" charset="0"/>
                <a:cs typeface="Times New Roman" panose="02020603050405020304" pitchFamily="18" charset="0"/>
              </a:rPr>
              <a:t>conto dello </a:t>
            </a:r>
            <a:r>
              <a:rPr lang="it-IT" sz="2100" dirty="0">
                <a:latin typeface="Times New Roman" panose="02020603050405020304" pitchFamily="18" charset="0"/>
                <a:cs typeface="Times New Roman" panose="02020603050405020304" pitchFamily="18" charset="0"/>
              </a:rPr>
              <a:t>sviluppo del dispiacere, ma non per questo il principio </a:t>
            </a:r>
            <a:r>
              <a:rPr lang="it-IT" sz="2100" dirty="0" smtClean="0">
                <a:latin typeface="Times New Roman" panose="02020603050405020304" pitchFamily="18" charset="0"/>
                <a:cs typeface="Times New Roman" panose="02020603050405020304" pitchFamily="18" charset="0"/>
              </a:rPr>
              <a:t>di piacere </a:t>
            </a:r>
            <a:r>
              <a:rPr lang="it-IT" sz="2100" dirty="0">
                <a:latin typeface="Times New Roman" panose="02020603050405020304" pitchFamily="18" charset="0"/>
                <a:cs typeface="Times New Roman" panose="02020603050405020304" pitchFamily="18" charset="0"/>
              </a:rPr>
              <a:t>è sospeso. Al contrario, la trasformazione </a:t>
            </a:r>
            <a:r>
              <a:rPr lang="it-IT" sz="2100" dirty="0" smtClean="0">
                <a:latin typeface="Times New Roman" panose="02020603050405020304" pitchFamily="18" charset="0"/>
                <a:cs typeface="Times New Roman" panose="02020603050405020304" pitchFamily="18" charset="0"/>
              </a:rPr>
              <a:t>avviene </a:t>
            </a:r>
            <a:r>
              <a:rPr lang="it-IT" sz="2100" dirty="0">
                <a:latin typeface="Times New Roman" panose="02020603050405020304" pitchFamily="18" charset="0"/>
                <a:cs typeface="Times New Roman" panose="02020603050405020304" pitchFamily="18" charset="0"/>
              </a:rPr>
              <a:t>al </a:t>
            </a:r>
            <a:r>
              <a:rPr lang="it-IT" sz="2100" dirty="0" smtClean="0">
                <a:latin typeface="Times New Roman" panose="02020603050405020304" pitchFamily="18" charset="0"/>
                <a:cs typeface="Times New Roman" panose="02020603050405020304" pitchFamily="18" charset="0"/>
              </a:rPr>
              <a:t>servizio del </a:t>
            </a:r>
            <a:r>
              <a:rPr lang="it-IT" sz="2100" dirty="0">
                <a:latin typeface="Times New Roman" panose="02020603050405020304" pitchFamily="18" charset="0"/>
                <a:cs typeface="Times New Roman" panose="02020603050405020304" pitchFamily="18" charset="0"/>
              </a:rPr>
              <a:t>principio di piacere; il legamento è un atto preparatorio </a:t>
            </a:r>
            <a:r>
              <a:rPr lang="it-IT" sz="2100" dirty="0" smtClean="0">
                <a:latin typeface="Times New Roman" panose="02020603050405020304" pitchFamily="18" charset="0"/>
                <a:cs typeface="Times New Roman" panose="02020603050405020304" pitchFamily="18" charset="0"/>
              </a:rPr>
              <a:t>che introduce </a:t>
            </a:r>
            <a:r>
              <a:rPr lang="it-IT" sz="2100" dirty="0">
                <a:latin typeface="Times New Roman" panose="02020603050405020304" pitchFamily="18" charset="0"/>
                <a:cs typeface="Times New Roman" panose="02020603050405020304" pitchFamily="18" charset="0"/>
              </a:rPr>
              <a:t>e assicura il dominio del principio di piacere.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2265" y="6341045"/>
            <a:ext cx="1006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90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243512"/>
            <a:ext cx="8496944" cy="3785652"/>
          </a:xfrm>
          <a:prstGeom prst="rect">
            <a:avLst/>
          </a:prstGeom>
          <a:noFill/>
        </p:spPr>
        <p:txBody>
          <a:bodyPr wrap="square" rtlCol="0">
            <a:spAutoFit/>
          </a:bodyPr>
          <a:lstStyle/>
          <a:p>
            <a:pPr algn="just"/>
            <a:r>
              <a:rPr lang="it-IT" sz="2400" dirty="0">
                <a:latin typeface="Times New Roman" panose="02020603050405020304" pitchFamily="18" charset="0"/>
                <a:cs typeface="Times New Roman" panose="02020603050405020304" pitchFamily="18" charset="0"/>
              </a:rPr>
              <a:t>Se distinguiamo fra la funzione e la tendenza in un modo </a:t>
            </a:r>
            <a:r>
              <a:rPr lang="it-IT" sz="2400" dirty="0" smtClean="0">
                <a:latin typeface="Times New Roman" panose="02020603050405020304" pitchFamily="18" charset="0"/>
                <a:cs typeface="Times New Roman" panose="02020603050405020304" pitchFamily="18" charset="0"/>
              </a:rPr>
              <a:t>più netto di </a:t>
            </a:r>
            <a:r>
              <a:rPr lang="it-IT" sz="2400" dirty="0">
                <a:latin typeface="Times New Roman" panose="02020603050405020304" pitchFamily="18" charset="0"/>
                <a:cs typeface="Times New Roman" panose="02020603050405020304" pitchFamily="18" charset="0"/>
              </a:rPr>
              <a:t>quanto abbiamo fatto finora, il principio di piacere diventa </a:t>
            </a:r>
            <a:r>
              <a:rPr lang="it-IT" sz="2400" dirty="0" smtClean="0">
                <a:latin typeface="Times New Roman" panose="02020603050405020304" pitchFamily="18" charset="0"/>
                <a:cs typeface="Times New Roman" panose="02020603050405020304" pitchFamily="18" charset="0"/>
              </a:rPr>
              <a:t>una tendenza </a:t>
            </a:r>
            <a:r>
              <a:rPr lang="it-IT" sz="2400" dirty="0">
                <a:latin typeface="Times New Roman" panose="02020603050405020304" pitchFamily="18" charset="0"/>
                <a:cs typeface="Times New Roman" panose="02020603050405020304" pitchFamily="18" charset="0"/>
              </a:rPr>
              <a:t>che si pone al servizio di una funzione cui spetta il </a:t>
            </a:r>
            <a:r>
              <a:rPr lang="it-IT" sz="2400" dirty="0" smtClean="0">
                <a:latin typeface="Times New Roman" panose="02020603050405020304" pitchFamily="18" charset="0"/>
                <a:cs typeface="Times New Roman" panose="02020603050405020304" pitchFamily="18" charset="0"/>
              </a:rPr>
              <a:t>compito </a:t>
            </a:r>
            <a:r>
              <a:rPr lang="it-IT" sz="2400" dirty="0">
                <a:latin typeface="Times New Roman" panose="02020603050405020304" pitchFamily="18" charset="0"/>
                <a:cs typeface="Times New Roman" panose="02020603050405020304" pitchFamily="18" charset="0"/>
              </a:rPr>
              <a:t>di liberare interamente dall'eccitamento l'apparato psichico, </a:t>
            </a:r>
            <a:r>
              <a:rPr lang="it-IT" sz="2400" dirty="0" smtClean="0">
                <a:latin typeface="Times New Roman" panose="02020603050405020304" pitchFamily="18" charset="0"/>
                <a:cs typeface="Times New Roman" panose="02020603050405020304" pitchFamily="18" charset="0"/>
              </a:rPr>
              <a:t>o di </a:t>
            </a:r>
            <a:r>
              <a:rPr lang="it-IT" sz="2400" dirty="0">
                <a:latin typeface="Times New Roman" panose="02020603050405020304" pitchFamily="18" charset="0"/>
                <a:cs typeface="Times New Roman" panose="02020603050405020304" pitchFamily="18" charset="0"/>
              </a:rPr>
              <a:t>mantenere costante o quanto </a:t>
            </a:r>
            <a:r>
              <a:rPr lang="it-IT" sz="2400" dirty="0" smtClean="0">
                <a:latin typeface="Times New Roman" panose="02020603050405020304" pitchFamily="18" charset="0"/>
                <a:cs typeface="Times New Roman" panose="02020603050405020304" pitchFamily="18" charset="0"/>
              </a:rPr>
              <a:t>più </a:t>
            </a:r>
            <a:r>
              <a:rPr lang="it-IT" sz="2400" dirty="0">
                <a:latin typeface="Times New Roman" panose="02020603050405020304" pitchFamily="18" charset="0"/>
                <a:cs typeface="Times New Roman" panose="02020603050405020304" pitchFamily="18" charset="0"/>
              </a:rPr>
              <a:t>basso possibile l'ammontare </a:t>
            </a:r>
            <a:r>
              <a:rPr lang="it-IT" sz="2400" dirty="0" smtClean="0">
                <a:latin typeface="Times New Roman" panose="02020603050405020304" pitchFamily="18" charset="0"/>
                <a:cs typeface="Times New Roman" panose="02020603050405020304" pitchFamily="18" charset="0"/>
              </a:rPr>
              <a:t>di eccitamenti </a:t>
            </a:r>
            <a:r>
              <a:rPr lang="it-IT" sz="2400" dirty="0">
                <a:latin typeface="Times New Roman" panose="02020603050405020304" pitchFamily="18" charset="0"/>
                <a:cs typeface="Times New Roman" panose="02020603050405020304" pitchFamily="18" charset="0"/>
              </a:rPr>
              <a:t>in esso presente. Non possiamo ancora decidere </a:t>
            </a:r>
            <a:r>
              <a:rPr lang="it-IT" sz="2400" dirty="0" smtClean="0">
                <a:latin typeface="Times New Roman" panose="02020603050405020304" pitchFamily="18" charset="0"/>
                <a:cs typeface="Times New Roman" panose="02020603050405020304" pitchFamily="18" charset="0"/>
              </a:rPr>
              <a:t>con certezza </a:t>
            </a:r>
            <a:r>
              <a:rPr lang="it-IT" sz="2400" dirty="0">
                <a:latin typeface="Times New Roman" panose="02020603050405020304" pitchFamily="18" charset="0"/>
                <a:cs typeface="Times New Roman" panose="02020603050405020304" pitchFamily="18" charset="0"/>
              </a:rPr>
              <a:t>a favore dell'una o dell'altra di queste ipotesi, ma ci </a:t>
            </a:r>
            <a:r>
              <a:rPr lang="it-IT" sz="2400" dirty="0" smtClean="0">
                <a:latin typeface="Times New Roman" panose="02020603050405020304" pitchFamily="18" charset="0"/>
                <a:cs typeface="Times New Roman" panose="02020603050405020304" pitchFamily="18" charset="0"/>
              </a:rPr>
              <a:t>rendiamo </a:t>
            </a:r>
            <a:r>
              <a:rPr lang="it-IT" sz="2400" dirty="0">
                <a:latin typeface="Times New Roman" panose="02020603050405020304" pitchFamily="18" charset="0"/>
                <a:cs typeface="Times New Roman" panose="02020603050405020304" pitchFamily="18" charset="0"/>
              </a:rPr>
              <a:t>conto che la funzione che abbiamo descritto </a:t>
            </a:r>
            <a:r>
              <a:rPr lang="it-IT" sz="2400" dirty="0" smtClean="0">
                <a:latin typeface="Times New Roman" panose="02020603050405020304" pitchFamily="18" charset="0"/>
                <a:cs typeface="Times New Roman" panose="02020603050405020304" pitchFamily="18" charset="0"/>
              </a:rPr>
              <a:t>rientrerebbe </a:t>
            </a:r>
            <a:r>
              <a:rPr lang="it-IT" sz="2400" b="1" dirty="0" smtClean="0">
                <a:solidFill>
                  <a:srgbClr val="FF0000"/>
                </a:solidFill>
                <a:latin typeface="Times New Roman" panose="02020603050405020304" pitchFamily="18" charset="0"/>
                <a:cs typeface="Times New Roman" panose="02020603050405020304" pitchFamily="18" charset="0"/>
              </a:rPr>
              <a:t>nell'aspirazione più </a:t>
            </a:r>
            <a:r>
              <a:rPr lang="it-IT" sz="2400" b="1" dirty="0">
                <a:solidFill>
                  <a:srgbClr val="FF0000"/>
                </a:solidFill>
                <a:latin typeface="Times New Roman" panose="02020603050405020304" pitchFamily="18" charset="0"/>
                <a:cs typeface="Times New Roman" panose="02020603050405020304" pitchFamily="18" charset="0"/>
              </a:rPr>
              <a:t>universale di tutti gli esseri viventi, quella </a:t>
            </a:r>
            <a:r>
              <a:rPr lang="it-IT" sz="2400" b="1" dirty="0" smtClean="0">
                <a:solidFill>
                  <a:srgbClr val="FF0000"/>
                </a:solidFill>
                <a:latin typeface="Times New Roman" panose="02020603050405020304" pitchFamily="18" charset="0"/>
                <a:cs typeface="Times New Roman" panose="02020603050405020304" pitchFamily="18" charset="0"/>
              </a:rPr>
              <a:t>di ritornare </a:t>
            </a:r>
            <a:r>
              <a:rPr lang="it-IT" sz="2400" b="1" dirty="0">
                <a:solidFill>
                  <a:srgbClr val="FF0000"/>
                </a:solidFill>
                <a:latin typeface="Times New Roman" panose="02020603050405020304" pitchFamily="18" charset="0"/>
                <a:cs typeface="Times New Roman" panose="02020603050405020304" pitchFamily="18" charset="0"/>
              </a:rPr>
              <a:t>alla quiete </a:t>
            </a:r>
            <a:r>
              <a:rPr lang="it-IT" sz="2400" b="1" dirty="0" smtClean="0">
                <a:solidFill>
                  <a:srgbClr val="FF0000"/>
                </a:solidFill>
                <a:latin typeface="Times New Roman" panose="02020603050405020304" pitchFamily="18" charset="0"/>
                <a:cs typeface="Times New Roman" panose="02020603050405020304" pitchFamily="18" charset="0"/>
              </a:rPr>
              <a:t>del </a:t>
            </a:r>
            <a:r>
              <a:rPr lang="it-IT" sz="2400" b="1" dirty="0">
                <a:solidFill>
                  <a:srgbClr val="FF0000"/>
                </a:solidFill>
                <a:latin typeface="Times New Roman" panose="02020603050405020304" pitchFamily="18" charset="0"/>
                <a:cs typeface="Times New Roman" panose="02020603050405020304" pitchFamily="18" charset="0"/>
              </a:rPr>
              <a:t>mondo inorganico.</a:t>
            </a:r>
            <a:r>
              <a:rPr lang="it-IT" sz="2400" dirty="0">
                <a:latin typeface="Times New Roman" panose="02020603050405020304" pitchFamily="18" charset="0"/>
                <a:cs typeface="Times New Roman" panose="02020603050405020304" pitchFamily="18" charset="0"/>
              </a:rPr>
              <a:t> </a:t>
            </a:r>
            <a:endParaRPr lang="it-IT" sz="2200" dirty="0"/>
          </a:p>
        </p:txBody>
      </p:sp>
      <p:sp>
        <p:nvSpPr>
          <p:cNvPr id="4" name="Freccia a destra 3"/>
          <p:cNvSpPr/>
          <p:nvPr/>
        </p:nvSpPr>
        <p:spPr>
          <a:xfrm>
            <a:off x="7020272" y="6353771"/>
            <a:ext cx="9784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323528" y="4042938"/>
            <a:ext cx="8568952" cy="2308324"/>
          </a:xfrm>
          <a:prstGeom prst="rect">
            <a:avLst/>
          </a:prstGeom>
          <a:noFill/>
        </p:spPr>
        <p:txBody>
          <a:bodyPr wrap="square" rtlCol="0">
            <a:spAutoFit/>
          </a:bodyPr>
          <a:lstStyle/>
          <a:p>
            <a:pPr lvl="0" algn="just"/>
            <a:r>
              <a:rPr lang="it-IT" sz="2400" dirty="0">
                <a:solidFill>
                  <a:prstClr val="black"/>
                </a:solidFill>
                <a:latin typeface="Times New Roman" panose="02020603050405020304" pitchFamily="18" charset="0"/>
                <a:cs typeface="Times New Roman" panose="02020603050405020304" pitchFamily="18" charset="0"/>
              </a:rPr>
              <a:t>Abbiamo tutti sperimentato come il massimo piacere che possiamo attingere, il piacere dell'atto sessuale, sia connesso con la momentanea estinzione di un eccitamento estremamente intenso. Il legamento del moto pulsionale sarebbe invece una funzione preliminare, che deve preparare l'eccitamento per la sua definitiva eliminazione nel piacere della scarica</a:t>
            </a:r>
            <a:r>
              <a:rPr lang="it-IT" sz="2200" dirty="0">
                <a:solidFill>
                  <a:prstClr val="black"/>
                </a:solidFill>
              </a:rPr>
              <a:t>.</a:t>
            </a:r>
          </a:p>
        </p:txBody>
      </p:sp>
    </p:spTree>
    <p:extLst>
      <p:ext uri="{BB962C8B-B14F-4D97-AF65-F5344CB8AC3E}">
        <p14:creationId xmlns:p14="http://schemas.microsoft.com/office/powerpoint/2010/main" val="190012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332656"/>
            <a:ext cx="8712968" cy="2800767"/>
          </a:xfrm>
          <a:prstGeom prst="rect">
            <a:avLst/>
          </a:prstGeom>
          <a:noFill/>
        </p:spPr>
        <p:txBody>
          <a:bodyPr wrap="square" rtlCol="0">
            <a:spAutoFit/>
          </a:bodyPr>
          <a:lstStyle/>
          <a:p>
            <a:pPr algn="just"/>
            <a:r>
              <a:rPr lang="it-IT" sz="2200" dirty="0">
                <a:latin typeface="Times New Roman" panose="02020603050405020304" pitchFamily="18" charset="0"/>
                <a:cs typeface="Times New Roman" panose="02020603050405020304" pitchFamily="18" charset="0"/>
              </a:rPr>
              <a:t>Dal medesimo contesto nasce il quesito se le sensazioni di </a:t>
            </a:r>
            <a:r>
              <a:rPr lang="it-IT" sz="2200" dirty="0" smtClean="0">
                <a:latin typeface="Times New Roman" panose="02020603050405020304" pitchFamily="18" charset="0"/>
                <a:cs typeface="Times New Roman" panose="02020603050405020304" pitchFamily="18" charset="0"/>
              </a:rPr>
              <a:t>piacere e </a:t>
            </a:r>
            <a:r>
              <a:rPr lang="it-IT" sz="2200" dirty="0">
                <a:latin typeface="Times New Roman" panose="02020603050405020304" pitchFamily="18" charset="0"/>
                <a:cs typeface="Times New Roman" panose="02020603050405020304" pitchFamily="18" charset="0"/>
              </a:rPr>
              <a:t>dispiacere possano essere prodotte nella stessa guisa dai </a:t>
            </a:r>
            <a:r>
              <a:rPr lang="it-IT" sz="2200" dirty="0" smtClean="0">
                <a:latin typeface="Times New Roman" panose="02020603050405020304" pitchFamily="18" charset="0"/>
                <a:cs typeface="Times New Roman" panose="02020603050405020304" pitchFamily="18" charset="0"/>
              </a:rPr>
              <a:t>processi eccitativi </a:t>
            </a:r>
            <a:r>
              <a:rPr lang="it-IT" sz="2200" dirty="0">
                <a:latin typeface="Times New Roman" panose="02020603050405020304" pitchFamily="18" charset="0"/>
                <a:cs typeface="Times New Roman" panose="02020603050405020304" pitchFamily="18" charset="0"/>
              </a:rPr>
              <a:t>legati e da quelli liberi. E pare non ci sia </a:t>
            </a:r>
            <a:r>
              <a:rPr lang="it-IT" sz="2200" dirty="0" smtClean="0">
                <a:latin typeface="Times New Roman" panose="02020603050405020304" pitchFamily="18" charset="0"/>
                <a:cs typeface="Times New Roman" panose="02020603050405020304" pitchFamily="18" charset="0"/>
              </a:rPr>
              <a:t>dubbio </a:t>
            </a:r>
            <a:r>
              <a:rPr lang="it-IT" sz="2200" dirty="0">
                <a:latin typeface="Times New Roman" panose="02020603050405020304" pitchFamily="18" charset="0"/>
                <a:cs typeface="Times New Roman" panose="02020603050405020304" pitchFamily="18" charset="0"/>
              </a:rPr>
              <a:t>che </a:t>
            </a:r>
            <a:r>
              <a:rPr lang="it-IT" sz="2200" dirty="0" smtClean="0">
                <a:latin typeface="Times New Roman" panose="02020603050405020304" pitchFamily="18" charset="0"/>
                <a:cs typeface="Times New Roman" panose="02020603050405020304" pitchFamily="18" charset="0"/>
              </a:rPr>
              <a:t>i processi </a:t>
            </a:r>
            <a:r>
              <a:rPr lang="it-IT" sz="2200" dirty="0">
                <a:latin typeface="Times New Roman" panose="02020603050405020304" pitchFamily="18" charset="0"/>
                <a:cs typeface="Times New Roman" panose="02020603050405020304" pitchFamily="18" charset="0"/>
              </a:rPr>
              <a:t>liberi, primari, determinino sensazioni molto </a:t>
            </a:r>
            <a:r>
              <a:rPr lang="it-IT" sz="2200" dirty="0" smtClean="0">
                <a:latin typeface="Times New Roman" panose="02020603050405020304" pitchFamily="18" charset="0"/>
                <a:cs typeface="Times New Roman" panose="02020603050405020304" pitchFamily="18" charset="0"/>
              </a:rPr>
              <a:t>più </a:t>
            </a:r>
            <a:r>
              <a:rPr lang="it-IT" sz="2200" dirty="0">
                <a:latin typeface="Times New Roman" panose="02020603050405020304" pitchFamily="18" charset="0"/>
                <a:cs typeface="Times New Roman" panose="02020603050405020304" pitchFamily="18" charset="0"/>
              </a:rPr>
              <a:t>intense</a:t>
            </a:r>
            <a:r>
              <a:rPr lang="it-IT" sz="2200" dirty="0" smtClean="0">
                <a:latin typeface="Times New Roman" panose="02020603050405020304" pitchFamily="18" charset="0"/>
                <a:cs typeface="Times New Roman" panose="02020603050405020304" pitchFamily="18" charset="0"/>
              </a:rPr>
              <a:t>, in </a:t>
            </a:r>
            <a:r>
              <a:rPr lang="it-IT" sz="2200" dirty="0">
                <a:latin typeface="Times New Roman" panose="02020603050405020304" pitchFamily="18" charset="0"/>
                <a:cs typeface="Times New Roman" panose="02020603050405020304" pitchFamily="18" charset="0"/>
              </a:rPr>
              <a:t>entrambe le direzioni, dei processi legati o secondari. I </a:t>
            </a:r>
            <a:r>
              <a:rPr lang="it-IT" sz="2200" dirty="0" smtClean="0">
                <a:latin typeface="Times New Roman" panose="02020603050405020304" pitchFamily="18" charset="0"/>
                <a:cs typeface="Times New Roman" panose="02020603050405020304" pitchFamily="18" charset="0"/>
              </a:rPr>
              <a:t>processi primari </a:t>
            </a:r>
            <a:r>
              <a:rPr lang="it-IT" sz="2200" dirty="0">
                <a:latin typeface="Times New Roman" panose="02020603050405020304" pitchFamily="18" charset="0"/>
                <a:cs typeface="Times New Roman" panose="02020603050405020304" pitchFamily="18" charset="0"/>
              </a:rPr>
              <a:t>sono anche i primi nel tempo, all'inizio della vita </a:t>
            </a:r>
            <a:r>
              <a:rPr lang="it-IT" sz="2200" dirty="0" smtClean="0">
                <a:latin typeface="Times New Roman" panose="02020603050405020304" pitchFamily="18" charset="0"/>
                <a:cs typeface="Times New Roman" panose="02020603050405020304" pitchFamily="18" charset="0"/>
              </a:rPr>
              <a:t>psichica non </a:t>
            </a:r>
            <a:r>
              <a:rPr lang="it-IT" sz="2200" dirty="0">
                <a:latin typeface="Times New Roman" panose="02020603050405020304" pitchFamily="18" charset="0"/>
                <a:cs typeface="Times New Roman" panose="02020603050405020304" pitchFamily="18" charset="0"/>
              </a:rPr>
              <a:t>ce ne sono altri, e possiamo inferire che se il principio di </a:t>
            </a:r>
            <a:r>
              <a:rPr lang="it-IT" sz="2200" dirty="0" smtClean="0">
                <a:latin typeface="Times New Roman" panose="02020603050405020304" pitchFamily="18" charset="0"/>
                <a:cs typeface="Times New Roman" panose="02020603050405020304" pitchFamily="18" charset="0"/>
              </a:rPr>
              <a:t>piacere non </a:t>
            </a:r>
            <a:r>
              <a:rPr lang="it-IT" sz="2200" dirty="0">
                <a:latin typeface="Times New Roman" panose="02020603050405020304" pitchFamily="18" charset="0"/>
                <a:cs typeface="Times New Roman" panose="02020603050405020304" pitchFamily="18" charset="0"/>
              </a:rPr>
              <a:t>fosse già stato all'opera in essi, non potrebbe neanche </a:t>
            </a:r>
            <a:r>
              <a:rPr lang="it-IT" sz="2200" dirty="0" smtClean="0">
                <a:latin typeface="Times New Roman" panose="02020603050405020304" pitchFamily="18" charset="0"/>
                <a:cs typeface="Times New Roman" panose="02020603050405020304" pitchFamily="18" charset="0"/>
              </a:rPr>
              <a:t>instaurarsi </a:t>
            </a:r>
            <a:r>
              <a:rPr lang="it-IT" sz="2200" dirty="0">
                <a:latin typeface="Times New Roman" panose="02020603050405020304" pitchFamily="18" charset="0"/>
                <a:cs typeface="Times New Roman" panose="02020603050405020304" pitchFamily="18" charset="0"/>
              </a:rPr>
              <a:t>nei processi successivi. </a:t>
            </a:r>
            <a:endParaRPr lang="it-IT" sz="2200" dirty="0" smtClean="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201363" y="3133423"/>
            <a:ext cx="8776236" cy="3477875"/>
          </a:xfrm>
          <a:prstGeom prst="rect">
            <a:avLst/>
          </a:prstGeom>
          <a:noFill/>
        </p:spPr>
        <p:txBody>
          <a:bodyPr wrap="square" rtlCol="0">
            <a:spAutoFit/>
          </a:bodyPr>
          <a:lstStyle/>
          <a:p>
            <a:pPr lvl="0" algn="just"/>
            <a:r>
              <a:rPr lang="it-IT" sz="2200" dirty="0">
                <a:solidFill>
                  <a:prstClr val="black"/>
                </a:solidFill>
                <a:latin typeface="Times New Roman" panose="02020603050405020304" pitchFamily="18" charset="0"/>
                <a:cs typeface="Times New Roman" panose="02020603050405020304" pitchFamily="18" charset="0"/>
              </a:rPr>
              <a:t>Arriviamo cosi alla conclusione – non molto semplice, in verità - che all'inizio della vita psichica l'anelito al piacere si esprime in una forma, che pur essendo di gran lunga più intensa che in seguito, non è tuttavia esente da restrizioni; esso è infatti costretto a subire frequenti interruzioni. Nelle epoche successive il dominio del principio di piacere è molto più sicuro, ma neppure esso può sfuggire al processo di addomesticamento cui </a:t>
            </a:r>
            <a:r>
              <a:rPr lang="it-IT" sz="2200" dirty="0" smtClean="0">
                <a:solidFill>
                  <a:prstClr val="black"/>
                </a:solidFill>
                <a:latin typeface="Times New Roman" panose="02020603050405020304" pitchFamily="18" charset="0"/>
                <a:cs typeface="Times New Roman" panose="02020603050405020304" pitchFamily="18" charset="0"/>
              </a:rPr>
              <a:t>sono soggette </a:t>
            </a:r>
            <a:r>
              <a:rPr lang="it-IT" sz="2200" dirty="0">
                <a:solidFill>
                  <a:prstClr val="black"/>
                </a:solidFill>
                <a:latin typeface="Times New Roman" panose="02020603050405020304" pitchFamily="18" charset="0"/>
                <a:cs typeface="Times New Roman" panose="02020603050405020304" pitchFamily="18" charset="0"/>
              </a:rPr>
              <a:t>tutte le altre pulsioni. Comunque, l'elemento che determina la comparsa delle sensazioni di piacere e dispiacere nel processo eccitativo deve essere presente nel processo secondario né più e né meno come in quello primario.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6458898"/>
            <a:ext cx="1006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19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3989" y="260647"/>
            <a:ext cx="8712968" cy="3000821"/>
          </a:xfrm>
          <a:prstGeom prst="rect">
            <a:avLst/>
          </a:prstGeom>
          <a:noFill/>
        </p:spPr>
        <p:txBody>
          <a:bodyPr wrap="square" rtlCol="0">
            <a:spAutoFit/>
          </a:bodyPr>
          <a:lstStyle/>
          <a:p>
            <a:pPr algn="just"/>
            <a:r>
              <a:rPr lang="it-IT" sz="2100" dirty="0">
                <a:latin typeface="Times New Roman" panose="02020603050405020304" pitchFamily="18" charset="0"/>
                <a:cs typeface="Times New Roman" panose="02020603050405020304" pitchFamily="18" charset="0"/>
              </a:rPr>
              <a:t>Questo potrebbe essere il punto di partenza per ulteriori ricerche</a:t>
            </a:r>
            <a:r>
              <a:rPr lang="it-IT" sz="2100" dirty="0" smtClean="0">
                <a:latin typeface="Times New Roman" panose="02020603050405020304" pitchFamily="18" charset="0"/>
                <a:cs typeface="Times New Roman" panose="02020603050405020304" pitchFamily="18" charset="0"/>
              </a:rPr>
              <a:t>. La </a:t>
            </a:r>
            <a:r>
              <a:rPr lang="it-IT" sz="2100" dirty="0">
                <a:latin typeface="Times New Roman" panose="02020603050405020304" pitchFamily="18" charset="0"/>
                <a:cs typeface="Times New Roman" panose="02020603050405020304" pitchFamily="18" charset="0"/>
              </a:rPr>
              <a:t>nostra coscienza ci comunica, dall'interno, non solo le </a:t>
            </a:r>
            <a:r>
              <a:rPr lang="it-IT" sz="2100" dirty="0" smtClean="0">
                <a:latin typeface="Times New Roman" panose="02020603050405020304" pitchFamily="18" charset="0"/>
                <a:cs typeface="Times New Roman" panose="02020603050405020304" pitchFamily="18" charset="0"/>
              </a:rPr>
              <a:t>sensazioni di </a:t>
            </a:r>
            <a:r>
              <a:rPr lang="it-IT" sz="2100" dirty="0">
                <a:latin typeface="Times New Roman" panose="02020603050405020304" pitchFamily="18" charset="0"/>
                <a:cs typeface="Times New Roman" panose="02020603050405020304" pitchFamily="18" charset="0"/>
              </a:rPr>
              <a:t>piacere e di dispiacere, ma anche le sensazioni che rinviano a </a:t>
            </a:r>
            <a:r>
              <a:rPr lang="it-IT" sz="2100" dirty="0" smtClean="0">
                <a:latin typeface="Times New Roman" panose="02020603050405020304" pitchFamily="18" charset="0"/>
                <a:cs typeface="Times New Roman" panose="02020603050405020304" pitchFamily="18" charset="0"/>
              </a:rPr>
              <a:t>una peculiare </a:t>
            </a:r>
            <a:r>
              <a:rPr lang="it-IT" sz="2100" dirty="0">
                <a:latin typeface="Times New Roman" panose="02020603050405020304" pitchFamily="18" charset="0"/>
                <a:cs typeface="Times New Roman" panose="02020603050405020304" pitchFamily="18" charset="0"/>
              </a:rPr>
              <a:t>tensione che a sua volta può essere piacevole o spiacevole</a:t>
            </a:r>
            <a:r>
              <a:rPr lang="it-IT" sz="2100" dirty="0" smtClean="0">
                <a:latin typeface="Times New Roman" panose="02020603050405020304" pitchFamily="18" charset="0"/>
                <a:cs typeface="Times New Roman" panose="02020603050405020304" pitchFamily="18" charset="0"/>
              </a:rPr>
              <a:t>. </a:t>
            </a:r>
            <a:r>
              <a:rPr lang="it-IT" sz="2100" b="1" dirty="0" smtClean="0">
                <a:solidFill>
                  <a:srgbClr val="FF0000"/>
                </a:solidFill>
                <a:latin typeface="Times New Roman" panose="02020603050405020304" pitchFamily="18" charset="0"/>
                <a:cs typeface="Times New Roman" panose="02020603050405020304" pitchFamily="18" charset="0"/>
              </a:rPr>
              <a:t>Sono </a:t>
            </a:r>
            <a:r>
              <a:rPr lang="it-IT" sz="2100" b="1" dirty="0">
                <a:solidFill>
                  <a:srgbClr val="FF0000"/>
                </a:solidFill>
                <a:latin typeface="Times New Roman" panose="02020603050405020304" pitchFamily="18" charset="0"/>
                <a:cs typeface="Times New Roman" panose="02020603050405020304" pitchFamily="18" charset="0"/>
              </a:rPr>
              <a:t>queste le sensazioni che dovrebbero permetterci di </a:t>
            </a:r>
            <a:r>
              <a:rPr lang="it-IT" sz="2100" b="1" dirty="0" smtClean="0">
                <a:solidFill>
                  <a:srgbClr val="FF0000"/>
                </a:solidFill>
                <a:latin typeface="Times New Roman" panose="02020603050405020304" pitchFamily="18" charset="0"/>
                <a:cs typeface="Times New Roman" panose="02020603050405020304" pitchFamily="18" charset="0"/>
              </a:rPr>
              <a:t>discriminare fra </a:t>
            </a:r>
            <a:r>
              <a:rPr lang="it-IT" sz="2100" b="1" dirty="0">
                <a:solidFill>
                  <a:srgbClr val="FF0000"/>
                </a:solidFill>
                <a:latin typeface="Times New Roman" panose="02020603050405020304" pitchFamily="18" charset="0"/>
                <a:cs typeface="Times New Roman" panose="02020603050405020304" pitchFamily="18" charset="0"/>
              </a:rPr>
              <a:t>i processi energetici legati e quelli liberi? </a:t>
            </a:r>
            <a:r>
              <a:rPr lang="it-IT" sz="2100" b="1" dirty="0" smtClean="0">
                <a:solidFill>
                  <a:srgbClr val="FF0000"/>
                </a:solidFill>
                <a:latin typeface="Times New Roman" panose="02020603050405020304" pitchFamily="18" charset="0"/>
                <a:cs typeface="Times New Roman" panose="02020603050405020304" pitchFamily="18" charset="0"/>
              </a:rPr>
              <a:t>O </a:t>
            </a:r>
            <a:r>
              <a:rPr lang="it-IT" sz="2100" b="1" dirty="0">
                <a:solidFill>
                  <a:srgbClr val="FF0000"/>
                </a:solidFill>
                <a:latin typeface="Times New Roman" panose="02020603050405020304" pitchFamily="18" charset="0"/>
                <a:cs typeface="Times New Roman" panose="02020603050405020304" pitchFamily="18" charset="0"/>
              </a:rPr>
              <a:t>il senso di </a:t>
            </a:r>
            <a:r>
              <a:rPr lang="it-IT" sz="2100" b="1" dirty="0" smtClean="0">
                <a:solidFill>
                  <a:srgbClr val="FF0000"/>
                </a:solidFill>
                <a:latin typeface="Times New Roman" panose="02020603050405020304" pitchFamily="18" charset="0"/>
                <a:cs typeface="Times New Roman" panose="02020603050405020304" pitchFamily="18" charset="0"/>
              </a:rPr>
              <a:t>tensione va </a:t>
            </a:r>
            <a:r>
              <a:rPr lang="it-IT" sz="2100" b="1" dirty="0">
                <a:solidFill>
                  <a:srgbClr val="FF0000"/>
                </a:solidFill>
                <a:latin typeface="Times New Roman" panose="02020603050405020304" pitchFamily="18" charset="0"/>
                <a:cs typeface="Times New Roman" panose="02020603050405020304" pitchFamily="18" charset="0"/>
              </a:rPr>
              <a:t>messo in rapporto con la grandezza assoluta, o </a:t>
            </a:r>
            <a:r>
              <a:rPr lang="it-IT" sz="2100" b="1" dirty="0" smtClean="0">
                <a:solidFill>
                  <a:srgbClr val="FF0000"/>
                </a:solidFill>
                <a:latin typeface="Times New Roman" panose="02020603050405020304" pitchFamily="18" charset="0"/>
                <a:cs typeface="Times New Roman" panose="02020603050405020304" pitchFamily="18" charset="0"/>
              </a:rPr>
              <a:t>eventualmente con </a:t>
            </a:r>
            <a:r>
              <a:rPr lang="it-IT" sz="2100" b="1" dirty="0">
                <a:solidFill>
                  <a:srgbClr val="FF0000"/>
                </a:solidFill>
                <a:latin typeface="Times New Roman" panose="02020603050405020304" pitchFamily="18" charset="0"/>
                <a:cs typeface="Times New Roman" panose="02020603050405020304" pitchFamily="18" charset="0"/>
              </a:rPr>
              <a:t>il livello dell'investimento, mentre la serie piacere-dispiacere </a:t>
            </a:r>
            <a:r>
              <a:rPr lang="it-IT" sz="2100" b="1" dirty="0" smtClean="0">
                <a:solidFill>
                  <a:srgbClr val="FF0000"/>
                </a:solidFill>
                <a:latin typeface="Times New Roman" panose="02020603050405020304" pitchFamily="18" charset="0"/>
                <a:cs typeface="Times New Roman" panose="02020603050405020304" pitchFamily="18" charset="0"/>
              </a:rPr>
              <a:t>indica </a:t>
            </a:r>
            <a:r>
              <a:rPr lang="it-IT" sz="2100" b="1" dirty="0">
                <a:solidFill>
                  <a:srgbClr val="FF0000"/>
                </a:solidFill>
                <a:latin typeface="Times New Roman" panose="02020603050405020304" pitchFamily="18" charset="0"/>
                <a:cs typeface="Times New Roman" panose="02020603050405020304" pitchFamily="18" charset="0"/>
              </a:rPr>
              <a:t>un'alterazione dell'entità dell'investimento nell'unità di tempo? </a:t>
            </a:r>
            <a:endParaRPr lang="it-IT" sz="2200" b="1" dirty="0">
              <a:solidFill>
                <a:srgbClr val="FF0000"/>
              </a:solidFill>
              <a:latin typeface="Times New Roman" panose="02020603050405020304" pitchFamily="18" charset="0"/>
              <a:cs typeface="Times New Roman" panose="02020603050405020304" pitchFamily="18" charset="0"/>
            </a:endParaRPr>
          </a:p>
        </p:txBody>
      </p:sp>
      <p:sp>
        <p:nvSpPr>
          <p:cNvPr id="3" name="CasellaDiTesto 2"/>
          <p:cNvSpPr txBox="1"/>
          <p:nvPr/>
        </p:nvSpPr>
        <p:spPr>
          <a:xfrm>
            <a:off x="251520" y="3380125"/>
            <a:ext cx="8712968" cy="3323987"/>
          </a:xfrm>
          <a:prstGeom prst="rect">
            <a:avLst/>
          </a:prstGeom>
          <a:noFill/>
        </p:spPr>
        <p:txBody>
          <a:bodyPr wrap="square" rtlCol="0">
            <a:spAutoFit/>
          </a:bodyPr>
          <a:lstStyle/>
          <a:p>
            <a:pPr lvl="0" algn="just"/>
            <a:r>
              <a:rPr lang="it-IT" sz="2100" dirty="0">
                <a:solidFill>
                  <a:prstClr val="black"/>
                </a:solidFill>
                <a:latin typeface="Times New Roman" panose="02020603050405020304" pitchFamily="18" charset="0"/>
                <a:cs typeface="Times New Roman" panose="02020603050405020304" pitchFamily="18" charset="0"/>
              </a:rPr>
              <a:t>Un altro fatto che salta agli occhi è come le pulsioni di vita </a:t>
            </a:r>
            <a:r>
              <a:rPr lang="it-IT" sz="2100" dirty="0" smtClean="0">
                <a:solidFill>
                  <a:prstClr val="black"/>
                </a:solidFill>
                <a:latin typeface="Times New Roman" panose="02020603050405020304" pitchFamily="18" charset="0"/>
                <a:cs typeface="Times New Roman" panose="02020603050405020304" pitchFamily="18" charset="0"/>
              </a:rPr>
              <a:t>abbiano molto più </a:t>
            </a:r>
            <a:r>
              <a:rPr lang="it-IT" sz="2100" dirty="0">
                <a:solidFill>
                  <a:prstClr val="black"/>
                </a:solidFill>
                <a:latin typeface="Times New Roman" panose="02020603050405020304" pitchFamily="18" charset="0"/>
                <a:cs typeface="Times New Roman" panose="02020603050405020304" pitchFamily="18" charset="0"/>
              </a:rPr>
              <a:t>a che fare con la nostra percezione interna poiché con la </a:t>
            </a:r>
            <a:r>
              <a:rPr lang="it-IT" sz="2100" dirty="0" smtClean="0">
                <a:solidFill>
                  <a:prstClr val="black"/>
                </a:solidFill>
                <a:latin typeface="Times New Roman" panose="02020603050405020304" pitchFamily="18" charset="0"/>
                <a:cs typeface="Times New Roman" panose="02020603050405020304" pitchFamily="18" charset="0"/>
              </a:rPr>
              <a:t>loro comparsa </a:t>
            </a:r>
            <a:r>
              <a:rPr lang="it-IT" sz="2100" dirty="0">
                <a:solidFill>
                  <a:prstClr val="black"/>
                </a:solidFill>
                <a:latin typeface="Times New Roman" panose="02020603050405020304" pitchFamily="18" charset="0"/>
                <a:cs typeface="Times New Roman" panose="02020603050405020304" pitchFamily="18" charset="0"/>
              </a:rPr>
              <a:t>turbano la pace e producono costantemente delle </a:t>
            </a:r>
            <a:r>
              <a:rPr lang="it-IT" sz="2100" dirty="0" smtClean="0">
                <a:solidFill>
                  <a:prstClr val="black"/>
                </a:solidFill>
                <a:latin typeface="Times New Roman" panose="02020603050405020304" pitchFamily="18" charset="0"/>
                <a:cs typeface="Times New Roman" panose="02020603050405020304" pitchFamily="18" charset="0"/>
              </a:rPr>
              <a:t>tensioni la </a:t>
            </a:r>
            <a:r>
              <a:rPr lang="it-IT" sz="2100" dirty="0">
                <a:solidFill>
                  <a:prstClr val="black"/>
                </a:solidFill>
                <a:latin typeface="Times New Roman" panose="02020603050405020304" pitchFamily="18" charset="0"/>
                <a:cs typeface="Times New Roman" panose="02020603050405020304" pitchFamily="18" charset="0"/>
              </a:rPr>
              <a:t>cui eliminazione viene </a:t>
            </a:r>
            <a:r>
              <a:rPr lang="it-IT" sz="2100" dirty="0" smtClean="0">
                <a:solidFill>
                  <a:prstClr val="black"/>
                </a:solidFill>
                <a:latin typeface="Times New Roman" panose="02020603050405020304" pitchFamily="18" charset="0"/>
                <a:cs typeface="Times New Roman" panose="02020603050405020304" pitchFamily="18" charset="0"/>
              </a:rPr>
              <a:t>avvertita </a:t>
            </a:r>
            <a:r>
              <a:rPr lang="it-IT" sz="2100" dirty="0">
                <a:solidFill>
                  <a:prstClr val="black"/>
                </a:solidFill>
                <a:latin typeface="Times New Roman" panose="02020603050405020304" pitchFamily="18" charset="0"/>
                <a:cs typeface="Times New Roman" panose="02020603050405020304" pitchFamily="18" charset="0"/>
              </a:rPr>
              <a:t>come piacere; al contrario </a:t>
            </a:r>
            <a:r>
              <a:rPr lang="it-IT" sz="2100" dirty="0" smtClean="0">
                <a:solidFill>
                  <a:prstClr val="black"/>
                </a:solidFill>
                <a:latin typeface="Times New Roman" panose="02020603050405020304" pitchFamily="18" charset="0"/>
                <a:cs typeface="Times New Roman" panose="02020603050405020304" pitchFamily="18" charset="0"/>
              </a:rPr>
              <a:t>le pulsioni </a:t>
            </a:r>
            <a:r>
              <a:rPr lang="it-IT" sz="2100" dirty="0">
                <a:solidFill>
                  <a:prstClr val="black"/>
                </a:solidFill>
                <a:latin typeface="Times New Roman" panose="02020603050405020304" pitchFamily="18" charset="0"/>
                <a:cs typeface="Times New Roman" panose="02020603050405020304" pitchFamily="18" charset="0"/>
              </a:rPr>
              <a:t>di morte sembrano compiere il loro lavoro senza </a:t>
            </a:r>
            <a:r>
              <a:rPr lang="it-IT" sz="2100" dirty="0" smtClean="0">
                <a:solidFill>
                  <a:prstClr val="black"/>
                </a:solidFill>
                <a:latin typeface="Times New Roman" panose="02020603050405020304" pitchFamily="18" charset="0"/>
                <a:cs typeface="Times New Roman" panose="02020603050405020304" pitchFamily="18" charset="0"/>
              </a:rPr>
              <a:t>farsene accorgere</a:t>
            </a:r>
            <a:r>
              <a:rPr lang="it-IT" sz="2100" dirty="0">
                <a:solidFill>
                  <a:prstClr val="black"/>
                </a:solidFill>
                <a:latin typeface="Times New Roman" panose="02020603050405020304" pitchFamily="18" charset="0"/>
                <a:cs typeface="Times New Roman" panose="02020603050405020304" pitchFamily="18" charset="0"/>
              </a:rPr>
              <a:t>. Sembrerebbe proprio che il principio di piacere si ponga </a:t>
            </a:r>
            <a:r>
              <a:rPr lang="it-IT" sz="2100" dirty="0" smtClean="0">
                <a:solidFill>
                  <a:prstClr val="black"/>
                </a:solidFill>
                <a:latin typeface="Times New Roman" panose="02020603050405020304" pitchFamily="18" charset="0"/>
                <a:cs typeface="Times New Roman" panose="02020603050405020304" pitchFamily="18" charset="0"/>
              </a:rPr>
              <a:t>al servizio </a:t>
            </a:r>
            <a:r>
              <a:rPr lang="it-IT" sz="2100" dirty="0">
                <a:solidFill>
                  <a:prstClr val="black"/>
                </a:solidFill>
                <a:latin typeface="Times New Roman" panose="02020603050405020304" pitchFamily="18" charset="0"/>
                <a:cs typeface="Times New Roman" panose="02020603050405020304" pitchFamily="18" charset="0"/>
              </a:rPr>
              <a:t>delle pulsioni di morte; </a:t>
            </a:r>
            <a:r>
              <a:rPr lang="it-IT" sz="2100" b="1" dirty="0">
                <a:solidFill>
                  <a:srgbClr val="FF0000"/>
                </a:solidFill>
                <a:latin typeface="Times New Roman" panose="02020603050405020304" pitchFamily="18" charset="0"/>
                <a:cs typeface="Times New Roman" panose="02020603050405020304" pitchFamily="18" charset="0"/>
              </a:rPr>
              <a:t>è vero che esso vigila anche </a:t>
            </a:r>
            <a:r>
              <a:rPr lang="it-IT" sz="2100" b="1" dirty="0" smtClean="0">
                <a:solidFill>
                  <a:srgbClr val="FF0000"/>
                </a:solidFill>
                <a:latin typeface="Times New Roman" panose="02020603050405020304" pitchFamily="18" charset="0"/>
                <a:cs typeface="Times New Roman" panose="02020603050405020304" pitchFamily="18" charset="0"/>
              </a:rPr>
              <a:t>sugli stimoli </a:t>
            </a:r>
            <a:r>
              <a:rPr lang="it-IT" sz="2100" b="1" dirty="0">
                <a:solidFill>
                  <a:srgbClr val="FF0000"/>
                </a:solidFill>
                <a:latin typeface="Times New Roman" panose="02020603050405020304" pitchFamily="18" charset="0"/>
                <a:cs typeface="Times New Roman" panose="02020603050405020304" pitchFamily="18" charset="0"/>
              </a:rPr>
              <a:t>esterni che entrambe le specie di pulsioni </a:t>
            </a:r>
            <a:r>
              <a:rPr lang="it-IT" sz="2100" b="1" dirty="0" smtClean="0">
                <a:solidFill>
                  <a:srgbClr val="FF0000"/>
                </a:solidFill>
                <a:latin typeface="Times New Roman" panose="02020603050405020304" pitchFamily="18" charset="0"/>
                <a:cs typeface="Times New Roman" panose="02020603050405020304" pitchFamily="18" charset="0"/>
              </a:rPr>
              <a:t>avvertono come un </a:t>
            </a:r>
            <a:r>
              <a:rPr lang="it-IT" sz="2100" b="1" dirty="0">
                <a:solidFill>
                  <a:srgbClr val="FF0000"/>
                </a:solidFill>
                <a:latin typeface="Times New Roman" panose="02020603050405020304" pitchFamily="18" charset="0"/>
                <a:cs typeface="Times New Roman" panose="02020603050405020304" pitchFamily="18" charset="0"/>
              </a:rPr>
              <a:t>pericolo, ma esercita una sorveglianza del tutto particolare </a:t>
            </a:r>
            <a:r>
              <a:rPr lang="it-IT" sz="2100" b="1" dirty="0" smtClean="0">
                <a:solidFill>
                  <a:srgbClr val="FF0000"/>
                </a:solidFill>
                <a:latin typeface="Times New Roman" panose="02020603050405020304" pitchFamily="18" charset="0"/>
                <a:cs typeface="Times New Roman" panose="02020603050405020304" pitchFamily="18" charset="0"/>
              </a:rPr>
              <a:t>sugli incrementi </a:t>
            </a:r>
            <a:r>
              <a:rPr lang="it-IT" sz="2100" b="1" dirty="0">
                <a:solidFill>
                  <a:srgbClr val="FF0000"/>
                </a:solidFill>
                <a:latin typeface="Times New Roman" panose="02020603050405020304" pitchFamily="18" charset="0"/>
                <a:cs typeface="Times New Roman" panose="02020603050405020304" pitchFamily="18" charset="0"/>
              </a:rPr>
              <a:t>di stimolazione che provengono dall'interno mirando </a:t>
            </a:r>
            <a:r>
              <a:rPr lang="it-IT" sz="2100" b="1" dirty="0" smtClean="0">
                <a:solidFill>
                  <a:srgbClr val="FF0000"/>
                </a:solidFill>
                <a:latin typeface="Times New Roman" panose="02020603050405020304" pitchFamily="18" charset="0"/>
                <a:cs typeface="Times New Roman" panose="02020603050405020304" pitchFamily="18" charset="0"/>
              </a:rPr>
              <a:t>a rendere più difficile il compito dell’esistenza.</a:t>
            </a:r>
            <a:endParaRPr lang="it-IT" sz="2100" b="1" dirty="0">
              <a:solidFill>
                <a:srgbClr val="FF0000"/>
              </a:solidFill>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6458898"/>
            <a:ext cx="1006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71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404664"/>
            <a:ext cx="8712968" cy="3785652"/>
          </a:xfrm>
          <a:prstGeom prst="rect">
            <a:avLst/>
          </a:prstGeom>
          <a:noFill/>
        </p:spPr>
        <p:txBody>
          <a:bodyPr wrap="square" rtlCol="0">
            <a:spAutoFit/>
          </a:bodyPr>
          <a:lstStyle/>
          <a:p>
            <a:pPr algn="just"/>
            <a:r>
              <a:rPr lang="it-IT" sz="2400" dirty="0"/>
              <a:t> </a:t>
            </a:r>
            <a:r>
              <a:rPr lang="it-IT" sz="2400" dirty="0">
                <a:latin typeface="Times New Roman" panose="02020603050405020304" pitchFamily="18" charset="0"/>
                <a:cs typeface="Times New Roman" panose="02020603050405020304" pitchFamily="18" charset="0"/>
              </a:rPr>
              <a:t>A questo punto </a:t>
            </a:r>
            <a:r>
              <a:rPr lang="it-IT" sz="2400" dirty="0" smtClean="0">
                <a:latin typeface="Times New Roman" panose="02020603050405020304" pitchFamily="18" charset="0"/>
                <a:cs typeface="Times New Roman" panose="02020603050405020304" pitchFamily="18" charset="0"/>
              </a:rPr>
              <a:t>sorgono innumerevoli </a:t>
            </a:r>
            <a:r>
              <a:rPr lang="it-IT" sz="2400" dirty="0">
                <a:latin typeface="Times New Roman" panose="02020603050405020304" pitchFamily="18" charset="0"/>
                <a:cs typeface="Times New Roman" panose="02020603050405020304" pitchFamily="18" charset="0"/>
              </a:rPr>
              <a:t>altri quesiti cui non siamo in grado attualmente </a:t>
            </a:r>
            <a:r>
              <a:rPr lang="it-IT" sz="2400" dirty="0" smtClean="0">
                <a:latin typeface="Times New Roman" panose="02020603050405020304" pitchFamily="18" charset="0"/>
                <a:cs typeface="Times New Roman" panose="02020603050405020304" pitchFamily="18" charset="0"/>
              </a:rPr>
              <a:t>di dare </a:t>
            </a:r>
            <a:r>
              <a:rPr lang="it-IT" sz="2400" dirty="0">
                <a:latin typeface="Times New Roman" panose="02020603050405020304" pitchFamily="18" charset="0"/>
                <a:cs typeface="Times New Roman" panose="02020603050405020304" pitchFamily="18" charset="0"/>
              </a:rPr>
              <a:t>una risposta. Dobbiamo aver pazienza e attendere che si </a:t>
            </a:r>
            <a:r>
              <a:rPr lang="it-IT" sz="2400" dirty="0" smtClean="0">
                <a:latin typeface="Times New Roman" panose="02020603050405020304" pitchFamily="18" charset="0"/>
                <a:cs typeface="Times New Roman" panose="02020603050405020304" pitchFamily="18" charset="0"/>
              </a:rPr>
              <a:t>presentino </a:t>
            </a:r>
            <a:r>
              <a:rPr lang="it-IT" sz="2400" dirty="0">
                <a:latin typeface="Times New Roman" panose="02020603050405020304" pitchFamily="18" charset="0"/>
                <a:cs typeface="Times New Roman" panose="02020603050405020304" pitchFamily="18" charset="0"/>
              </a:rPr>
              <a:t>nuovi strumenti e nuove occasioni di ricerca. E </a:t>
            </a:r>
            <a:r>
              <a:rPr lang="it-IT" sz="2400" dirty="0" smtClean="0">
                <a:latin typeface="Times New Roman" panose="02020603050405020304" pitchFamily="18" charset="0"/>
                <a:cs typeface="Times New Roman" panose="02020603050405020304" pitchFamily="18" charset="0"/>
              </a:rPr>
              <a:t>dobbiamo esser </a:t>
            </a:r>
            <a:r>
              <a:rPr lang="it-IT" sz="2400" dirty="0">
                <a:latin typeface="Times New Roman" panose="02020603050405020304" pitchFamily="18" charset="0"/>
                <a:cs typeface="Times New Roman" panose="02020603050405020304" pitchFamily="18" charset="0"/>
              </a:rPr>
              <a:t>disposti </a:t>
            </a:r>
            <a:r>
              <a:rPr lang="it-IT" sz="2400" dirty="0" smtClean="0">
                <a:latin typeface="Times New Roman" panose="02020603050405020304" pitchFamily="18" charset="0"/>
                <a:cs typeface="Times New Roman" panose="02020603050405020304" pitchFamily="18" charset="0"/>
              </a:rPr>
              <a:t>altresì </a:t>
            </a:r>
            <a:r>
              <a:rPr lang="it-IT" sz="2400" dirty="0">
                <a:latin typeface="Times New Roman" panose="02020603050405020304" pitchFamily="18" charset="0"/>
                <a:cs typeface="Times New Roman" panose="02020603050405020304" pitchFamily="18" charset="0"/>
              </a:rPr>
              <a:t>ad abbandonare una strada che abbiamo </a:t>
            </a:r>
            <a:r>
              <a:rPr lang="it-IT" sz="2400" dirty="0" smtClean="0">
                <a:latin typeface="Times New Roman" panose="02020603050405020304" pitchFamily="18" charset="0"/>
                <a:cs typeface="Times New Roman" panose="02020603050405020304" pitchFamily="18" charset="0"/>
              </a:rPr>
              <a:t>seguito per </a:t>
            </a:r>
            <a:r>
              <a:rPr lang="it-IT" sz="2400" dirty="0">
                <a:latin typeface="Times New Roman" panose="02020603050405020304" pitchFamily="18" charset="0"/>
                <a:cs typeface="Times New Roman" panose="02020603050405020304" pitchFamily="18" charset="0"/>
              </a:rPr>
              <a:t>un certo periodo se essa, a quanto pare, non porta a nulla </a:t>
            </a:r>
            <a:r>
              <a:rPr lang="it-IT" sz="2400" dirty="0" smtClean="0">
                <a:latin typeface="Times New Roman" panose="02020603050405020304" pitchFamily="18" charset="0"/>
                <a:cs typeface="Times New Roman" panose="02020603050405020304" pitchFamily="18" charset="0"/>
              </a:rPr>
              <a:t>di buono. </a:t>
            </a:r>
            <a:r>
              <a:rPr lang="it-IT" sz="2400" dirty="0">
                <a:latin typeface="Times New Roman" panose="02020603050405020304" pitchFamily="18" charset="0"/>
                <a:cs typeface="Times New Roman" panose="02020603050405020304" pitchFamily="18" charset="0"/>
              </a:rPr>
              <a:t>Solo quei credenti che pretendono che la scienza </a:t>
            </a:r>
            <a:r>
              <a:rPr lang="it-IT" sz="2400" dirty="0" smtClean="0">
                <a:latin typeface="Times New Roman" panose="02020603050405020304" pitchFamily="18" charset="0"/>
                <a:cs typeface="Times New Roman" panose="02020603050405020304" pitchFamily="18" charset="0"/>
              </a:rPr>
              <a:t>sostituisca il </a:t>
            </a:r>
            <a:r>
              <a:rPr lang="it-IT" sz="2400" dirty="0">
                <a:latin typeface="Times New Roman" panose="02020603050405020304" pitchFamily="18" charset="0"/>
                <a:cs typeface="Times New Roman" panose="02020603050405020304" pitchFamily="18" charset="0"/>
              </a:rPr>
              <a:t>catechismo a cui hanno rinunciato se l</a:t>
            </a:r>
            <a:r>
              <a:rPr lang="it-IT" sz="2400" dirty="0" smtClean="0">
                <a:latin typeface="Times New Roman" panose="02020603050405020304" pitchFamily="18" charset="0"/>
                <a:cs typeface="Times New Roman" panose="02020603050405020304" pitchFamily="18" charset="0"/>
              </a:rPr>
              <a:t>a </a:t>
            </a:r>
            <a:r>
              <a:rPr lang="it-IT" sz="2400" dirty="0">
                <a:latin typeface="Times New Roman" panose="02020603050405020304" pitchFamily="18" charset="0"/>
                <a:cs typeface="Times New Roman" panose="02020603050405020304" pitchFamily="18" charset="0"/>
              </a:rPr>
              <a:t>prenderanno con il </a:t>
            </a:r>
            <a:r>
              <a:rPr lang="it-IT" sz="2400" dirty="0" smtClean="0">
                <a:latin typeface="Times New Roman" panose="02020603050405020304" pitchFamily="18" charset="0"/>
                <a:cs typeface="Times New Roman" panose="02020603050405020304" pitchFamily="18" charset="0"/>
              </a:rPr>
              <a:t>ricercatore </a:t>
            </a:r>
            <a:r>
              <a:rPr lang="it-IT" sz="2400" dirty="0">
                <a:latin typeface="Times New Roman" panose="02020603050405020304" pitchFamily="18" charset="0"/>
                <a:cs typeface="Times New Roman" panose="02020603050405020304" pitchFamily="18" charset="0"/>
              </a:rPr>
              <a:t>che sviluppa o addirittura muta le proprie opinioni. </a:t>
            </a:r>
            <a:r>
              <a:rPr lang="it-IT" sz="2400" dirty="0" smtClean="0">
                <a:latin typeface="Times New Roman" panose="02020603050405020304" pitchFamily="18" charset="0"/>
                <a:cs typeface="Times New Roman" panose="02020603050405020304" pitchFamily="18" charset="0"/>
              </a:rPr>
              <a:t>Del resto possiamo </a:t>
            </a:r>
            <a:r>
              <a:rPr lang="it-IT" sz="2400" dirty="0">
                <a:latin typeface="Times New Roman" panose="02020603050405020304" pitchFamily="18" charset="0"/>
                <a:cs typeface="Times New Roman" panose="02020603050405020304" pitchFamily="18" charset="0"/>
              </a:rPr>
              <a:t>consolarci per i lenti progressi della nostra </a:t>
            </a:r>
            <a:r>
              <a:rPr lang="it-IT" sz="2400" dirty="0" smtClean="0">
                <a:latin typeface="Times New Roman" panose="02020603050405020304" pitchFamily="18" charset="0"/>
                <a:cs typeface="Times New Roman" panose="02020603050405020304" pitchFamily="18" charset="0"/>
              </a:rPr>
              <a:t>conoscenza scientifica </a:t>
            </a:r>
            <a:r>
              <a:rPr lang="it-IT" sz="2400" dirty="0">
                <a:latin typeface="Times New Roman" panose="02020603050405020304" pitchFamily="18" charset="0"/>
                <a:cs typeface="Times New Roman" panose="02020603050405020304" pitchFamily="18" charset="0"/>
              </a:rPr>
              <a:t>con le parole di un poeta</a:t>
            </a:r>
            <a:r>
              <a:rPr lang="it-IT" sz="2400" dirty="0" smtClean="0">
                <a:latin typeface="Times New Roman" panose="02020603050405020304" pitchFamily="18" charset="0"/>
                <a:cs typeface="Times New Roman" panose="02020603050405020304" pitchFamily="18" charset="0"/>
              </a:rPr>
              <a:t>:</a:t>
            </a:r>
            <a:endParaRPr lang="it-IT" sz="2800" i="1" dirty="0">
              <a:latin typeface="Times New Roman" panose="02020603050405020304" pitchFamily="18" charset="0"/>
              <a:cs typeface="Times New Roman" panose="02020603050405020304" pitchFamily="18" charset="0"/>
            </a:endParaRPr>
          </a:p>
        </p:txBody>
      </p:sp>
      <p:sp>
        <p:nvSpPr>
          <p:cNvPr id="4" name="CasellaDiTesto 3"/>
          <p:cNvSpPr txBox="1"/>
          <p:nvPr/>
        </p:nvSpPr>
        <p:spPr>
          <a:xfrm>
            <a:off x="646228" y="4468477"/>
            <a:ext cx="7776864" cy="1384995"/>
          </a:xfrm>
          <a:prstGeom prst="rect">
            <a:avLst/>
          </a:prstGeom>
          <a:noFill/>
        </p:spPr>
        <p:txBody>
          <a:bodyPr wrap="square" rtlCol="0">
            <a:spAutoFit/>
          </a:bodyPr>
          <a:lstStyle/>
          <a:p>
            <a:pPr algn="ctr"/>
            <a:r>
              <a:rPr lang="it-IT" sz="2800" b="1" i="1" dirty="0">
                <a:solidFill>
                  <a:srgbClr val="FF0000"/>
                </a:solidFill>
                <a:latin typeface="Times New Roman" panose="02020603050405020304" pitchFamily="18" charset="0"/>
                <a:cs typeface="Times New Roman" panose="02020603050405020304" pitchFamily="18" charset="0"/>
              </a:rPr>
              <a:t>Ciò che non si può raggiungere a volo, occorre raggiungerlo zoppicando ... </a:t>
            </a:r>
            <a:endParaRPr lang="it-IT" sz="2800" b="1" i="1" dirty="0" smtClean="0">
              <a:solidFill>
                <a:srgbClr val="FF0000"/>
              </a:solidFill>
              <a:latin typeface="Times New Roman" panose="02020603050405020304" pitchFamily="18" charset="0"/>
              <a:cs typeface="Times New Roman" panose="02020603050405020304" pitchFamily="18" charset="0"/>
            </a:endParaRPr>
          </a:p>
          <a:p>
            <a:pPr algn="ctr"/>
            <a:r>
              <a:rPr lang="it-IT" sz="2800" b="1" i="1" dirty="0" smtClean="0">
                <a:solidFill>
                  <a:srgbClr val="FF0000"/>
                </a:solidFill>
                <a:latin typeface="Times New Roman" panose="02020603050405020304" pitchFamily="18" charset="0"/>
                <a:cs typeface="Times New Roman" panose="02020603050405020304" pitchFamily="18" charset="0"/>
              </a:rPr>
              <a:t>La </a:t>
            </a:r>
            <a:r>
              <a:rPr lang="it-IT" sz="2800" b="1" i="1" dirty="0">
                <a:solidFill>
                  <a:srgbClr val="FF0000"/>
                </a:solidFill>
                <a:latin typeface="Times New Roman" panose="02020603050405020304" pitchFamily="18" charset="0"/>
                <a:cs typeface="Times New Roman" panose="02020603050405020304" pitchFamily="18" charset="0"/>
              </a:rPr>
              <a:t>Scrittura dice che zoppicare non è una colpa</a:t>
            </a:r>
            <a:endParaRPr lang="it-IT" dirty="0"/>
          </a:p>
        </p:txBody>
      </p:sp>
    </p:spTree>
    <p:extLst>
      <p:ext uri="{BB962C8B-B14F-4D97-AF65-F5344CB8AC3E}">
        <p14:creationId xmlns:p14="http://schemas.microsoft.com/office/powerpoint/2010/main" val="86874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ndro\Desktop\2014_02_15\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48" y="843655"/>
            <a:ext cx="8702044" cy="489654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203848" y="219998"/>
            <a:ext cx="1909433" cy="369332"/>
          </a:xfrm>
          <a:prstGeom prst="rect">
            <a:avLst/>
          </a:prstGeom>
          <a:noFill/>
        </p:spPr>
        <p:txBody>
          <a:bodyPr wrap="none" rtlCol="0">
            <a:spAutoFit/>
          </a:bodyPr>
          <a:lstStyle/>
          <a:p>
            <a:r>
              <a:rPr lang="it-IT" dirty="0" smtClean="0"/>
              <a:t>L’IO E L’ </a:t>
            </a:r>
            <a:r>
              <a:rPr lang="it-IT" smtClean="0"/>
              <a:t>ES    </a:t>
            </a:r>
            <a:r>
              <a:rPr lang="it-IT" dirty="0" smtClean="0"/>
              <a:t>-1922</a:t>
            </a:r>
            <a:endParaRPr lang="it-IT" dirty="0"/>
          </a:p>
        </p:txBody>
      </p:sp>
    </p:spTree>
    <p:extLst>
      <p:ext uri="{BB962C8B-B14F-4D97-AF65-F5344CB8AC3E}">
        <p14:creationId xmlns:p14="http://schemas.microsoft.com/office/powerpoint/2010/main" val="20693298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e 37"/>
          <p:cNvSpPr/>
          <p:nvPr/>
        </p:nvSpPr>
        <p:spPr>
          <a:xfrm rot="16200000">
            <a:off x="42414" y="1494660"/>
            <a:ext cx="5660131" cy="45115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CasellaDiTesto 34"/>
          <p:cNvSpPr txBox="1"/>
          <p:nvPr/>
        </p:nvSpPr>
        <p:spPr>
          <a:xfrm>
            <a:off x="1150814" y="3151676"/>
            <a:ext cx="4053868" cy="646331"/>
          </a:xfrm>
          <a:prstGeom prst="rect">
            <a:avLst/>
          </a:prstGeom>
          <a:noFill/>
        </p:spPr>
        <p:txBody>
          <a:bodyPr wrap="square" rtlCol="0">
            <a:spAutoFit/>
          </a:bodyPr>
          <a:lstStyle/>
          <a:p>
            <a:pPr algn="ctr"/>
            <a:r>
              <a:rPr lang="it-IT" dirty="0" smtClean="0"/>
              <a:t>-------------------------------------------------------           ----------------------------------</a:t>
            </a:r>
            <a:endParaRPr lang="it-IT" dirty="0"/>
          </a:p>
        </p:txBody>
      </p:sp>
      <p:sp>
        <p:nvSpPr>
          <p:cNvPr id="36" name="CasellaDiTesto 35"/>
          <p:cNvSpPr txBox="1"/>
          <p:nvPr/>
        </p:nvSpPr>
        <p:spPr>
          <a:xfrm>
            <a:off x="1910382" y="2029669"/>
            <a:ext cx="2258288" cy="584775"/>
          </a:xfrm>
          <a:prstGeom prst="rect">
            <a:avLst/>
          </a:prstGeom>
          <a:noFill/>
        </p:spPr>
        <p:txBody>
          <a:bodyPr wrap="square" rtlCol="0">
            <a:spAutoFit/>
          </a:bodyPr>
          <a:lstStyle/>
          <a:p>
            <a:r>
              <a:rPr lang="it-IT" sz="3200" dirty="0" smtClean="0"/>
              <a:t>Preconscio</a:t>
            </a:r>
            <a:endParaRPr lang="it-IT" sz="3200" dirty="0"/>
          </a:p>
        </p:txBody>
      </p:sp>
      <p:sp>
        <p:nvSpPr>
          <p:cNvPr id="37" name="CasellaDiTesto 36"/>
          <p:cNvSpPr txBox="1"/>
          <p:nvPr/>
        </p:nvSpPr>
        <p:spPr>
          <a:xfrm>
            <a:off x="2089237" y="4077072"/>
            <a:ext cx="1999718" cy="584775"/>
          </a:xfrm>
          <a:prstGeom prst="rect">
            <a:avLst/>
          </a:prstGeom>
          <a:noFill/>
        </p:spPr>
        <p:txBody>
          <a:bodyPr wrap="square" rtlCol="0">
            <a:spAutoFit/>
          </a:bodyPr>
          <a:lstStyle/>
          <a:p>
            <a:r>
              <a:rPr lang="it-IT" sz="3200" dirty="0" smtClean="0"/>
              <a:t>Inconscio</a:t>
            </a:r>
            <a:endParaRPr lang="it-IT" sz="3200" dirty="0"/>
          </a:p>
        </p:txBody>
      </p:sp>
      <p:sp>
        <p:nvSpPr>
          <p:cNvPr id="4" name="CasellaDiTesto 3"/>
          <p:cNvSpPr txBox="1"/>
          <p:nvPr/>
        </p:nvSpPr>
        <p:spPr>
          <a:xfrm>
            <a:off x="2431169" y="2920843"/>
            <a:ext cx="970137" cy="1107996"/>
          </a:xfrm>
          <a:prstGeom prst="rect">
            <a:avLst/>
          </a:prstGeom>
          <a:noFill/>
        </p:spPr>
        <p:txBody>
          <a:bodyPr wrap="none" rtlCol="0">
            <a:spAutoFit/>
          </a:bodyPr>
          <a:lstStyle/>
          <a:p>
            <a:r>
              <a:rPr lang="it-IT" sz="6600" dirty="0" smtClean="0">
                <a:latin typeface="Algerian" panose="04020705040A02060702" pitchFamily="82" charset="0"/>
              </a:rPr>
              <a:t>IO</a:t>
            </a:r>
            <a:endParaRPr lang="it-IT" sz="6600" dirty="0">
              <a:latin typeface="Algerian" panose="04020705040A02060702" pitchFamily="82" charset="0"/>
            </a:endParaRPr>
          </a:p>
        </p:txBody>
      </p:sp>
      <p:sp>
        <p:nvSpPr>
          <p:cNvPr id="13" name="CasellaDiTesto 12"/>
          <p:cNvSpPr txBox="1"/>
          <p:nvPr/>
        </p:nvSpPr>
        <p:spPr>
          <a:xfrm>
            <a:off x="2346516" y="4783131"/>
            <a:ext cx="1180131" cy="1107996"/>
          </a:xfrm>
          <a:prstGeom prst="rect">
            <a:avLst/>
          </a:prstGeom>
          <a:noFill/>
        </p:spPr>
        <p:txBody>
          <a:bodyPr wrap="none" rtlCol="0">
            <a:spAutoFit/>
          </a:bodyPr>
          <a:lstStyle/>
          <a:p>
            <a:r>
              <a:rPr lang="it-IT" sz="6600" dirty="0" smtClean="0">
                <a:latin typeface="Algerian" panose="04020705040A02060702" pitchFamily="82" charset="0"/>
              </a:rPr>
              <a:t>ES</a:t>
            </a:r>
            <a:endParaRPr lang="it-IT" sz="6600" dirty="0">
              <a:latin typeface="Algerian" panose="04020705040A02060702" pitchFamily="82" charset="0"/>
            </a:endParaRPr>
          </a:p>
        </p:txBody>
      </p:sp>
      <p:grpSp>
        <p:nvGrpSpPr>
          <p:cNvPr id="23" name="Gruppo 22"/>
          <p:cNvGrpSpPr/>
          <p:nvPr/>
        </p:nvGrpSpPr>
        <p:grpSpPr>
          <a:xfrm>
            <a:off x="1150815" y="2157598"/>
            <a:ext cx="419167" cy="3024336"/>
            <a:chOff x="2856689" y="2157598"/>
            <a:chExt cx="419167" cy="3024336"/>
          </a:xfrm>
        </p:grpSpPr>
        <p:cxnSp>
          <p:nvCxnSpPr>
            <p:cNvPr id="17" name="Connettore 1 16"/>
            <p:cNvCxnSpPr/>
            <p:nvPr/>
          </p:nvCxnSpPr>
          <p:spPr>
            <a:xfrm>
              <a:off x="2858362" y="2157598"/>
              <a:ext cx="0" cy="30243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ttore 1 21"/>
            <p:cNvCxnSpPr/>
            <p:nvPr/>
          </p:nvCxnSpPr>
          <p:spPr>
            <a:xfrm>
              <a:off x="2858362" y="2157598"/>
              <a:ext cx="4174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a:off x="2856689" y="5156448"/>
              <a:ext cx="4174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CasellaDiTesto 23"/>
          <p:cNvSpPr txBox="1"/>
          <p:nvPr/>
        </p:nvSpPr>
        <p:spPr>
          <a:xfrm>
            <a:off x="777894" y="2560836"/>
            <a:ext cx="337722" cy="2308324"/>
          </a:xfrm>
          <a:prstGeom prst="rect">
            <a:avLst/>
          </a:prstGeom>
          <a:noFill/>
        </p:spPr>
        <p:txBody>
          <a:bodyPr wrap="square" rtlCol="0">
            <a:spAutoFit/>
          </a:bodyPr>
          <a:lstStyle/>
          <a:p>
            <a:pPr algn="ctr"/>
            <a:r>
              <a:rPr lang="it-IT" dirty="0" smtClean="0">
                <a:latin typeface="Algerian" panose="04020705040A02060702" pitchFamily="82" charset="0"/>
              </a:rPr>
              <a:t>SUPER</a:t>
            </a:r>
          </a:p>
          <a:p>
            <a:pPr algn="ctr"/>
            <a:r>
              <a:rPr lang="it-IT" dirty="0" smtClean="0">
                <a:latin typeface="Algerian" panose="04020705040A02060702" pitchFamily="82" charset="0"/>
              </a:rPr>
              <a:t>-</a:t>
            </a:r>
          </a:p>
          <a:p>
            <a:pPr algn="ctr"/>
            <a:r>
              <a:rPr lang="it-IT" dirty="0" smtClean="0">
                <a:latin typeface="Algerian" panose="04020705040A02060702" pitchFamily="82" charset="0"/>
              </a:rPr>
              <a:t>I</a:t>
            </a:r>
          </a:p>
          <a:p>
            <a:pPr algn="ctr"/>
            <a:r>
              <a:rPr lang="it-IT" dirty="0" smtClean="0">
                <a:latin typeface="Algerian" panose="04020705040A02060702" pitchFamily="82" charset="0"/>
              </a:rPr>
              <a:t>O</a:t>
            </a:r>
            <a:endParaRPr lang="it-IT" dirty="0">
              <a:latin typeface="Algerian" panose="04020705040A02060702" pitchFamily="82" charset="0"/>
            </a:endParaRPr>
          </a:p>
        </p:txBody>
      </p:sp>
      <p:sp>
        <p:nvSpPr>
          <p:cNvPr id="41" name="CasellaDiTesto 40"/>
          <p:cNvSpPr txBox="1"/>
          <p:nvPr/>
        </p:nvSpPr>
        <p:spPr>
          <a:xfrm>
            <a:off x="5868299" y="1325029"/>
            <a:ext cx="2791149" cy="707886"/>
          </a:xfrm>
          <a:prstGeom prst="rect">
            <a:avLst/>
          </a:prstGeom>
          <a:noFill/>
        </p:spPr>
        <p:txBody>
          <a:bodyPr wrap="none" rtlCol="0">
            <a:spAutoFit/>
          </a:bodyPr>
          <a:lstStyle/>
          <a:p>
            <a:r>
              <a:rPr lang="it-IT" sz="4000" dirty="0" smtClean="0">
                <a:solidFill>
                  <a:prstClr val="black"/>
                </a:solidFill>
                <a:latin typeface="Times New Roman" panose="02020603050405020304" pitchFamily="18" charset="0"/>
                <a:cs typeface="Times New Roman" panose="02020603050405020304" pitchFamily="18" charset="0"/>
              </a:rPr>
              <a:t>e… genetico</a:t>
            </a:r>
            <a:endParaRPr lang="it-IT" sz="4000" dirty="0">
              <a:solidFill>
                <a:prstClr val="black"/>
              </a:solidFill>
              <a:latin typeface="Times New Roman" panose="02020603050405020304" pitchFamily="18" charset="0"/>
              <a:cs typeface="Times New Roman" panose="02020603050405020304" pitchFamily="18" charset="0"/>
            </a:endParaRPr>
          </a:p>
        </p:txBody>
      </p:sp>
      <p:cxnSp>
        <p:nvCxnSpPr>
          <p:cNvPr id="5" name="Connettore 1 4"/>
          <p:cNvCxnSpPr/>
          <p:nvPr/>
        </p:nvCxnSpPr>
        <p:spPr>
          <a:xfrm flipH="1">
            <a:off x="4088955" y="3356992"/>
            <a:ext cx="915093" cy="6917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flipH="1">
            <a:off x="4160963" y="3429000"/>
            <a:ext cx="915093" cy="6917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rot="19183993">
            <a:off x="4128269" y="3946193"/>
            <a:ext cx="970137" cy="369332"/>
          </a:xfrm>
          <a:prstGeom prst="rect">
            <a:avLst/>
          </a:prstGeom>
          <a:noFill/>
        </p:spPr>
        <p:txBody>
          <a:bodyPr wrap="none" rtlCol="0">
            <a:spAutoFit/>
          </a:bodyPr>
          <a:lstStyle/>
          <a:p>
            <a:r>
              <a:rPr lang="it-IT" dirty="0" smtClean="0"/>
              <a:t>Rimosso</a:t>
            </a:r>
            <a:endParaRPr lang="it-IT" dirty="0"/>
          </a:p>
        </p:txBody>
      </p:sp>
      <p:sp>
        <p:nvSpPr>
          <p:cNvPr id="2" name="Ovale 1"/>
          <p:cNvSpPr/>
          <p:nvPr/>
        </p:nvSpPr>
        <p:spPr>
          <a:xfrm>
            <a:off x="1893041" y="692696"/>
            <a:ext cx="1908070" cy="1296144"/>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1893041" y="1383964"/>
            <a:ext cx="1958879" cy="773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p:cNvSpPr/>
          <p:nvPr/>
        </p:nvSpPr>
        <p:spPr>
          <a:xfrm>
            <a:off x="1991138" y="6001027"/>
            <a:ext cx="1958879" cy="773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0000"/>
              </a:solidFill>
            </a:endParaRPr>
          </a:p>
        </p:txBody>
      </p:sp>
      <p:sp>
        <p:nvSpPr>
          <p:cNvPr id="6" name="Freccia a destra 5"/>
          <p:cNvSpPr/>
          <p:nvPr/>
        </p:nvSpPr>
        <p:spPr>
          <a:xfrm rot="2519777">
            <a:off x="1301454" y="733342"/>
            <a:ext cx="684835" cy="3740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reccia a destra 31"/>
          <p:cNvSpPr/>
          <p:nvPr/>
        </p:nvSpPr>
        <p:spPr>
          <a:xfrm rot="16200000">
            <a:off x="2594164" y="6046542"/>
            <a:ext cx="684835" cy="3740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5796136" y="44624"/>
            <a:ext cx="1593641" cy="523220"/>
          </a:xfrm>
          <a:prstGeom prst="rect">
            <a:avLst/>
          </a:prstGeom>
        </p:spPr>
        <p:txBody>
          <a:bodyPr wrap="none">
            <a:spAutoFit/>
          </a:bodyPr>
          <a:lstStyle/>
          <a:p>
            <a:r>
              <a:rPr lang="it-IT" sz="2800" b="1" dirty="0">
                <a:latin typeface="Times New Roman" panose="02020603050405020304" pitchFamily="18" charset="0"/>
                <a:cs typeface="Times New Roman" panose="02020603050405020304" pitchFamily="18" charset="0"/>
              </a:rPr>
              <a:t>TOPICO</a:t>
            </a:r>
          </a:p>
        </p:txBody>
      </p:sp>
      <p:sp>
        <p:nvSpPr>
          <p:cNvPr id="8" name="Rettangolo 7"/>
          <p:cNvSpPr/>
          <p:nvPr/>
        </p:nvSpPr>
        <p:spPr>
          <a:xfrm>
            <a:off x="5867252" y="472690"/>
            <a:ext cx="2119491" cy="523220"/>
          </a:xfrm>
          <a:prstGeom prst="rect">
            <a:avLst/>
          </a:prstGeom>
        </p:spPr>
        <p:txBody>
          <a:bodyPr wrap="none">
            <a:spAutoFit/>
          </a:bodyPr>
          <a:lstStyle/>
          <a:p>
            <a:r>
              <a:rPr lang="it-IT" sz="2800" b="1" dirty="0">
                <a:solidFill>
                  <a:prstClr val="black"/>
                </a:solidFill>
                <a:latin typeface="Times New Roman" panose="02020603050405020304" pitchFamily="18" charset="0"/>
                <a:cs typeface="Times New Roman" panose="02020603050405020304" pitchFamily="18" charset="0"/>
              </a:rPr>
              <a:t>DINAMICO</a:t>
            </a:r>
          </a:p>
        </p:txBody>
      </p:sp>
      <p:sp>
        <p:nvSpPr>
          <p:cNvPr id="10" name="Rettangolo 9"/>
          <p:cNvSpPr/>
          <p:nvPr/>
        </p:nvSpPr>
        <p:spPr>
          <a:xfrm>
            <a:off x="5830475" y="995910"/>
            <a:ext cx="2975879" cy="523220"/>
          </a:xfrm>
          <a:prstGeom prst="rect">
            <a:avLst/>
          </a:prstGeom>
        </p:spPr>
        <p:txBody>
          <a:bodyPr wrap="none">
            <a:spAutoFit/>
          </a:bodyPr>
          <a:lstStyle/>
          <a:p>
            <a:pPr lvl="0"/>
            <a:r>
              <a:rPr lang="it-IT" sz="2800" b="1" dirty="0">
                <a:solidFill>
                  <a:prstClr val="black"/>
                </a:solidFill>
                <a:latin typeface="Times New Roman" panose="02020603050405020304" pitchFamily="18" charset="0"/>
                <a:cs typeface="Times New Roman" panose="02020603050405020304" pitchFamily="18" charset="0"/>
              </a:rPr>
              <a:t>QUANTITATIVO</a:t>
            </a:r>
          </a:p>
        </p:txBody>
      </p:sp>
      <p:sp>
        <p:nvSpPr>
          <p:cNvPr id="39" name="Rettangolo 38"/>
          <p:cNvSpPr/>
          <p:nvPr/>
        </p:nvSpPr>
        <p:spPr>
          <a:xfrm>
            <a:off x="5380074" y="3094223"/>
            <a:ext cx="3456384" cy="3139321"/>
          </a:xfrm>
          <a:prstGeom prst="rect">
            <a:avLst/>
          </a:prstGeom>
        </p:spPr>
        <p:txBody>
          <a:bodyPr wrap="square">
            <a:spAutoFit/>
          </a:bodyPr>
          <a:lstStyle/>
          <a:p>
            <a:r>
              <a:rPr lang="it-IT" b="1" dirty="0">
                <a:solidFill>
                  <a:srgbClr val="FF0000"/>
                </a:solidFill>
                <a:latin typeface="Times New Roman" panose="02020603050405020304" pitchFamily="18" charset="0"/>
                <a:cs typeface="Times New Roman" panose="02020603050405020304" pitchFamily="18" charset="0"/>
              </a:rPr>
              <a:t>COAZIONE A RIPETERE</a:t>
            </a:r>
          </a:p>
          <a:p>
            <a:r>
              <a:rPr lang="it-IT" dirty="0" smtClean="0">
                <a:latin typeface="Times New Roman" panose="02020603050405020304" pitchFamily="18" charset="0"/>
                <a:cs typeface="Times New Roman" panose="02020603050405020304" pitchFamily="18" charset="0"/>
              </a:rPr>
              <a:t>TENDENZA </a:t>
            </a:r>
            <a:r>
              <a:rPr lang="it-IT" dirty="0">
                <a:latin typeface="Times New Roman" panose="02020603050405020304" pitchFamily="18" charset="0"/>
                <a:cs typeface="Times New Roman" panose="02020603050405020304" pitchFamily="18" charset="0"/>
              </a:rPr>
              <a:t>A MANTENERE E A CONSERVAZIONE COME CARATTERISTICA DEGLI ORGANISMI PRIMORDIALI</a:t>
            </a:r>
          </a:p>
          <a:p>
            <a:r>
              <a:rPr lang="it-IT" b="1" dirty="0" smtClean="0">
                <a:solidFill>
                  <a:srgbClr val="FF0000"/>
                </a:solidFill>
                <a:latin typeface="Times New Roman" panose="02020603050405020304" pitchFamily="18" charset="0"/>
                <a:cs typeface="Times New Roman" panose="02020603050405020304" pitchFamily="18" charset="0"/>
              </a:rPr>
              <a:t>PRINCIPIO </a:t>
            </a:r>
            <a:r>
              <a:rPr lang="it-IT" b="1" dirty="0">
                <a:solidFill>
                  <a:srgbClr val="FF0000"/>
                </a:solidFill>
                <a:latin typeface="Times New Roman" panose="02020603050405020304" pitchFamily="18" charset="0"/>
                <a:cs typeface="Times New Roman" panose="02020603050405020304" pitchFamily="18" charset="0"/>
              </a:rPr>
              <a:t>DI MORTE </a:t>
            </a:r>
            <a:endParaRPr lang="it-IT" b="1" dirty="0" smtClean="0">
              <a:solidFill>
                <a:srgbClr val="FF0000"/>
              </a:solidFill>
              <a:latin typeface="Times New Roman" panose="02020603050405020304" pitchFamily="18" charset="0"/>
              <a:cs typeface="Times New Roman" panose="02020603050405020304" pitchFamily="18" charset="0"/>
            </a:endParaRPr>
          </a:p>
          <a:p>
            <a:r>
              <a:rPr lang="it-IT" dirty="0" smtClean="0">
                <a:latin typeface="Times New Roman" panose="02020603050405020304" pitchFamily="18" charset="0"/>
                <a:cs typeface="Times New Roman" panose="02020603050405020304" pitchFamily="18" charset="0"/>
              </a:rPr>
              <a:t>IL </a:t>
            </a:r>
            <a:r>
              <a:rPr lang="it-IT" dirty="0">
                <a:latin typeface="Times New Roman" panose="02020603050405020304" pitchFamily="18" charset="0"/>
                <a:cs typeface="Times New Roman" panose="02020603050405020304" pitchFamily="18" charset="0"/>
              </a:rPr>
              <a:t>RITORNARE AD UNA FASE PRECEDENTE DI </a:t>
            </a:r>
            <a:r>
              <a:rPr lang="it-IT" dirty="0" smtClean="0">
                <a:latin typeface="Times New Roman" panose="02020603050405020304" pitchFamily="18" charset="0"/>
                <a:cs typeface="Times New Roman" panose="02020603050405020304" pitchFamily="18" charset="0"/>
              </a:rPr>
              <a:t>EQUILIBRIO</a:t>
            </a:r>
            <a:endParaRPr lang="it-IT" dirty="0">
              <a:latin typeface="Times New Roman" panose="02020603050405020304" pitchFamily="18" charset="0"/>
              <a:cs typeface="Times New Roman" panose="02020603050405020304" pitchFamily="18" charset="0"/>
            </a:endParaRPr>
          </a:p>
          <a:p>
            <a:r>
              <a:rPr lang="it-IT" b="1" dirty="0" smtClean="0">
                <a:solidFill>
                  <a:srgbClr val="FF0000"/>
                </a:solidFill>
                <a:latin typeface="Times New Roman" panose="02020603050405020304" pitchFamily="18" charset="0"/>
                <a:cs typeface="Times New Roman" panose="02020603050405020304" pitchFamily="18" charset="0"/>
              </a:rPr>
              <a:t>PRINCIPO </a:t>
            </a:r>
            <a:r>
              <a:rPr lang="it-IT" b="1" dirty="0">
                <a:solidFill>
                  <a:srgbClr val="FF0000"/>
                </a:solidFill>
                <a:latin typeface="Times New Roman" panose="02020603050405020304" pitchFamily="18" charset="0"/>
                <a:cs typeface="Times New Roman" panose="02020603050405020304" pitchFamily="18" charset="0"/>
              </a:rPr>
              <a:t>DI PIACERE </a:t>
            </a:r>
            <a:r>
              <a:rPr lang="it-IT" dirty="0">
                <a:latin typeface="Times New Roman" panose="02020603050405020304" pitchFamily="18" charset="0"/>
                <a:cs typeface="Times New Roman" panose="02020603050405020304" pitchFamily="18" charset="0"/>
              </a:rPr>
              <a:t>QUALE  TENDENZA A MANTENERE UN EQUILIBRIO</a:t>
            </a:r>
          </a:p>
        </p:txBody>
      </p:sp>
      <p:sp>
        <p:nvSpPr>
          <p:cNvPr id="11" name="CasellaDiTesto 10"/>
          <p:cNvSpPr txBox="1"/>
          <p:nvPr/>
        </p:nvSpPr>
        <p:spPr>
          <a:xfrm>
            <a:off x="4185774" y="6233544"/>
            <a:ext cx="4538102" cy="461665"/>
          </a:xfrm>
          <a:prstGeom prst="rect">
            <a:avLst/>
          </a:prstGeom>
          <a:noFill/>
        </p:spPr>
        <p:txBody>
          <a:bodyPr wrap="none" rtlCol="0">
            <a:spAutoFit/>
          </a:bodyPr>
          <a:lstStyle/>
          <a:p>
            <a:r>
              <a:rPr lang="it-IT" sz="2400" b="1" dirty="0" smtClean="0">
                <a:solidFill>
                  <a:srgbClr val="0000FF"/>
                </a:solidFill>
                <a:latin typeface="Times New Roman" panose="02020603050405020304" pitchFamily="18" charset="0"/>
                <a:cs typeface="Times New Roman" panose="02020603050405020304" pitchFamily="18" charset="0"/>
              </a:rPr>
              <a:t>IL RUOLO DEL LINGUAGGIO</a:t>
            </a:r>
            <a:endParaRPr lang="it-IT" sz="2400" b="1" dirty="0">
              <a:solidFill>
                <a:srgbClr val="0000FF"/>
              </a:solidFill>
              <a:latin typeface="Times New Roman" panose="02020603050405020304" pitchFamily="18" charset="0"/>
              <a:cs typeface="Times New Roman" panose="02020603050405020304" pitchFamily="18" charset="0"/>
            </a:endParaRPr>
          </a:p>
        </p:txBody>
      </p:sp>
      <p:sp>
        <p:nvSpPr>
          <p:cNvPr id="29" name="Freccia a destra 28"/>
          <p:cNvSpPr/>
          <p:nvPr/>
        </p:nvSpPr>
        <p:spPr>
          <a:xfrm rot="18752550">
            <a:off x="3906793" y="797993"/>
            <a:ext cx="684835" cy="374004"/>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8" name="Gruppo 17"/>
          <p:cNvGrpSpPr/>
          <p:nvPr/>
        </p:nvGrpSpPr>
        <p:grpSpPr>
          <a:xfrm>
            <a:off x="5718213" y="2039034"/>
            <a:ext cx="2795477" cy="954107"/>
            <a:chOff x="5569178" y="1992868"/>
            <a:chExt cx="2167325" cy="954107"/>
          </a:xfrm>
        </p:grpSpPr>
        <p:sp>
          <p:nvSpPr>
            <p:cNvPr id="12" name="CasellaDiTesto 11"/>
            <p:cNvSpPr txBox="1"/>
            <p:nvPr/>
          </p:nvSpPr>
          <p:spPr>
            <a:xfrm>
              <a:off x="5569178" y="1992868"/>
              <a:ext cx="2167325" cy="954107"/>
            </a:xfrm>
            <a:prstGeom prst="rect">
              <a:avLst/>
            </a:prstGeom>
            <a:noFill/>
          </p:spPr>
          <p:txBody>
            <a:bodyPr wrap="none" rtlCol="0">
              <a:spAutoFit/>
            </a:bodyPr>
            <a:lstStyle/>
            <a:p>
              <a:r>
                <a:rPr lang="it-IT" sz="2800" b="1" dirty="0" smtClean="0"/>
                <a:t>PRIMARIO </a:t>
              </a:r>
            </a:p>
            <a:p>
              <a:r>
                <a:rPr lang="it-IT" sz="2800" b="1" dirty="0" smtClean="0"/>
                <a:t>SECONDARIO</a:t>
              </a:r>
              <a:endParaRPr lang="it-IT" sz="2800" b="1" dirty="0"/>
            </a:p>
          </p:txBody>
        </p:sp>
        <p:sp>
          <p:nvSpPr>
            <p:cNvPr id="43" name="CasellaDiTesto 42"/>
            <p:cNvSpPr txBox="1"/>
            <p:nvPr/>
          </p:nvSpPr>
          <p:spPr>
            <a:xfrm>
              <a:off x="5569178" y="1992868"/>
              <a:ext cx="1745991" cy="523220"/>
            </a:xfrm>
            <a:prstGeom prst="rect">
              <a:avLst/>
            </a:prstGeom>
            <a:noFill/>
          </p:spPr>
          <p:txBody>
            <a:bodyPr wrap="none" rtlCol="0">
              <a:spAutoFit/>
            </a:bodyPr>
            <a:lstStyle/>
            <a:p>
              <a:r>
                <a:rPr lang="it-IT" sz="2800" b="1" dirty="0" smtClean="0"/>
                <a:t>PRIMARIO</a:t>
              </a:r>
              <a:endParaRPr lang="it-IT" sz="2800" b="1" dirty="0"/>
            </a:p>
          </p:txBody>
        </p:sp>
      </p:grpSp>
      <p:sp>
        <p:nvSpPr>
          <p:cNvPr id="15" name="Ovale 14"/>
          <p:cNvSpPr/>
          <p:nvPr/>
        </p:nvSpPr>
        <p:spPr>
          <a:xfrm>
            <a:off x="1041400" y="2790114"/>
            <a:ext cx="3790362" cy="37903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Ovale 46"/>
          <p:cNvSpPr/>
          <p:nvPr/>
        </p:nvSpPr>
        <p:spPr>
          <a:xfrm>
            <a:off x="1152488" y="552260"/>
            <a:ext cx="3530600" cy="33202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p:cNvSpPr txBox="1"/>
          <p:nvPr/>
        </p:nvSpPr>
        <p:spPr>
          <a:xfrm>
            <a:off x="179512" y="-73106"/>
            <a:ext cx="5389666" cy="800219"/>
          </a:xfrm>
          <a:prstGeom prst="rect">
            <a:avLst/>
          </a:prstGeom>
          <a:noFill/>
        </p:spPr>
        <p:txBody>
          <a:bodyPr wrap="square" rtlCol="0">
            <a:spAutoFit/>
          </a:bodyPr>
          <a:lstStyle/>
          <a:p>
            <a:pPr algn="ctr"/>
            <a:r>
              <a:rPr lang="it-IT" sz="3200" dirty="0" smtClean="0"/>
              <a:t>Percezione-coscienza (P-C)</a:t>
            </a:r>
          </a:p>
          <a:p>
            <a:pPr algn="ctr"/>
            <a:r>
              <a:rPr lang="it-IT" sz="1400" b="1" dirty="0" smtClean="0"/>
              <a:t>(SISTEMA-APPARATO</a:t>
            </a:r>
            <a:r>
              <a:rPr lang="it-IT" sz="1400" dirty="0" smtClean="0"/>
              <a:t>)</a:t>
            </a:r>
            <a:endParaRPr lang="it-IT" sz="1400" dirty="0"/>
          </a:p>
        </p:txBody>
      </p:sp>
      <p:sp>
        <p:nvSpPr>
          <p:cNvPr id="16" name="Freccia circolare a destra 15"/>
          <p:cNvSpPr/>
          <p:nvPr/>
        </p:nvSpPr>
        <p:spPr>
          <a:xfrm rot="21060237">
            <a:off x="372102" y="644997"/>
            <a:ext cx="1486727" cy="6354689"/>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0875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6" presetClass="entr" presetSubtype="37"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out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8)">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8)">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500"/>
                                        <p:tgtEl>
                                          <p:spTgt spid="23"/>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par>
                                <p:cTn id="48" presetID="22" presetClass="entr" presetSubtype="4"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down)">
                                      <p:cBhvr>
                                        <p:cTn id="50" dur="500"/>
                                        <p:tgtEl>
                                          <p:spTgt spid="3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par>
                          <p:cTn id="59" fill="hold">
                            <p:stCondLst>
                              <p:cond delay="500"/>
                            </p:stCondLst>
                            <p:childTnLst>
                              <p:par>
                                <p:cTn id="60" presetID="7" presetClass="emph" presetSubtype="2" fill="hold" nodeType="afterEffect">
                                  <p:stCondLst>
                                    <p:cond delay="0"/>
                                  </p:stCondLst>
                                  <p:childTnLst>
                                    <p:animClr clrSpc="rgb" dir="cw">
                                      <p:cBhvr>
                                        <p:cTn id="61" dur="2000" fill="hold"/>
                                        <p:tgtEl>
                                          <p:spTgt spid="38"/>
                                        </p:tgtEl>
                                        <p:attrNameLst>
                                          <p:attrName>stroke.color</p:attrName>
                                        </p:attrNameLst>
                                      </p:cBhvr>
                                      <p:to>
                                        <a:schemeClr val="accent2"/>
                                      </p:to>
                                    </p:animClr>
                                    <p:set>
                                      <p:cBhvr>
                                        <p:cTn id="62" dur="2000" fill="hold"/>
                                        <p:tgtEl>
                                          <p:spTgt spid="38"/>
                                        </p:tgtEl>
                                        <p:attrNameLst>
                                          <p:attrName>stroke.on</p:attrName>
                                        </p:attrNameLst>
                                      </p:cBhvr>
                                      <p:to>
                                        <p:strVal val="true"/>
                                      </p:to>
                                    </p:set>
                                  </p:childTnLst>
                                </p:cTn>
                              </p:par>
                            </p:childTnLst>
                          </p:cTn>
                        </p:par>
                        <p:par>
                          <p:cTn id="63" fill="hold">
                            <p:stCondLst>
                              <p:cond delay="2500"/>
                            </p:stCondLst>
                            <p:childTnLst>
                              <p:par>
                                <p:cTn id="64" presetID="10" presetClass="entr" presetSubtype="0"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mph" presetSubtype="2" fill="hold" grpId="1" nodeType="clickEffect">
                                  <p:stCondLst>
                                    <p:cond delay="0"/>
                                  </p:stCondLst>
                                  <p:childTnLst>
                                    <p:animClr clrSpc="rgb" dir="cw">
                                      <p:cBhvr override="childStyle">
                                        <p:cTn id="70" dur="2000" fill="hold"/>
                                        <p:tgtEl>
                                          <p:spTgt spid="13"/>
                                        </p:tgtEl>
                                        <p:attrNameLst>
                                          <p:attrName>style.color</p:attrName>
                                        </p:attrNameLst>
                                      </p:cBhvr>
                                      <p:to>
                                        <a:schemeClr val="accent2"/>
                                      </p:to>
                                    </p:animClr>
                                  </p:childTnLst>
                                </p:cTn>
                              </p:par>
                            </p:childTnLst>
                          </p:cTn>
                        </p:par>
                        <p:par>
                          <p:cTn id="71" fill="hold">
                            <p:stCondLst>
                              <p:cond delay="2000"/>
                            </p:stCondLst>
                            <p:childTnLst>
                              <p:par>
                                <p:cTn id="72" presetID="3" presetClass="emph" presetSubtype="2" fill="hold" grpId="1" nodeType="afterEffect">
                                  <p:stCondLst>
                                    <p:cond delay="0"/>
                                  </p:stCondLst>
                                  <p:childTnLst>
                                    <p:animClr clrSpc="rgb" dir="cw">
                                      <p:cBhvr override="childStyle">
                                        <p:cTn id="73" dur="2000" fill="hold"/>
                                        <p:tgtEl>
                                          <p:spTgt spid="37"/>
                                        </p:tgtEl>
                                        <p:attrNameLst>
                                          <p:attrName>style.color</p:attrName>
                                        </p:attrNameLst>
                                      </p:cBhvr>
                                      <p:to>
                                        <a:schemeClr val="accent2"/>
                                      </p:to>
                                    </p:animClr>
                                  </p:childTnLst>
                                </p:cTn>
                              </p:par>
                              <p:par>
                                <p:cTn id="74" presetID="3" presetClass="emph" presetSubtype="2" fill="hold" grpId="1" nodeType="withEffect">
                                  <p:stCondLst>
                                    <p:cond delay="0"/>
                                  </p:stCondLst>
                                  <p:childTnLst>
                                    <p:animClr clrSpc="rgb" dir="cw">
                                      <p:cBhvr override="childStyle">
                                        <p:cTn id="75" dur="2000" fill="hold"/>
                                        <p:tgtEl>
                                          <p:spTgt spid="4"/>
                                        </p:tgtEl>
                                        <p:attrNameLst>
                                          <p:attrName>style.color</p:attrName>
                                        </p:attrNameLst>
                                      </p:cBhvr>
                                      <p:to>
                                        <a:schemeClr val="accent2"/>
                                      </p:to>
                                    </p:animClr>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par>
                                <p:cTn id="81" presetID="3" presetClass="emph" presetSubtype="2" fill="hold" grpId="1" nodeType="withEffect">
                                  <p:stCondLst>
                                    <p:cond delay="0"/>
                                  </p:stCondLst>
                                  <p:childTnLst>
                                    <p:animClr clrSpc="rgb" dir="cw">
                                      <p:cBhvr override="childStyle">
                                        <p:cTn id="82" dur="2000" fill="hold"/>
                                        <p:tgtEl>
                                          <p:spTgt spid="24"/>
                                        </p:tgtEl>
                                        <p:attrNameLst>
                                          <p:attrName>style.color</p:attrName>
                                        </p:attrNameLst>
                                      </p:cBhvr>
                                      <p:to>
                                        <a:schemeClr val="accent2"/>
                                      </p:to>
                                    </p:animClr>
                                  </p:childTnLst>
                                </p:cTn>
                              </p:par>
                              <p:par>
                                <p:cTn id="83" presetID="3" presetClass="emph" presetSubtype="2" fill="hold" grpId="1" nodeType="withEffect">
                                  <p:stCondLst>
                                    <p:cond delay="0"/>
                                  </p:stCondLst>
                                  <p:childTnLst>
                                    <p:animClr clrSpc="rgb" dir="cw">
                                      <p:cBhvr override="childStyle">
                                        <p:cTn id="84" dur="2000" fill="hold"/>
                                        <p:tgtEl>
                                          <p:spTgt spid="9"/>
                                        </p:tgtEl>
                                        <p:attrNameLst>
                                          <p:attrName>style.color</p:attrName>
                                        </p:attrNameLst>
                                      </p:cBhvr>
                                      <p:to>
                                        <a:schemeClr val="accent2"/>
                                      </p:to>
                                    </p:animClr>
                                  </p:childTnLst>
                                </p:cTn>
                              </p:par>
                              <p:par>
                                <p:cTn id="85" presetID="3" presetClass="emph" presetSubtype="2" fill="hold" grpId="1" nodeType="withEffect">
                                  <p:stCondLst>
                                    <p:cond delay="0"/>
                                  </p:stCondLst>
                                  <p:childTnLst>
                                    <p:animClr clrSpc="rgb" dir="cw">
                                      <p:cBhvr override="childStyle">
                                        <p:cTn id="86" dur="2000" fill="hold"/>
                                        <p:tgtEl>
                                          <p:spTgt spid="34"/>
                                        </p:tgtEl>
                                        <p:attrNameLst>
                                          <p:attrName>style.color</p:attrName>
                                        </p:attrNameLst>
                                      </p:cBhvr>
                                      <p:to>
                                        <a:schemeClr val="accent2"/>
                                      </p:to>
                                    </p:animClr>
                                  </p:childTnLst>
                                </p:cTn>
                              </p:par>
                              <p:par>
                                <p:cTn id="87" presetID="3" presetClass="emph" presetSubtype="2" fill="hold" grpId="1" nodeType="withEffect">
                                  <p:stCondLst>
                                    <p:cond delay="0"/>
                                  </p:stCondLst>
                                  <p:childTnLst>
                                    <p:animClr clrSpc="rgb" dir="cw">
                                      <p:cBhvr override="childStyle">
                                        <p:cTn id="88" dur="2000" fill="hold"/>
                                        <p:tgtEl>
                                          <p:spTgt spid="36"/>
                                        </p:tgtEl>
                                        <p:attrNameLst>
                                          <p:attrName>style.color</p:attrName>
                                        </p:attrNameLst>
                                      </p:cBhvr>
                                      <p:to>
                                        <a:schemeClr val="accent2"/>
                                      </p:to>
                                    </p:animClr>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grpId="0" nodeType="clickEffect">
                                  <p:stCondLst>
                                    <p:cond delay="0"/>
                                  </p:stCondLst>
                                  <p:childTnLst>
                                    <p:set>
                                      <p:cBhvr>
                                        <p:cTn id="97" dur="1" fill="hold">
                                          <p:stCondLst>
                                            <p:cond delay="0"/>
                                          </p:stCondLst>
                                        </p:cTn>
                                        <p:tgtEl>
                                          <p:spTgt spid="7"/>
                                        </p:tgtEl>
                                        <p:attrNameLst>
                                          <p:attrName>style.visibility</p:attrName>
                                        </p:attrNameLst>
                                      </p:cBhvr>
                                      <p:to>
                                        <p:strVal val="visible"/>
                                      </p:to>
                                    </p:set>
                                    <p:anim calcmode="lin" valueType="num">
                                      <p:cBhvr>
                                        <p:cTn id="98" dur="1000" fill="hold"/>
                                        <p:tgtEl>
                                          <p:spTgt spid="7"/>
                                        </p:tgtEl>
                                        <p:attrNameLst>
                                          <p:attrName>ppt_w</p:attrName>
                                        </p:attrNameLst>
                                      </p:cBhvr>
                                      <p:tavLst>
                                        <p:tav tm="0">
                                          <p:val>
                                            <p:fltVal val="0"/>
                                          </p:val>
                                        </p:tav>
                                        <p:tav tm="100000">
                                          <p:val>
                                            <p:strVal val="#ppt_w"/>
                                          </p:val>
                                        </p:tav>
                                      </p:tavLst>
                                    </p:anim>
                                    <p:anim calcmode="lin" valueType="num">
                                      <p:cBhvr>
                                        <p:cTn id="99" dur="1000" fill="hold"/>
                                        <p:tgtEl>
                                          <p:spTgt spid="7"/>
                                        </p:tgtEl>
                                        <p:attrNameLst>
                                          <p:attrName>ppt_h</p:attrName>
                                        </p:attrNameLst>
                                      </p:cBhvr>
                                      <p:tavLst>
                                        <p:tav tm="0">
                                          <p:val>
                                            <p:fltVal val="0"/>
                                          </p:val>
                                        </p:tav>
                                        <p:tav tm="100000">
                                          <p:val>
                                            <p:strVal val="#ppt_h"/>
                                          </p:val>
                                        </p:tav>
                                      </p:tavLst>
                                    </p:anim>
                                    <p:anim calcmode="lin" valueType="num">
                                      <p:cBhvr>
                                        <p:cTn id="100" dur="1000" fill="hold"/>
                                        <p:tgtEl>
                                          <p:spTgt spid="7"/>
                                        </p:tgtEl>
                                        <p:attrNameLst>
                                          <p:attrName>style.rotation</p:attrName>
                                        </p:attrNameLst>
                                      </p:cBhvr>
                                      <p:tavLst>
                                        <p:tav tm="0">
                                          <p:val>
                                            <p:fltVal val="90"/>
                                          </p:val>
                                        </p:tav>
                                        <p:tav tm="100000">
                                          <p:val>
                                            <p:fltVal val="0"/>
                                          </p:val>
                                        </p:tav>
                                      </p:tavLst>
                                    </p:anim>
                                    <p:animEffect transition="in" filter="fade">
                                      <p:cBhvr>
                                        <p:cTn id="101" dur="1000"/>
                                        <p:tgtEl>
                                          <p:spTgt spid="7"/>
                                        </p:tgtEl>
                                      </p:cBhvr>
                                    </p:animEffect>
                                  </p:childTnLst>
                                </p:cTn>
                              </p:par>
                            </p:childTnLst>
                          </p:cTn>
                        </p:par>
                      </p:childTnLst>
                    </p:cTn>
                  </p:par>
                  <p:par>
                    <p:cTn id="102" fill="hold">
                      <p:stCondLst>
                        <p:cond delay="indefinite"/>
                      </p:stCondLst>
                      <p:childTnLst>
                        <p:par>
                          <p:cTn id="103" fill="hold">
                            <p:stCondLst>
                              <p:cond delay="0"/>
                            </p:stCondLst>
                            <p:childTnLst>
                              <p:par>
                                <p:cTn id="104" presetID="31" presetClass="entr" presetSubtype="0" fill="hold" grpId="0" nodeType="click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p:cTn id="106" dur="1000" fill="hold"/>
                                        <p:tgtEl>
                                          <p:spTgt spid="8"/>
                                        </p:tgtEl>
                                        <p:attrNameLst>
                                          <p:attrName>ppt_w</p:attrName>
                                        </p:attrNameLst>
                                      </p:cBhvr>
                                      <p:tavLst>
                                        <p:tav tm="0">
                                          <p:val>
                                            <p:fltVal val="0"/>
                                          </p:val>
                                        </p:tav>
                                        <p:tav tm="100000">
                                          <p:val>
                                            <p:strVal val="#ppt_w"/>
                                          </p:val>
                                        </p:tav>
                                      </p:tavLst>
                                    </p:anim>
                                    <p:anim calcmode="lin" valueType="num">
                                      <p:cBhvr>
                                        <p:cTn id="107" dur="1000" fill="hold"/>
                                        <p:tgtEl>
                                          <p:spTgt spid="8"/>
                                        </p:tgtEl>
                                        <p:attrNameLst>
                                          <p:attrName>ppt_h</p:attrName>
                                        </p:attrNameLst>
                                      </p:cBhvr>
                                      <p:tavLst>
                                        <p:tav tm="0">
                                          <p:val>
                                            <p:fltVal val="0"/>
                                          </p:val>
                                        </p:tav>
                                        <p:tav tm="100000">
                                          <p:val>
                                            <p:strVal val="#ppt_h"/>
                                          </p:val>
                                        </p:tav>
                                      </p:tavLst>
                                    </p:anim>
                                    <p:anim calcmode="lin" valueType="num">
                                      <p:cBhvr>
                                        <p:cTn id="108" dur="1000" fill="hold"/>
                                        <p:tgtEl>
                                          <p:spTgt spid="8"/>
                                        </p:tgtEl>
                                        <p:attrNameLst>
                                          <p:attrName>style.rotation</p:attrName>
                                        </p:attrNameLst>
                                      </p:cBhvr>
                                      <p:tavLst>
                                        <p:tav tm="0">
                                          <p:val>
                                            <p:fltVal val="90"/>
                                          </p:val>
                                        </p:tav>
                                        <p:tav tm="100000">
                                          <p:val>
                                            <p:fltVal val="0"/>
                                          </p:val>
                                        </p:tav>
                                      </p:tavLst>
                                    </p:anim>
                                    <p:animEffect transition="in" filter="fade">
                                      <p:cBhvr>
                                        <p:cTn id="109" dur="1000"/>
                                        <p:tgtEl>
                                          <p:spTgt spid="8"/>
                                        </p:tgtEl>
                                      </p:cBhvr>
                                    </p:animEffect>
                                  </p:childTnLst>
                                </p:cTn>
                              </p:par>
                            </p:childTnLst>
                          </p:cTn>
                        </p:par>
                      </p:childTnLst>
                    </p:cTn>
                  </p:par>
                  <p:par>
                    <p:cTn id="110" fill="hold">
                      <p:stCondLst>
                        <p:cond delay="indefinite"/>
                      </p:stCondLst>
                      <p:childTnLst>
                        <p:par>
                          <p:cTn id="111" fill="hold">
                            <p:stCondLst>
                              <p:cond delay="0"/>
                            </p:stCondLst>
                            <p:childTnLst>
                              <p:par>
                                <p:cTn id="112" presetID="31" presetClass="entr" presetSubtype="0" fill="hold" grpId="0" nodeType="clickEffect">
                                  <p:stCondLst>
                                    <p:cond delay="0"/>
                                  </p:stCondLst>
                                  <p:childTnLst>
                                    <p:set>
                                      <p:cBhvr>
                                        <p:cTn id="113" dur="1" fill="hold">
                                          <p:stCondLst>
                                            <p:cond delay="0"/>
                                          </p:stCondLst>
                                        </p:cTn>
                                        <p:tgtEl>
                                          <p:spTgt spid="10"/>
                                        </p:tgtEl>
                                        <p:attrNameLst>
                                          <p:attrName>style.visibility</p:attrName>
                                        </p:attrNameLst>
                                      </p:cBhvr>
                                      <p:to>
                                        <p:strVal val="visible"/>
                                      </p:to>
                                    </p:set>
                                    <p:anim calcmode="lin" valueType="num">
                                      <p:cBhvr>
                                        <p:cTn id="114" dur="1000" fill="hold"/>
                                        <p:tgtEl>
                                          <p:spTgt spid="10"/>
                                        </p:tgtEl>
                                        <p:attrNameLst>
                                          <p:attrName>ppt_w</p:attrName>
                                        </p:attrNameLst>
                                      </p:cBhvr>
                                      <p:tavLst>
                                        <p:tav tm="0">
                                          <p:val>
                                            <p:fltVal val="0"/>
                                          </p:val>
                                        </p:tav>
                                        <p:tav tm="100000">
                                          <p:val>
                                            <p:strVal val="#ppt_w"/>
                                          </p:val>
                                        </p:tav>
                                      </p:tavLst>
                                    </p:anim>
                                    <p:anim calcmode="lin" valueType="num">
                                      <p:cBhvr>
                                        <p:cTn id="115" dur="1000" fill="hold"/>
                                        <p:tgtEl>
                                          <p:spTgt spid="10"/>
                                        </p:tgtEl>
                                        <p:attrNameLst>
                                          <p:attrName>ppt_h</p:attrName>
                                        </p:attrNameLst>
                                      </p:cBhvr>
                                      <p:tavLst>
                                        <p:tav tm="0">
                                          <p:val>
                                            <p:fltVal val="0"/>
                                          </p:val>
                                        </p:tav>
                                        <p:tav tm="100000">
                                          <p:val>
                                            <p:strVal val="#ppt_h"/>
                                          </p:val>
                                        </p:tav>
                                      </p:tavLst>
                                    </p:anim>
                                    <p:anim calcmode="lin" valueType="num">
                                      <p:cBhvr>
                                        <p:cTn id="116" dur="1000" fill="hold"/>
                                        <p:tgtEl>
                                          <p:spTgt spid="10"/>
                                        </p:tgtEl>
                                        <p:attrNameLst>
                                          <p:attrName>style.rotation</p:attrName>
                                        </p:attrNameLst>
                                      </p:cBhvr>
                                      <p:tavLst>
                                        <p:tav tm="0">
                                          <p:val>
                                            <p:fltVal val="90"/>
                                          </p:val>
                                        </p:tav>
                                        <p:tav tm="100000">
                                          <p:val>
                                            <p:fltVal val="0"/>
                                          </p:val>
                                        </p:tav>
                                      </p:tavLst>
                                    </p:anim>
                                    <p:animEffect transition="in" filter="fade">
                                      <p:cBhvr>
                                        <p:cTn id="117" dur="1000"/>
                                        <p:tgtEl>
                                          <p:spTgt spid="10"/>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2" fill="hold" grpId="0" nodeType="click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1500" fill="hold"/>
                                        <p:tgtEl>
                                          <p:spTgt spid="41"/>
                                        </p:tgtEl>
                                        <p:attrNameLst>
                                          <p:attrName>ppt_x</p:attrName>
                                        </p:attrNameLst>
                                      </p:cBhvr>
                                      <p:tavLst>
                                        <p:tav tm="0">
                                          <p:val>
                                            <p:strVal val="1+#ppt_w/2"/>
                                          </p:val>
                                        </p:tav>
                                        <p:tav tm="100000">
                                          <p:val>
                                            <p:strVal val="#ppt_x"/>
                                          </p:val>
                                        </p:tav>
                                      </p:tavLst>
                                    </p:anim>
                                    <p:anim calcmode="lin" valueType="num">
                                      <p:cBhvr additive="base">
                                        <p:cTn id="123" dur="1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6" presetClass="entr" presetSubtype="16" fill="hold" nodeType="click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circle(in)">
                                      <p:cBhvr>
                                        <p:cTn id="128" dur="2000"/>
                                        <p:tgtEl>
                                          <p:spTgt spid="18"/>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15"/>
                                        </p:tgtEl>
                                        <p:attrNameLst>
                                          <p:attrName>style.visibility</p:attrName>
                                        </p:attrNameLst>
                                      </p:cBhvr>
                                      <p:to>
                                        <p:strVal val="visible"/>
                                      </p:to>
                                    </p:set>
                                    <p:anim calcmode="lin" valueType="num">
                                      <p:cBhvr>
                                        <p:cTn id="133" dur="1000" fill="hold"/>
                                        <p:tgtEl>
                                          <p:spTgt spid="15"/>
                                        </p:tgtEl>
                                        <p:attrNameLst>
                                          <p:attrName>ppt_w</p:attrName>
                                        </p:attrNameLst>
                                      </p:cBhvr>
                                      <p:tavLst>
                                        <p:tav tm="0">
                                          <p:val>
                                            <p:fltVal val="0"/>
                                          </p:val>
                                        </p:tav>
                                        <p:tav tm="100000">
                                          <p:val>
                                            <p:strVal val="#ppt_w"/>
                                          </p:val>
                                        </p:tav>
                                      </p:tavLst>
                                    </p:anim>
                                    <p:anim calcmode="lin" valueType="num">
                                      <p:cBhvr>
                                        <p:cTn id="134" dur="1000" fill="hold"/>
                                        <p:tgtEl>
                                          <p:spTgt spid="15"/>
                                        </p:tgtEl>
                                        <p:attrNameLst>
                                          <p:attrName>ppt_h</p:attrName>
                                        </p:attrNameLst>
                                      </p:cBhvr>
                                      <p:tavLst>
                                        <p:tav tm="0">
                                          <p:val>
                                            <p:fltVal val="0"/>
                                          </p:val>
                                        </p:tav>
                                        <p:tav tm="100000">
                                          <p:val>
                                            <p:strVal val="#ppt_h"/>
                                          </p:val>
                                        </p:tav>
                                      </p:tavLst>
                                    </p:anim>
                                    <p:anim calcmode="lin" valueType="num">
                                      <p:cBhvr>
                                        <p:cTn id="135" dur="1000" fill="hold"/>
                                        <p:tgtEl>
                                          <p:spTgt spid="15"/>
                                        </p:tgtEl>
                                        <p:attrNameLst>
                                          <p:attrName>style.rotation</p:attrName>
                                        </p:attrNameLst>
                                      </p:cBhvr>
                                      <p:tavLst>
                                        <p:tav tm="0">
                                          <p:val>
                                            <p:fltVal val="90"/>
                                          </p:val>
                                        </p:tav>
                                        <p:tav tm="100000">
                                          <p:val>
                                            <p:fltVal val="0"/>
                                          </p:val>
                                        </p:tav>
                                      </p:tavLst>
                                    </p:anim>
                                    <p:animEffect transition="in" filter="fade">
                                      <p:cBhvr>
                                        <p:cTn id="136" dur="1000"/>
                                        <p:tgtEl>
                                          <p:spTgt spid="15"/>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p:cTn id="141" dur="1000" fill="hold"/>
                                        <p:tgtEl>
                                          <p:spTgt spid="47"/>
                                        </p:tgtEl>
                                        <p:attrNameLst>
                                          <p:attrName>ppt_w</p:attrName>
                                        </p:attrNameLst>
                                      </p:cBhvr>
                                      <p:tavLst>
                                        <p:tav tm="0">
                                          <p:val>
                                            <p:fltVal val="0"/>
                                          </p:val>
                                        </p:tav>
                                        <p:tav tm="100000">
                                          <p:val>
                                            <p:strVal val="#ppt_w"/>
                                          </p:val>
                                        </p:tav>
                                      </p:tavLst>
                                    </p:anim>
                                    <p:anim calcmode="lin" valueType="num">
                                      <p:cBhvr>
                                        <p:cTn id="142" dur="1000" fill="hold"/>
                                        <p:tgtEl>
                                          <p:spTgt spid="47"/>
                                        </p:tgtEl>
                                        <p:attrNameLst>
                                          <p:attrName>ppt_h</p:attrName>
                                        </p:attrNameLst>
                                      </p:cBhvr>
                                      <p:tavLst>
                                        <p:tav tm="0">
                                          <p:val>
                                            <p:fltVal val="0"/>
                                          </p:val>
                                        </p:tav>
                                        <p:tav tm="100000">
                                          <p:val>
                                            <p:strVal val="#ppt_h"/>
                                          </p:val>
                                        </p:tav>
                                      </p:tavLst>
                                    </p:anim>
                                    <p:anim calcmode="lin" valueType="num">
                                      <p:cBhvr>
                                        <p:cTn id="143" dur="1000" fill="hold"/>
                                        <p:tgtEl>
                                          <p:spTgt spid="47"/>
                                        </p:tgtEl>
                                        <p:attrNameLst>
                                          <p:attrName>style.rotation</p:attrName>
                                        </p:attrNameLst>
                                      </p:cBhvr>
                                      <p:tavLst>
                                        <p:tav tm="0">
                                          <p:val>
                                            <p:fltVal val="90"/>
                                          </p:val>
                                        </p:tav>
                                        <p:tav tm="100000">
                                          <p:val>
                                            <p:fltVal val="0"/>
                                          </p:val>
                                        </p:tav>
                                      </p:tavLst>
                                    </p:anim>
                                    <p:animEffect transition="in" filter="fade">
                                      <p:cBhvr>
                                        <p:cTn id="144" dur="1000"/>
                                        <p:tgtEl>
                                          <p:spTgt spid="47"/>
                                        </p:tgtEl>
                                      </p:cBhvr>
                                    </p:animEffect>
                                  </p:childTnLst>
                                </p:cTn>
                              </p:par>
                            </p:childTnLst>
                          </p:cTn>
                        </p:par>
                      </p:childTnLst>
                    </p:cTn>
                  </p:par>
                  <p:par>
                    <p:cTn id="145" fill="hold">
                      <p:stCondLst>
                        <p:cond delay="indefinite"/>
                      </p:stCondLst>
                      <p:childTnLst>
                        <p:par>
                          <p:cTn id="146" fill="hold">
                            <p:stCondLst>
                              <p:cond delay="0"/>
                            </p:stCondLst>
                            <p:childTnLst>
                              <p:par>
                                <p:cTn id="147" presetID="6" presetClass="entr" presetSubtype="32" fill="hold" grpId="0" nodeType="clickEffect">
                                  <p:stCondLst>
                                    <p:cond delay="0"/>
                                  </p:stCondLst>
                                  <p:childTnLst>
                                    <p:set>
                                      <p:cBhvr>
                                        <p:cTn id="148" dur="1" fill="hold">
                                          <p:stCondLst>
                                            <p:cond delay="0"/>
                                          </p:stCondLst>
                                        </p:cTn>
                                        <p:tgtEl>
                                          <p:spTgt spid="39"/>
                                        </p:tgtEl>
                                        <p:attrNameLst>
                                          <p:attrName>style.visibility</p:attrName>
                                        </p:attrNameLst>
                                      </p:cBhvr>
                                      <p:to>
                                        <p:strVal val="visible"/>
                                      </p:to>
                                    </p:set>
                                    <p:animEffect transition="in" filter="circle(out)">
                                      <p:cBhvr>
                                        <p:cTn id="149" dur="2000"/>
                                        <p:tgtEl>
                                          <p:spTgt spid="39"/>
                                        </p:tgtEl>
                                      </p:cBhvr>
                                    </p:animEffect>
                                  </p:childTnLst>
                                </p:cTn>
                              </p:par>
                            </p:childTnLst>
                          </p:cTn>
                        </p:par>
                      </p:childTnLst>
                    </p:cTn>
                  </p:par>
                  <p:par>
                    <p:cTn id="150" fill="hold">
                      <p:stCondLst>
                        <p:cond delay="indefinite"/>
                      </p:stCondLst>
                      <p:childTnLst>
                        <p:par>
                          <p:cTn id="151" fill="hold">
                            <p:stCondLst>
                              <p:cond delay="0"/>
                            </p:stCondLst>
                            <p:childTnLst>
                              <p:par>
                                <p:cTn id="152" presetID="31" presetClass="entr" presetSubtype="0" fill="hold" grpId="0" nodeType="clickEffect">
                                  <p:stCondLst>
                                    <p:cond delay="0"/>
                                  </p:stCondLst>
                                  <p:childTnLst>
                                    <p:set>
                                      <p:cBhvr>
                                        <p:cTn id="153" dur="1" fill="hold">
                                          <p:stCondLst>
                                            <p:cond delay="0"/>
                                          </p:stCondLst>
                                        </p:cTn>
                                        <p:tgtEl>
                                          <p:spTgt spid="11"/>
                                        </p:tgtEl>
                                        <p:attrNameLst>
                                          <p:attrName>style.visibility</p:attrName>
                                        </p:attrNameLst>
                                      </p:cBhvr>
                                      <p:to>
                                        <p:strVal val="visible"/>
                                      </p:to>
                                    </p:set>
                                    <p:anim calcmode="lin" valueType="num">
                                      <p:cBhvr>
                                        <p:cTn id="154" dur="1000" fill="hold"/>
                                        <p:tgtEl>
                                          <p:spTgt spid="11"/>
                                        </p:tgtEl>
                                        <p:attrNameLst>
                                          <p:attrName>ppt_w</p:attrName>
                                        </p:attrNameLst>
                                      </p:cBhvr>
                                      <p:tavLst>
                                        <p:tav tm="0">
                                          <p:val>
                                            <p:fltVal val="0"/>
                                          </p:val>
                                        </p:tav>
                                        <p:tav tm="100000">
                                          <p:val>
                                            <p:strVal val="#ppt_w"/>
                                          </p:val>
                                        </p:tav>
                                      </p:tavLst>
                                    </p:anim>
                                    <p:anim calcmode="lin" valueType="num">
                                      <p:cBhvr>
                                        <p:cTn id="155" dur="1000" fill="hold"/>
                                        <p:tgtEl>
                                          <p:spTgt spid="11"/>
                                        </p:tgtEl>
                                        <p:attrNameLst>
                                          <p:attrName>ppt_h</p:attrName>
                                        </p:attrNameLst>
                                      </p:cBhvr>
                                      <p:tavLst>
                                        <p:tav tm="0">
                                          <p:val>
                                            <p:fltVal val="0"/>
                                          </p:val>
                                        </p:tav>
                                        <p:tav tm="100000">
                                          <p:val>
                                            <p:strVal val="#ppt_h"/>
                                          </p:val>
                                        </p:tav>
                                      </p:tavLst>
                                    </p:anim>
                                    <p:anim calcmode="lin" valueType="num">
                                      <p:cBhvr>
                                        <p:cTn id="156" dur="1000" fill="hold"/>
                                        <p:tgtEl>
                                          <p:spTgt spid="11"/>
                                        </p:tgtEl>
                                        <p:attrNameLst>
                                          <p:attrName>style.rotation</p:attrName>
                                        </p:attrNameLst>
                                      </p:cBhvr>
                                      <p:tavLst>
                                        <p:tav tm="0">
                                          <p:val>
                                            <p:fltVal val="90"/>
                                          </p:val>
                                        </p:tav>
                                        <p:tav tm="100000">
                                          <p:val>
                                            <p:fltVal val="0"/>
                                          </p:val>
                                        </p:tav>
                                      </p:tavLst>
                                    </p:anim>
                                    <p:animEffect transition="in" filter="fade">
                                      <p:cBhvr>
                                        <p:cTn id="15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6" grpId="1"/>
      <p:bldP spid="37" grpId="0"/>
      <p:bldP spid="37" grpId="1"/>
      <p:bldP spid="4" grpId="0"/>
      <p:bldP spid="4" grpId="1"/>
      <p:bldP spid="13" grpId="0"/>
      <p:bldP spid="13" grpId="1"/>
      <p:bldP spid="24" grpId="0"/>
      <p:bldP spid="24" grpId="1"/>
      <p:bldP spid="41" grpId="0"/>
      <p:bldP spid="9" grpId="0"/>
      <p:bldP spid="9" grpId="1"/>
      <p:bldP spid="6" grpId="0" animBg="1"/>
      <p:bldP spid="32" grpId="0" animBg="1"/>
      <p:bldP spid="7" grpId="0"/>
      <p:bldP spid="8" grpId="0"/>
      <p:bldP spid="10" grpId="0"/>
      <p:bldP spid="39" grpId="0"/>
      <p:bldP spid="11" grpId="0"/>
      <p:bldP spid="29" grpId="0" animBg="1"/>
      <p:bldP spid="15" grpId="0" animBg="1"/>
      <p:bldP spid="47" grpId="0" animBg="1"/>
      <p:bldP spid="34" grpId="0"/>
      <p:bldP spid="34" grpId="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torno 1">
            <a:hlinkClick r:id="rId2" action="ppaction://hlinksldjump" highlightClick="1"/>
          </p:cNvPr>
          <p:cNvSpPr/>
          <p:nvPr/>
        </p:nvSpPr>
        <p:spPr>
          <a:xfrm>
            <a:off x="8388424" y="6122281"/>
            <a:ext cx="650592" cy="65059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3707904" y="2300401"/>
            <a:ext cx="5344271" cy="3785652"/>
          </a:xfrm>
          <a:prstGeom prst="rect">
            <a:avLst/>
          </a:prstGeom>
          <a:noFill/>
        </p:spPr>
        <p:txBody>
          <a:bodyPr wrap="square" rtlCol="0">
            <a:spAutoFit/>
          </a:bodyPr>
          <a:lstStyle/>
          <a:p>
            <a:r>
              <a:rPr lang="it-IT" sz="2400" b="1" dirty="0" smtClean="0">
                <a:solidFill>
                  <a:srgbClr val="0000FF"/>
                </a:solidFill>
              </a:rPr>
              <a:t>CHE VA DECLINATA</a:t>
            </a:r>
          </a:p>
          <a:p>
            <a:r>
              <a:rPr lang="it-IT" sz="2400" dirty="0" smtClean="0"/>
              <a:t>NELLA VITA QUOTIDIANA E DURANTE IL SONNO CON I SOGNI, O ALTRO (SOGNI AD OCCHI APERTI –  </a:t>
            </a:r>
            <a:r>
              <a:rPr lang="it-IT" sz="2400" dirty="0" err="1"/>
              <a:t>d</a:t>
            </a:r>
            <a:r>
              <a:rPr lang="it-IT" sz="2400" dirty="0" err="1" smtClean="0"/>
              <a:t>IMENTICANZE</a:t>
            </a:r>
            <a:r>
              <a:rPr lang="it-IT" sz="2400" dirty="0" smtClean="0"/>
              <a:t>, LAPSUS, ESTASI ECC..) +</a:t>
            </a:r>
          </a:p>
          <a:p>
            <a:r>
              <a:rPr lang="it-IT" sz="2400" dirty="0" smtClean="0"/>
              <a:t>LE DROGHE, L’ ALCOOL…</a:t>
            </a:r>
          </a:p>
          <a:p>
            <a:r>
              <a:rPr lang="it-IT" sz="2400" dirty="0" smtClean="0"/>
              <a:t>LE SITUAZIONI DI STRESS</a:t>
            </a:r>
          </a:p>
          <a:p>
            <a:r>
              <a:rPr lang="it-IT" sz="2400" b="1" dirty="0" smtClean="0">
                <a:solidFill>
                  <a:srgbClr val="0000FF"/>
                </a:solidFill>
              </a:rPr>
              <a:t>ED E’ SPECIFICA DI OGNI PERSONA</a:t>
            </a:r>
            <a:endParaRPr lang="it-IT" sz="2400" b="1" dirty="0">
              <a:solidFill>
                <a:srgbClr val="0000FF"/>
              </a:solidFill>
            </a:endParaRPr>
          </a:p>
        </p:txBody>
      </p:sp>
      <p:sp>
        <p:nvSpPr>
          <p:cNvPr id="5" name="CasellaDiTesto 4"/>
          <p:cNvSpPr txBox="1"/>
          <p:nvPr/>
        </p:nvSpPr>
        <p:spPr>
          <a:xfrm>
            <a:off x="107706" y="160626"/>
            <a:ext cx="3816424" cy="6740307"/>
          </a:xfrm>
          <a:prstGeom prst="rect">
            <a:avLst/>
          </a:prstGeom>
          <a:noFill/>
        </p:spPr>
        <p:txBody>
          <a:bodyPr wrap="square" rtlCol="0">
            <a:spAutoFit/>
          </a:bodyPr>
          <a:lstStyle/>
          <a:p>
            <a:r>
              <a:rPr lang="it-IT" dirty="0" smtClean="0"/>
              <a:t>NARCISISMO</a:t>
            </a:r>
          </a:p>
          <a:p>
            <a:r>
              <a:rPr lang="it-IT" dirty="0" smtClean="0"/>
              <a:t>LIBIDO</a:t>
            </a:r>
          </a:p>
          <a:p>
            <a:r>
              <a:rPr lang="it-IT" dirty="0" smtClean="0"/>
              <a:t>RIMOSSO</a:t>
            </a:r>
          </a:p>
          <a:p>
            <a:r>
              <a:rPr lang="it-IT" dirty="0" smtClean="0"/>
              <a:t>RITORNO DEL RIMOSSO</a:t>
            </a:r>
          </a:p>
          <a:p>
            <a:r>
              <a:rPr lang="it-IT" dirty="0" smtClean="0"/>
              <a:t>SUBLIMAZIONE</a:t>
            </a:r>
          </a:p>
          <a:p>
            <a:r>
              <a:rPr lang="it-IT" dirty="0" smtClean="0"/>
              <a:t>RESISTENZA</a:t>
            </a:r>
          </a:p>
          <a:p>
            <a:r>
              <a:rPr lang="it-IT" b="1" dirty="0" smtClean="0"/>
              <a:t>COAZIONE A RIPETERE</a:t>
            </a:r>
          </a:p>
          <a:p>
            <a:r>
              <a:rPr lang="it-IT" b="1" dirty="0" smtClean="0"/>
              <a:t>PULSIONE</a:t>
            </a:r>
          </a:p>
          <a:p>
            <a:r>
              <a:rPr lang="it-IT" dirty="0" smtClean="0"/>
              <a:t>IL PRIMARIO</a:t>
            </a:r>
          </a:p>
          <a:p>
            <a:r>
              <a:rPr lang="it-IT" dirty="0" smtClean="0"/>
              <a:t>IL SECONDARIO</a:t>
            </a:r>
          </a:p>
          <a:p>
            <a:r>
              <a:rPr lang="it-IT" dirty="0" smtClean="0"/>
              <a:t>AMBIVALENZA</a:t>
            </a:r>
          </a:p>
          <a:p>
            <a:r>
              <a:rPr lang="it-IT" dirty="0" smtClean="0"/>
              <a:t>SINTOMO</a:t>
            </a:r>
          </a:p>
          <a:p>
            <a:r>
              <a:rPr lang="it-IT" dirty="0" smtClean="0"/>
              <a:t>ATTO MANCATO</a:t>
            </a:r>
          </a:p>
          <a:p>
            <a:r>
              <a:rPr lang="it-IT" dirty="0" smtClean="0"/>
              <a:t>ZONA EROGENA</a:t>
            </a:r>
          </a:p>
          <a:p>
            <a:r>
              <a:rPr lang="it-IT" dirty="0" smtClean="0"/>
              <a:t>FISSAZIONE</a:t>
            </a:r>
          </a:p>
          <a:p>
            <a:r>
              <a:rPr lang="it-IT" dirty="0" smtClean="0"/>
              <a:t>REGRESSIONE</a:t>
            </a:r>
          </a:p>
          <a:p>
            <a:r>
              <a:rPr lang="it-IT" dirty="0" smtClean="0"/>
              <a:t>COMPLESSO EDIPICO</a:t>
            </a:r>
          </a:p>
          <a:p>
            <a:r>
              <a:rPr lang="it-IT" dirty="0" smtClean="0"/>
              <a:t>LE FASI DELLE SESSUALITA’</a:t>
            </a:r>
          </a:p>
          <a:p>
            <a:pPr marL="285750" indent="-285750">
              <a:buFont typeface="Arial" panose="020B0604020202020204" pitchFamily="34" charset="0"/>
              <a:buChar char="•"/>
            </a:pPr>
            <a:r>
              <a:rPr lang="it-IT" dirty="0" smtClean="0"/>
              <a:t>ORALE</a:t>
            </a:r>
          </a:p>
          <a:p>
            <a:pPr marL="285750" indent="-285750">
              <a:buFont typeface="Arial" panose="020B0604020202020204" pitchFamily="34" charset="0"/>
              <a:buChar char="•"/>
            </a:pPr>
            <a:r>
              <a:rPr lang="it-IT" dirty="0" smtClean="0"/>
              <a:t>ANALE</a:t>
            </a:r>
          </a:p>
          <a:p>
            <a:pPr marL="285750" indent="-285750">
              <a:buFont typeface="Arial" panose="020B0604020202020204" pitchFamily="34" charset="0"/>
              <a:buChar char="•"/>
            </a:pPr>
            <a:r>
              <a:rPr lang="it-IT" dirty="0" smtClean="0"/>
              <a:t>GENITALE</a:t>
            </a:r>
          </a:p>
          <a:p>
            <a:r>
              <a:rPr lang="it-IT" dirty="0" smtClean="0"/>
              <a:t>LA RICERCA DELL’OGGETTO</a:t>
            </a:r>
          </a:p>
          <a:p>
            <a:r>
              <a:rPr lang="it-IT" dirty="0" smtClean="0"/>
              <a:t>LA SCENA PRIMARIA</a:t>
            </a:r>
          </a:p>
          <a:p>
            <a:r>
              <a:rPr lang="it-IT" dirty="0" smtClean="0"/>
              <a:t>SIMBOLISMO</a:t>
            </a:r>
            <a:endParaRPr lang="it-IT" dirty="0"/>
          </a:p>
        </p:txBody>
      </p:sp>
      <p:sp>
        <p:nvSpPr>
          <p:cNvPr id="3" name="CasellaDiTesto 2"/>
          <p:cNvSpPr txBox="1"/>
          <p:nvPr/>
        </p:nvSpPr>
        <p:spPr>
          <a:xfrm>
            <a:off x="2576101" y="160626"/>
            <a:ext cx="3991798" cy="461665"/>
          </a:xfrm>
          <a:prstGeom prst="rect">
            <a:avLst/>
          </a:prstGeom>
          <a:noFill/>
        </p:spPr>
        <p:txBody>
          <a:bodyPr wrap="none" rtlCol="0">
            <a:spAutoFit/>
          </a:bodyPr>
          <a:lstStyle/>
          <a:p>
            <a:r>
              <a:rPr lang="it-IT" sz="2400" b="1" dirty="0" smtClean="0">
                <a:solidFill>
                  <a:srgbClr val="0000FF"/>
                </a:solidFill>
              </a:rPr>
              <a:t>LA GRAMMATICA FREUDIANA</a:t>
            </a:r>
            <a:endParaRPr lang="it-IT" sz="2400" b="1" dirty="0">
              <a:solidFill>
                <a:srgbClr val="0000FF"/>
              </a:solidFill>
            </a:endParaRPr>
          </a:p>
        </p:txBody>
      </p:sp>
      <p:sp>
        <p:nvSpPr>
          <p:cNvPr id="6" name="Freccia in giù 5"/>
          <p:cNvSpPr/>
          <p:nvPr/>
        </p:nvSpPr>
        <p:spPr>
          <a:xfrm>
            <a:off x="4192536" y="734376"/>
            <a:ext cx="484632" cy="1482464"/>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2680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1617663" y="115888"/>
            <a:ext cx="59070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it-IT" altLang="it-IT" sz="2800" b="1" smtClean="0">
                <a:solidFill>
                  <a:srgbClr val="0066FF"/>
                </a:solidFill>
                <a:latin typeface="Algerian" pitchFamily="82" charset="0"/>
              </a:rPr>
              <a:t>LA FAMIGLIA FREUD E LA GUERRA</a:t>
            </a:r>
          </a:p>
        </p:txBody>
      </p:sp>
      <p:sp>
        <p:nvSpPr>
          <p:cNvPr id="37891" name="Text Box 5"/>
          <p:cNvSpPr txBox="1">
            <a:spLocks noChangeArrowheads="1"/>
          </p:cNvSpPr>
          <p:nvPr/>
        </p:nvSpPr>
        <p:spPr bwMode="auto">
          <a:xfrm>
            <a:off x="4284663" y="548680"/>
            <a:ext cx="475138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fontAlgn="base" hangingPunct="1">
              <a:spcBef>
                <a:spcPct val="0"/>
              </a:spcBef>
              <a:spcAft>
                <a:spcPct val="0"/>
              </a:spcAft>
              <a:buFontTx/>
              <a:buNone/>
            </a:pPr>
            <a:r>
              <a:rPr lang="it-IT" altLang="it-IT" sz="1800" dirty="0" smtClean="0">
                <a:solidFill>
                  <a:srgbClr val="000000"/>
                </a:solidFill>
                <a:latin typeface="Times New Roman" pitchFamily="18" charset="0"/>
              </a:rPr>
              <a:t>…</a:t>
            </a:r>
            <a:r>
              <a:rPr lang="it-IT" altLang="it-IT" sz="1800" b="1" dirty="0" smtClean="0">
                <a:solidFill>
                  <a:srgbClr val="000000"/>
                </a:solidFill>
                <a:latin typeface="Times New Roman" pitchFamily="18" charset="0"/>
              </a:rPr>
              <a:t>Il figlio minore Ernst</a:t>
            </a:r>
            <a:r>
              <a:rPr lang="it-IT" altLang="it-IT" sz="1800" dirty="0" smtClean="0">
                <a:solidFill>
                  <a:srgbClr val="000000"/>
                </a:solidFill>
                <a:latin typeface="Times New Roman" pitchFamily="18" charset="0"/>
              </a:rPr>
              <a:t>…, </a:t>
            </a:r>
            <a:r>
              <a:rPr lang="it-IT" altLang="it-IT" sz="1800" b="1" dirty="0" smtClean="0">
                <a:solidFill>
                  <a:srgbClr val="000000"/>
                </a:solidFill>
                <a:latin typeface="Times New Roman" pitchFamily="18" charset="0"/>
              </a:rPr>
              <a:t>aveva combattuto sul fronte russo e sul Carso</a:t>
            </a:r>
            <a:r>
              <a:rPr lang="it-IT" altLang="it-IT" sz="1800" dirty="0" smtClean="0">
                <a:solidFill>
                  <a:srgbClr val="000000"/>
                </a:solidFill>
                <a:latin typeface="Times New Roman" pitchFamily="18" charset="0"/>
              </a:rPr>
              <a:t>. </a:t>
            </a:r>
            <a:r>
              <a:rPr lang="it-IT" altLang="it-IT" sz="1800" b="1" dirty="0" smtClean="0">
                <a:solidFill>
                  <a:srgbClr val="000000"/>
                </a:solidFill>
                <a:latin typeface="Times New Roman" pitchFamily="18" charset="0"/>
              </a:rPr>
              <a:t>Era stato poi sul fronte trentino, a Lavarone</a:t>
            </a:r>
            <a:r>
              <a:rPr lang="it-IT" altLang="it-IT" sz="1800" dirty="0" smtClean="0">
                <a:solidFill>
                  <a:srgbClr val="000000"/>
                </a:solidFill>
                <a:latin typeface="Times New Roman" pitchFamily="18" charset="0"/>
              </a:rPr>
              <a:t> .. </a:t>
            </a:r>
            <a:r>
              <a:rPr lang="it-IT" altLang="it-IT" sz="1800" b="1" dirty="0" smtClean="0">
                <a:solidFill>
                  <a:srgbClr val="000000"/>
                </a:solidFill>
                <a:latin typeface="Times New Roman" pitchFamily="18" charset="0"/>
              </a:rPr>
              <a:t>e aveva preso parte alla offensiva sugli altopiani della primavera 1916</a:t>
            </a:r>
            <a:r>
              <a:rPr lang="it-IT" altLang="it-IT" sz="1800" dirty="0" smtClean="0">
                <a:solidFill>
                  <a:srgbClr val="000000"/>
                </a:solidFill>
                <a:latin typeface="Times New Roman" pitchFamily="18" charset="0"/>
              </a:rPr>
              <a:t>. In seguito si era ammalato, e si trovava attualmente in un sanatorio ungherese, ciò che gli consentì appunto di partecipare al Congresso di Budapest..</a:t>
            </a:r>
          </a:p>
        </p:txBody>
      </p:sp>
      <p:sp>
        <p:nvSpPr>
          <p:cNvPr id="37892" name="Text Box 12"/>
          <p:cNvSpPr txBox="1">
            <a:spLocks noChangeArrowheads="1"/>
          </p:cNvSpPr>
          <p:nvPr/>
        </p:nvSpPr>
        <p:spPr bwMode="auto">
          <a:xfrm>
            <a:off x="250825" y="4221163"/>
            <a:ext cx="4033838"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it-IT" altLang="it-IT" sz="1400" smtClean="0">
                <a:solidFill>
                  <a:srgbClr val="000000"/>
                </a:solidFill>
                <a:latin typeface="Times New Roman" pitchFamily="18" charset="0"/>
              </a:rPr>
              <a:t>Freud with his soldier-sons, Ernst &amp; Martin 1916</a:t>
            </a:r>
          </a:p>
        </p:txBody>
      </p:sp>
      <p:sp>
        <p:nvSpPr>
          <p:cNvPr id="37893" name="Text Box 13"/>
          <p:cNvSpPr txBox="1">
            <a:spLocks noChangeArrowheads="1"/>
          </p:cNvSpPr>
          <p:nvPr/>
        </p:nvSpPr>
        <p:spPr bwMode="auto">
          <a:xfrm>
            <a:off x="178593" y="4725144"/>
            <a:ext cx="8785225"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fontAlgn="base" hangingPunct="1">
              <a:spcBef>
                <a:spcPct val="0"/>
              </a:spcBef>
              <a:spcAft>
                <a:spcPct val="0"/>
              </a:spcAft>
              <a:buFontTx/>
              <a:buNone/>
            </a:pPr>
            <a:r>
              <a:rPr lang="it-IT" altLang="it-IT" sz="1800" dirty="0" smtClean="0">
                <a:solidFill>
                  <a:srgbClr val="000000"/>
                </a:solidFill>
                <a:latin typeface="Times New Roman" pitchFamily="18" charset="0"/>
              </a:rPr>
              <a:t> </a:t>
            </a:r>
            <a:r>
              <a:rPr lang="it-IT" altLang="it-IT" sz="1800" b="1" dirty="0" smtClean="0">
                <a:solidFill>
                  <a:srgbClr val="000000"/>
                </a:solidFill>
                <a:latin typeface="Times New Roman" pitchFamily="18" charset="0"/>
              </a:rPr>
              <a:t>Il secondogenito Oliver fece invece l’ingegnere fino a tutto il 1916</a:t>
            </a:r>
            <a:r>
              <a:rPr lang="it-IT" altLang="it-IT" sz="1800" dirty="0" smtClean="0">
                <a:solidFill>
                  <a:srgbClr val="000000"/>
                </a:solidFill>
                <a:latin typeface="Times New Roman" pitchFamily="18" charset="0"/>
              </a:rPr>
              <a:t>. </a:t>
            </a:r>
            <a:r>
              <a:rPr lang="it-IT" altLang="it-IT" sz="1800" b="1" dirty="0" smtClean="0">
                <a:solidFill>
                  <a:srgbClr val="000000"/>
                </a:solidFill>
                <a:latin typeface="Times New Roman" pitchFamily="18" charset="0"/>
              </a:rPr>
              <a:t>Quindi si arruolò nell’esercito, e prestò servizio nel Genio</a:t>
            </a:r>
            <a:r>
              <a:rPr lang="it-IT" altLang="it-IT" sz="1800" dirty="0" smtClean="0">
                <a:solidFill>
                  <a:srgbClr val="000000"/>
                </a:solidFill>
                <a:latin typeface="Times New Roman" pitchFamily="18" charset="0"/>
              </a:rPr>
              <a:t> senza correre soverchi pericoli. </a:t>
            </a:r>
            <a:r>
              <a:rPr lang="it-IT" altLang="it-IT" sz="1800" b="1" dirty="0" smtClean="0">
                <a:solidFill>
                  <a:srgbClr val="000000"/>
                </a:solidFill>
                <a:latin typeface="Times New Roman" pitchFamily="18" charset="0"/>
              </a:rPr>
              <a:t>Freud </a:t>
            </a:r>
            <a:r>
              <a:rPr lang="it-IT" altLang="it-IT" sz="1800" b="1" dirty="0" err="1" smtClean="0">
                <a:solidFill>
                  <a:srgbClr val="000000"/>
                </a:solidFill>
                <a:latin typeface="Times New Roman" pitchFamily="18" charset="0"/>
              </a:rPr>
              <a:t>riusci</a:t>
            </a:r>
            <a:r>
              <a:rPr lang="it-IT" altLang="it-IT" sz="1800" b="1" dirty="0" smtClean="0">
                <a:solidFill>
                  <a:srgbClr val="000000"/>
                </a:solidFill>
                <a:latin typeface="Times New Roman" pitchFamily="18" charset="0"/>
              </a:rPr>
              <a:t> dunque a superare il periodo di guerra senza essere colpito nei suoi </a:t>
            </a:r>
            <a:r>
              <a:rPr lang="it-IT" altLang="it-IT" sz="1800" b="1" dirty="0" err="1" smtClean="0">
                <a:solidFill>
                  <a:srgbClr val="000000"/>
                </a:solidFill>
                <a:latin typeface="Times New Roman" pitchFamily="18" charset="0"/>
              </a:rPr>
              <a:t>piu</a:t>
            </a:r>
            <a:r>
              <a:rPr lang="it-IT" altLang="it-IT" sz="1800" b="1" dirty="0" smtClean="0">
                <a:solidFill>
                  <a:srgbClr val="000000"/>
                </a:solidFill>
                <a:latin typeface="Times New Roman" pitchFamily="18" charset="0"/>
              </a:rPr>
              <a:t> stretti affetti familiari. </a:t>
            </a:r>
            <a:r>
              <a:rPr lang="it-IT" altLang="it-IT" sz="1800" dirty="0" smtClean="0">
                <a:solidFill>
                  <a:srgbClr val="000000"/>
                </a:solidFill>
                <a:latin typeface="Times New Roman" pitchFamily="18" charset="0"/>
              </a:rPr>
              <a:t> Ma negli ultimi mesi del 1918 vide crollare tutto il mondo in cui aveva vissuto, e nei cui confronti era molto ambivalente. E passò un nuovo periodo di depressione, prima di recuperare le proprie energie e il proprio slancio creativo per le grandi opere degli anni venti.  (</a:t>
            </a:r>
            <a:r>
              <a:rPr lang="it-IT" altLang="it-IT" sz="1400" dirty="0" err="1" smtClean="0">
                <a:solidFill>
                  <a:srgbClr val="000000"/>
                </a:solidFill>
                <a:latin typeface="Times New Roman" pitchFamily="18" charset="0"/>
              </a:rPr>
              <a:t>Musatti</a:t>
            </a:r>
            <a:r>
              <a:rPr lang="it-IT" altLang="it-IT" sz="1400" dirty="0" smtClean="0">
                <a:solidFill>
                  <a:srgbClr val="000000"/>
                </a:solidFill>
                <a:latin typeface="Times New Roman" pitchFamily="18" charset="0"/>
              </a:rPr>
              <a:t> in Freud Opere </a:t>
            </a:r>
            <a:r>
              <a:rPr lang="it-IT" altLang="it-IT" sz="1400" dirty="0" err="1" smtClean="0">
                <a:solidFill>
                  <a:srgbClr val="000000"/>
                </a:solidFill>
                <a:latin typeface="Times New Roman" pitchFamily="18" charset="0"/>
              </a:rPr>
              <a:t>Boringhieri</a:t>
            </a:r>
            <a:r>
              <a:rPr lang="it-IT" altLang="it-IT" sz="1400" dirty="0" smtClean="0">
                <a:solidFill>
                  <a:srgbClr val="000000"/>
                </a:solidFill>
                <a:latin typeface="Times New Roman" pitchFamily="18" charset="0"/>
              </a:rPr>
              <a:t> Volume 8)</a:t>
            </a:r>
          </a:p>
          <a:p>
            <a:pPr eaLnBrk="1" fontAlgn="base" hangingPunct="1">
              <a:spcBef>
                <a:spcPct val="0"/>
              </a:spcBef>
              <a:spcAft>
                <a:spcPct val="0"/>
              </a:spcAft>
              <a:buFontTx/>
              <a:buNone/>
            </a:pPr>
            <a:endParaRPr lang="it-IT" altLang="it-IT" sz="1400" dirty="0" smtClean="0">
              <a:solidFill>
                <a:srgbClr val="000000"/>
              </a:solidFill>
              <a:latin typeface="Times New Roman" pitchFamily="18" charset="0"/>
            </a:endParaRPr>
          </a:p>
        </p:txBody>
      </p:sp>
      <p:pic>
        <p:nvPicPr>
          <p:cNvPr id="3789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0688"/>
            <a:ext cx="403225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4299708" y="2898810"/>
            <a:ext cx="4701626" cy="1754326"/>
          </a:xfrm>
          <a:prstGeom prst="rect">
            <a:avLst/>
          </a:prstGeom>
          <a:noFill/>
        </p:spPr>
        <p:txBody>
          <a:bodyPr wrap="square" rtlCol="0">
            <a:spAutoFit/>
          </a:bodyPr>
          <a:lstStyle/>
          <a:p>
            <a:r>
              <a:rPr lang="it-IT" altLang="it-IT" b="1" dirty="0">
                <a:solidFill>
                  <a:srgbClr val="000000"/>
                </a:solidFill>
                <a:latin typeface="Times New Roman" pitchFamily="18" charset="0"/>
              </a:rPr>
              <a:t>Pure il figlio maggiore di Freud, Martin, dopo essere stato per lungo tempo in Galizia, fu trasferito sul fronte italiano, dove prese parte </a:t>
            </a:r>
            <a:r>
              <a:rPr lang="it-IT" altLang="it-IT" b="1" dirty="0" smtClean="0">
                <a:solidFill>
                  <a:srgbClr val="000000"/>
                </a:solidFill>
                <a:latin typeface="Times New Roman" pitchFamily="18" charset="0"/>
              </a:rPr>
              <a:t>alle battaglie </a:t>
            </a:r>
            <a:r>
              <a:rPr lang="it-IT" altLang="it-IT" b="1" dirty="0">
                <a:solidFill>
                  <a:srgbClr val="000000"/>
                </a:solidFill>
                <a:latin typeface="Times New Roman" pitchFamily="18" charset="0"/>
              </a:rPr>
              <a:t>di Caporetto e </a:t>
            </a:r>
            <a:r>
              <a:rPr lang="it-IT" altLang="it-IT" b="1" dirty="0" smtClean="0">
                <a:solidFill>
                  <a:srgbClr val="000000"/>
                </a:solidFill>
                <a:latin typeface="Times New Roman" pitchFamily="18" charset="0"/>
              </a:rPr>
              <a:t>del </a:t>
            </a:r>
            <a:r>
              <a:rPr lang="it-IT" altLang="it-IT" b="1" dirty="0">
                <a:solidFill>
                  <a:srgbClr val="000000"/>
                </a:solidFill>
                <a:latin typeface="Times New Roman" pitchFamily="18" charset="0"/>
              </a:rPr>
              <a:t>Piave, e dove fu fatto prigioniero dopo Vittorio Veneto</a:t>
            </a:r>
            <a:r>
              <a:rPr lang="it-IT" altLang="it-IT" dirty="0">
                <a:solidFill>
                  <a:srgbClr val="000000"/>
                </a:solidFill>
                <a:latin typeface="Times New Roman" pitchFamily="18" charset="0"/>
              </a:rPr>
              <a:t> , per cui tornò a casa soltanto nell’estate 1919</a:t>
            </a:r>
            <a:endParaRPr lang="it-IT" dirty="0"/>
          </a:p>
        </p:txBody>
      </p:sp>
      <p:sp>
        <p:nvSpPr>
          <p:cNvPr id="9" name="Ritorno 8">
            <a:hlinkClick r:id="rId3" action="ppaction://hlinksldjump" highlightClick="1"/>
          </p:cNvPr>
          <p:cNvSpPr/>
          <p:nvPr/>
        </p:nvSpPr>
        <p:spPr>
          <a:xfrm>
            <a:off x="8532440" y="6421831"/>
            <a:ext cx="506576" cy="391545"/>
          </a:xfrm>
          <a:prstGeom prst="actionButtonReturn">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prstClr val="white"/>
              </a:solidFill>
              <a:effectLst/>
              <a:uLnTx/>
              <a:uFillTx/>
            </a:endParaRPr>
          </a:p>
        </p:txBody>
      </p:sp>
    </p:spTree>
    <p:extLst>
      <p:ext uri="{BB962C8B-B14F-4D97-AF65-F5344CB8AC3E}">
        <p14:creationId xmlns:p14="http://schemas.microsoft.com/office/powerpoint/2010/main" val="197286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3"/>
                                        </p:tgtEl>
                                        <p:attrNameLst>
                                          <p:attrName>style.visibility</p:attrName>
                                        </p:attrNameLst>
                                      </p:cBhvr>
                                      <p:to>
                                        <p:strVal val="visible"/>
                                      </p:to>
                                    </p:set>
                                    <p:animEffect transition="in" filter="fade">
                                      <p:cBhvr>
                                        <p:cTn id="14" dur="1000"/>
                                        <p:tgtEl>
                                          <p:spTgt spid="37893"/>
                                        </p:tgtEl>
                                      </p:cBhvr>
                                    </p:animEffect>
                                    <p:anim calcmode="lin" valueType="num">
                                      <p:cBhvr>
                                        <p:cTn id="15" dur="1000" fill="hold"/>
                                        <p:tgtEl>
                                          <p:spTgt spid="37893"/>
                                        </p:tgtEl>
                                        <p:attrNameLst>
                                          <p:attrName>ppt_x</p:attrName>
                                        </p:attrNameLst>
                                      </p:cBhvr>
                                      <p:tavLst>
                                        <p:tav tm="0">
                                          <p:val>
                                            <p:strVal val="#ppt_x"/>
                                          </p:val>
                                        </p:tav>
                                        <p:tav tm="100000">
                                          <p:val>
                                            <p:strVal val="#ppt_x"/>
                                          </p:val>
                                        </p:tav>
                                      </p:tavLst>
                                    </p:anim>
                                    <p:anim calcmode="lin" valueType="num">
                                      <p:cBhvr>
                                        <p:cTn id="16" dur="1000" fill="hold"/>
                                        <p:tgtEl>
                                          <p:spTgt spid="378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3528" y="332656"/>
            <a:ext cx="8496944" cy="1938992"/>
          </a:xfrm>
          <a:prstGeom prst="rect">
            <a:avLst/>
          </a:prstGeom>
        </p:spPr>
        <p:txBody>
          <a:bodyPr wrap="square">
            <a:spAutoFit/>
          </a:bodyPr>
          <a:lstStyle/>
          <a:p>
            <a:pPr algn="just"/>
            <a:r>
              <a:rPr lang="it-IT" sz="2400" b="1" dirty="0" smtClean="0">
                <a:solidFill>
                  <a:srgbClr val="000000"/>
                </a:solidFill>
              </a:rPr>
              <a:t>Il 28 dicembre (2015) </a:t>
            </a:r>
            <a:r>
              <a:rPr lang="it-IT" sz="2400" b="1" dirty="0">
                <a:solidFill>
                  <a:srgbClr val="000000"/>
                </a:solidFill>
              </a:rPr>
              <a:t>Freud </a:t>
            </a:r>
            <a:r>
              <a:rPr lang="it-IT" sz="2400" dirty="0">
                <a:solidFill>
                  <a:srgbClr val="000000"/>
                </a:solidFill>
              </a:rPr>
              <a:t>scrisse </a:t>
            </a:r>
            <a:r>
              <a:rPr lang="it-IT" sz="2400" dirty="0" smtClean="0">
                <a:solidFill>
                  <a:srgbClr val="000000"/>
                </a:solidFill>
              </a:rPr>
              <a:t>una lettera </a:t>
            </a:r>
            <a:r>
              <a:rPr lang="it-IT" sz="2400" dirty="0">
                <a:solidFill>
                  <a:srgbClr val="000000"/>
                </a:solidFill>
              </a:rPr>
              <a:t>all'amico psichiatra olandese </a:t>
            </a:r>
            <a:r>
              <a:rPr lang="it-IT" sz="2400" dirty="0" err="1">
                <a:solidFill>
                  <a:srgbClr val="000000"/>
                </a:solidFill>
              </a:rPr>
              <a:t>Frederik</a:t>
            </a:r>
            <a:r>
              <a:rPr lang="it-IT" sz="2400" dirty="0">
                <a:solidFill>
                  <a:srgbClr val="000000"/>
                </a:solidFill>
              </a:rPr>
              <a:t> van </a:t>
            </a:r>
            <a:r>
              <a:rPr lang="it-IT" sz="2400" dirty="0" err="1" smtClean="0">
                <a:solidFill>
                  <a:srgbClr val="000000"/>
                </a:solidFill>
              </a:rPr>
              <a:t>Eeden</a:t>
            </a:r>
            <a:r>
              <a:rPr lang="it-IT" sz="2400" dirty="0" smtClean="0">
                <a:solidFill>
                  <a:srgbClr val="000000"/>
                </a:solidFill>
              </a:rPr>
              <a:t> che vale la pena di riportare per </a:t>
            </a:r>
            <a:r>
              <a:rPr lang="it-IT" sz="2400" dirty="0">
                <a:solidFill>
                  <a:srgbClr val="000000"/>
                </a:solidFill>
              </a:rPr>
              <a:t>intero perché preannuncia i temi </a:t>
            </a:r>
            <a:r>
              <a:rPr lang="it-IT" sz="2400" dirty="0" smtClean="0">
                <a:solidFill>
                  <a:srgbClr val="000000"/>
                </a:solidFill>
              </a:rPr>
              <a:t>dello scritto «Considerazioni attuali sulla guerra e sulla guerra» e «La metapsicologia». </a:t>
            </a:r>
            <a:endParaRPr lang="it-IT" sz="2400" dirty="0">
              <a:solidFill>
                <a:srgbClr val="000000"/>
              </a:solidFill>
            </a:endParaRPr>
          </a:p>
        </p:txBody>
      </p:sp>
      <p:sp>
        <p:nvSpPr>
          <p:cNvPr id="2" name="Rettangolo 1"/>
          <p:cNvSpPr/>
          <p:nvPr/>
        </p:nvSpPr>
        <p:spPr>
          <a:xfrm>
            <a:off x="323528" y="2348880"/>
            <a:ext cx="8496944" cy="4154984"/>
          </a:xfrm>
          <a:prstGeom prst="rect">
            <a:avLst/>
          </a:prstGeom>
        </p:spPr>
        <p:txBody>
          <a:bodyPr wrap="square">
            <a:spAutoFit/>
          </a:bodyPr>
          <a:lstStyle/>
          <a:p>
            <a:pPr algn="just"/>
            <a:r>
              <a:rPr lang="it-IT" dirty="0">
                <a:solidFill>
                  <a:srgbClr val="000000"/>
                </a:solidFill>
              </a:rPr>
              <a:t>"</a:t>
            </a:r>
            <a:r>
              <a:rPr lang="it-IT" sz="2400" dirty="0">
                <a:solidFill>
                  <a:srgbClr val="000000"/>
                </a:solidFill>
              </a:rPr>
              <a:t>Egregio collega, sotto l'influsso di questa guerra mi permetto di rammentarle due asserzioni che la psicoanalisi ha </a:t>
            </a:r>
            <a:r>
              <a:rPr lang="it-IT" sz="2400" dirty="0" smtClean="0">
                <a:solidFill>
                  <a:srgbClr val="000000"/>
                </a:solidFill>
              </a:rPr>
              <a:t>avanzato e </a:t>
            </a:r>
            <a:r>
              <a:rPr lang="it-IT" sz="2400" dirty="0">
                <a:solidFill>
                  <a:srgbClr val="000000"/>
                </a:solidFill>
              </a:rPr>
              <a:t>che certamente hanno contribuito a renderla impopolare presso il pubblico. Dallo studio dei sogni e delle azioni mancate delle persone, oltreché dei sintomi nevrotici, la psicoanalisi ha tratto la conclusione </a:t>
            </a:r>
            <a:r>
              <a:rPr lang="it-IT" sz="2400" b="1" dirty="0">
                <a:solidFill>
                  <a:srgbClr val="000000"/>
                </a:solidFill>
              </a:rPr>
              <a:t>che gli impulsi primitivi, selvaggi e malvagi dell'umanità non sono affatto scomparsi, continuano a vivere seppure rimossi, nell'inconscio di ogni singolo individuo </a:t>
            </a:r>
            <a:r>
              <a:rPr lang="it-IT" sz="2400" dirty="0">
                <a:solidFill>
                  <a:srgbClr val="000000"/>
                </a:solidFill>
              </a:rPr>
              <a:t>(cosi ci esprimiamo nel nostro gergo), aspettando I' occasione di potersi riattivare. </a:t>
            </a:r>
          </a:p>
        </p:txBody>
      </p:sp>
      <p:sp>
        <p:nvSpPr>
          <p:cNvPr id="6" name="Freccia a destra 5"/>
          <p:cNvSpPr/>
          <p:nvPr/>
        </p:nvSpPr>
        <p:spPr>
          <a:xfrm>
            <a:off x="7524328" y="616151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Tree>
    <p:extLst>
      <p:ext uri="{BB962C8B-B14F-4D97-AF65-F5344CB8AC3E}">
        <p14:creationId xmlns:p14="http://schemas.microsoft.com/office/powerpoint/2010/main" val="121291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4356648" y="260648"/>
            <a:ext cx="432892" cy="432892"/>
            <a:chOff x="651570" y="1556792"/>
            <a:chExt cx="432892" cy="432892"/>
          </a:xfrm>
        </p:grpSpPr>
        <p:sp>
          <p:nvSpPr>
            <p:cNvPr id="3" name="Ovale 2"/>
            <p:cNvSpPr/>
            <p:nvPr/>
          </p:nvSpPr>
          <p:spPr>
            <a:xfrm>
              <a:off x="651570" y="1556792"/>
              <a:ext cx="432892" cy="4328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717173" y="1588572"/>
              <a:ext cx="301686" cy="369332"/>
            </a:xfrm>
            <a:prstGeom prst="rect">
              <a:avLst/>
            </a:prstGeom>
            <a:noFill/>
          </p:spPr>
          <p:txBody>
            <a:bodyPr wrap="none" rtlCol="0">
              <a:spAutoFit/>
            </a:bodyPr>
            <a:lstStyle/>
            <a:p>
              <a:r>
                <a:rPr lang="it-IT" dirty="0"/>
                <a:t>2</a:t>
              </a:r>
            </a:p>
          </p:txBody>
        </p:sp>
      </p:grpSp>
      <p:sp>
        <p:nvSpPr>
          <p:cNvPr id="5" name="CasellaDiTesto 4"/>
          <p:cNvSpPr txBox="1"/>
          <p:nvPr/>
        </p:nvSpPr>
        <p:spPr>
          <a:xfrm>
            <a:off x="201821" y="742288"/>
            <a:ext cx="8568952" cy="2123658"/>
          </a:xfrm>
          <a:prstGeom prst="rect">
            <a:avLst/>
          </a:prstGeom>
          <a:noFill/>
        </p:spPr>
        <p:txBody>
          <a:bodyPr wrap="square" rtlCol="0">
            <a:spAutoFit/>
          </a:bodyPr>
          <a:lstStyle/>
          <a:p>
            <a:pPr algn="just"/>
            <a:r>
              <a:rPr lang="it-IT" sz="2200" u="sng" dirty="0"/>
              <a:t>I cerebrolesi </a:t>
            </a:r>
            <a:r>
              <a:rPr lang="it-IT" sz="2200" dirty="0"/>
              <a:t>per ferite di guerra fornirono una vastissima </a:t>
            </a:r>
            <a:r>
              <a:rPr lang="it-IT" sz="2200" dirty="0" smtClean="0"/>
              <a:t>fenomenologia </a:t>
            </a:r>
            <a:r>
              <a:rPr lang="it-IT" sz="2200" dirty="0"/>
              <a:t>di sindromi neuropsicologiche. Sui cerebrolesi </a:t>
            </a:r>
            <a:r>
              <a:rPr lang="it-IT" sz="2200" dirty="0" smtClean="0"/>
              <a:t>della prima </a:t>
            </a:r>
            <a:r>
              <a:rPr lang="it-IT" sz="2200" dirty="0"/>
              <a:t>guerra mondiale si basarono gli studi dei gestaltisti </a:t>
            </a:r>
            <a:r>
              <a:rPr lang="it-IT" sz="2200" dirty="0" err="1" smtClean="0"/>
              <a:t>Adhemar</a:t>
            </a:r>
            <a:r>
              <a:rPr lang="it-IT" sz="2200" dirty="0" smtClean="0"/>
              <a:t> </a:t>
            </a:r>
            <a:r>
              <a:rPr lang="it-IT" sz="2200" dirty="0" err="1"/>
              <a:t>Gelb</a:t>
            </a:r>
            <a:r>
              <a:rPr lang="it-IT" sz="2200" dirty="0"/>
              <a:t> e Kurt </a:t>
            </a:r>
            <a:r>
              <a:rPr lang="it-IT" sz="2200" dirty="0" err="1"/>
              <a:t>Goldstein</a:t>
            </a:r>
            <a:r>
              <a:rPr lang="it-IT" sz="2200" dirty="0"/>
              <a:t>; su quelli della seconda i lavori del </a:t>
            </a:r>
            <a:r>
              <a:rPr lang="it-IT" sz="2200" dirty="0" smtClean="0"/>
              <a:t>russo </a:t>
            </a:r>
            <a:r>
              <a:rPr lang="it-IT" sz="2200" dirty="0"/>
              <a:t>Aleksandr R. Lurija e dello statunitense Hans L. </a:t>
            </a:r>
            <a:r>
              <a:rPr lang="it-IT" sz="2200" dirty="0" err="1" smtClean="0"/>
              <a:t>Teuber</a:t>
            </a:r>
            <a:r>
              <a:rPr lang="it-IT" sz="2200" dirty="0" smtClean="0"/>
              <a:t>.  (Vedasi il libro di Lurija </a:t>
            </a:r>
            <a:r>
              <a:rPr lang="it-IT" sz="2200" i="1" u="sng" dirty="0" smtClean="0"/>
              <a:t>Un mondo perduto e poi ritrovato  </a:t>
            </a:r>
            <a:r>
              <a:rPr lang="it-IT" sz="2200" i="1" u="sng" dirty="0" err="1" smtClean="0"/>
              <a:t>N.d.r.</a:t>
            </a:r>
            <a:r>
              <a:rPr lang="it-IT" sz="2200" i="1" u="sng" dirty="0" smtClean="0"/>
              <a:t>)</a:t>
            </a:r>
            <a:r>
              <a:rPr lang="it-IT" sz="2200" dirty="0" smtClean="0"/>
              <a:t>)</a:t>
            </a:r>
            <a:endParaRPr lang="it-IT" sz="2200" dirty="0"/>
          </a:p>
        </p:txBody>
      </p:sp>
      <p:grpSp>
        <p:nvGrpSpPr>
          <p:cNvPr id="6" name="Gruppo 5"/>
          <p:cNvGrpSpPr/>
          <p:nvPr/>
        </p:nvGrpSpPr>
        <p:grpSpPr>
          <a:xfrm>
            <a:off x="4356648" y="2636068"/>
            <a:ext cx="432892" cy="432892"/>
            <a:chOff x="651570" y="1556792"/>
            <a:chExt cx="432892" cy="432892"/>
          </a:xfrm>
        </p:grpSpPr>
        <p:sp>
          <p:nvSpPr>
            <p:cNvPr id="7" name="Ovale 6"/>
            <p:cNvSpPr/>
            <p:nvPr/>
          </p:nvSpPr>
          <p:spPr>
            <a:xfrm>
              <a:off x="651570" y="1556792"/>
              <a:ext cx="432892" cy="4328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717173" y="1588572"/>
              <a:ext cx="301686" cy="369332"/>
            </a:xfrm>
            <a:prstGeom prst="rect">
              <a:avLst/>
            </a:prstGeom>
            <a:noFill/>
          </p:spPr>
          <p:txBody>
            <a:bodyPr wrap="none" rtlCol="0">
              <a:spAutoFit/>
            </a:bodyPr>
            <a:lstStyle/>
            <a:p>
              <a:r>
                <a:rPr lang="it-IT" dirty="0" smtClean="0"/>
                <a:t>3</a:t>
              </a:r>
              <a:endParaRPr lang="it-IT" dirty="0"/>
            </a:p>
          </p:txBody>
        </p:sp>
      </p:grpSp>
      <p:sp>
        <p:nvSpPr>
          <p:cNvPr id="9" name="CasellaDiTesto 8"/>
          <p:cNvSpPr txBox="1"/>
          <p:nvPr/>
        </p:nvSpPr>
        <p:spPr>
          <a:xfrm>
            <a:off x="306639" y="3212976"/>
            <a:ext cx="8464133" cy="3139321"/>
          </a:xfrm>
          <a:prstGeom prst="rect">
            <a:avLst/>
          </a:prstGeom>
          <a:noFill/>
        </p:spPr>
        <p:txBody>
          <a:bodyPr wrap="square" rtlCol="0">
            <a:spAutoFit/>
          </a:bodyPr>
          <a:lstStyle/>
          <a:p>
            <a:pPr algn="just"/>
            <a:r>
              <a:rPr lang="it-IT" sz="2200" u="sng" dirty="0"/>
              <a:t>Le guerre fornirono nuovi spunti alla ricerca psicologica </a:t>
            </a:r>
            <a:r>
              <a:rPr lang="it-IT" sz="2200" u="sng" dirty="0" smtClean="0"/>
              <a:t>anche su </a:t>
            </a:r>
            <a:r>
              <a:rPr lang="it-IT" sz="2200" u="sng" dirty="0"/>
              <a:t>soggetti sani</a:t>
            </a:r>
            <a:r>
              <a:rPr lang="it-IT" sz="2200" dirty="0"/>
              <a:t>. La prima guerra mondiale permise soprattutto </a:t>
            </a:r>
            <a:r>
              <a:rPr lang="it-IT" sz="2200" dirty="0" smtClean="0"/>
              <a:t>un approfondimento </a:t>
            </a:r>
            <a:r>
              <a:rPr lang="it-IT" sz="2200" dirty="0"/>
              <a:t>delle procedure </a:t>
            </a:r>
            <a:r>
              <a:rPr lang="it-IT" sz="2200" dirty="0" err="1"/>
              <a:t>psico</a:t>
            </a:r>
            <a:r>
              <a:rPr lang="it-IT" sz="2200" dirty="0"/>
              <a:t>-attitudinali per la </a:t>
            </a:r>
            <a:r>
              <a:rPr lang="it-IT" sz="2200" dirty="0" smtClean="0"/>
              <a:t>selezione </a:t>
            </a:r>
            <a:r>
              <a:rPr lang="it-IT" sz="2200" dirty="0"/>
              <a:t>e l'orientamento dei soldati</a:t>
            </a:r>
            <a:r>
              <a:rPr lang="it-IT" sz="2200" dirty="0" smtClean="0"/>
              <a:t>.  </a:t>
            </a:r>
            <a:r>
              <a:rPr lang="it-IT" sz="2200" dirty="0"/>
              <a:t>ln </a:t>
            </a:r>
            <a:r>
              <a:rPr lang="it-IT" sz="2200" dirty="0" err="1"/>
              <a:t>ltalia</a:t>
            </a:r>
            <a:r>
              <a:rPr lang="it-IT" sz="2200" dirty="0"/>
              <a:t>, Agostino Gemelli </a:t>
            </a:r>
            <a:r>
              <a:rPr lang="it-IT" sz="2200" dirty="0" smtClean="0"/>
              <a:t>scrisse nel </a:t>
            </a:r>
            <a:r>
              <a:rPr lang="it-IT" sz="2200" dirty="0"/>
              <a:t>1917 il libro </a:t>
            </a:r>
            <a:r>
              <a:rPr lang="it-IT" sz="2200" i="1" dirty="0" smtClean="0"/>
              <a:t>Il nostro </a:t>
            </a:r>
            <a:r>
              <a:rPr lang="it-IT" sz="2200" i="1" dirty="0"/>
              <a:t>soldato</a:t>
            </a:r>
            <a:r>
              <a:rPr lang="it-IT" sz="2200" dirty="0"/>
              <a:t>. </a:t>
            </a:r>
            <a:r>
              <a:rPr lang="it-IT" sz="2200" i="1" dirty="0" smtClean="0"/>
              <a:t>Saggi di psicologia </a:t>
            </a:r>
            <a:r>
              <a:rPr lang="it-IT" sz="2200" i="1" dirty="0"/>
              <a:t>militar</a:t>
            </a:r>
            <a:r>
              <a:rPr lang="it-IT" sz="2200" dirty="0"/>
              <a:t>e </a:t>
            </a:r>
            <a:r>
              <a:rPr lang="it-IT" sz="2200" dirty="0" smtClean="0"/>
              <a:t>e l'articolo </a:t>
            </a:r>
            <a:r>
              <a:rPr lang="it-IT" sz="2200" i="1" dirty="0" smtClean="0"/>
              <a:t>Sull'applicazione </a:t>
            </a:r>
            <a:r>
              <a:rPr lang="it-IT" sz="2200" i="1" dirty="0"/>
              <a:t>dei metodi psico-fisici all'esame dei </a:t>
            </a:r>
            <a:r>
              <a:rPr lang="it-IT" sz="2200" i="1" dirty="0" smtClean="0"/>
              <a:t>candidati </a:t>
            </a:r>
            <a:r>
              <a:rPr lang="it-IT" sz="2200" i="1" dirty="0"/>
              <a:t>all'aviazione militare </a:t>
            </a:r>
            <a:r>
              <a:rPr lang="it-IT" sz="2200" dirty="0"/>
              <a:t>(per gli </a:t>
            </a:r>
            <a:r>
              <a:rPr lang="it-IT" sz="2200" dirty="0" smtClean="0"/>
              <a:t>stessi scopi </a:t>
            </a:r>
            <a:r>
              <a:rPr lang="it-IT" sz="2200" dirty="0" err="1"/>
              <a:t>psico</a:t>
            </a:r>
            <a:r>
              <a:rPr lang="it-IT" sz="2200" dirty="0"/>
              <a:t>-attitudinali </a:t>
            </a:r>
            <a:r>
              <a:rPr lang="it-IT" sz="2200" dirty="0" smtClean="0"/>
              <a:t>Gemelli </a:t>
            </a:r>
            <a:r>
              <a:rPr lang="it-IT" sz="2200" dirty="0"/>
              <a:t>promosse la fondazione nel 1940 del "Centro sperimentale </a:t>
            </a:r>
            <a:r>
              <a:rPr lang="it-IT" sz="2200" dirty="0" smtClean="0"/>
              <a:t>di psicologia </a:t>
            </a:r>
            <a:r>
              <a:rPr lang="it-IT" sz="2200" dirty="0"/>
              <a:t>applicata" a Roma, divenuto poi l'attuale </a:t>
            </a:r>
            <a:r>
              <a:rPr lang="it-IT" sz="2200" dirty="0" err="1" smtClean="0"/>
              <a:t>lstitituto</a:t>
            </a:r>
            <a:r>
              <a:rPr lang="it-IT" sz="2200" dirty="0" smtClean="0"/>
              <a:t> </a:t>
            </a:r>
            <a:r>
              <a:rPr lang="it-IT" sz="2200" dirty="0"/>
              <a:t>di </a:t>
            </a:r>
            <a:r>
              <a:rPr lang="it-IT" sz="2200" dirty="0" smtClean="0"/>
              <a:t>Psicologia </a:t>
            </a:r>
            <a:r>
              <a:rPr lang="it-IT" sz="2200" dirty="0"/>
              <a:t>del CNR</a:t>
            </a:r>
            <a:r>
              <a:rPr lang="it-IT" sz="2200" dirty="0" smtClean="0"/>
              <a:t>). </a:t>
            </a:r>
            <a:endParaRPr lang="it-IT" sz="2200" u="sng" dirty="0"/>
          </a:p>
        </p:txBody>
      </p:sp>
    </p:spTree>
    <p:extLst>
      <p:ext uri="{BB962C8B-B14F-4D97-AF65-F5344CB8AC3E}">
        <p14:creationId xmlns:p14="http://schemas.microsoft.com/office/powerpoint/2010/main" val="73470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260647"/>
            <a:ext cx="8568952" cy="6109365"/>
          </a:xfrm>
          <a:prstGeom prst="rect">
            <a:avLst/>
          </a:prstGeom>
        </p:spPr>
        <p:txBody>
          <a:bodyPr wrap="square">
            <a:spAutoFit/>
          </a:bodyPr>
          <a:lstStyle/>
          <a:p>
            <a:pPr algn="just"/>
            <a:r>
              <a:rPr lang="it-IT" sz="2300" dirty="0">
                <a:solidFill>
                  <a:srgbClr val="000000"/>
                </a:solidFill>
              </a:rPr>
              <a:t>La psicoanalisi ci ha inoltre insegnato che il nostro intelletto è qualcosa di fragile e dipendente, gingillo </a:t>
            </a:r>
            <a:r>
              <a:rPr lang="it-IT" sz="2300" dirty="0" smtClean="0">
                <a:solidFill>
                  <a:srgbClr val="000000"/>
                </a:solidFill>
              </a:rPr>
              <a:t>e </a:t>
            </a:r>
            <a:r>
              <a:rPr lang="it-IT" sz="2300" dirty="0">
                <a:solidFill>
                  <a:srgbClr val="000000"/>
                </a:solidFill>
              </a:rPr>
              <a:t>strumento delle nostre pulsioni e dei nostri affetti, e che siamo </a:t>
            </a:r>
            <a:r>
              <a:rPr lang="it-IT" sz="2300" dirty="0" smtClean="0">
                <a:solidFill>
                  <a:srgbClr val="000000"/>
                </a:solidFill>
              </a:rPr>
              <a:t>costretti </a:t>
            </a:r>
            <a:r>
              <a:rPr lang="it-IT" sz="2300" dirty="0">
                <a:solidFill>
                  <a:srgbClr val="000000"/>
                </a:solidFill>
              </a:rPr>
              <a:t>ad agire ora  con intelligenza ora con stoltezza a seconda del volere dei nostri intimi atteggiamenti e delle nostre intime resistenze.</a:t>
            </a:r>
          </a:p>
          <a:p>
            <a:pPr algn="just"/>
            <a:r>
              <a:rPr lang="it-IT" sz="2300" dirty="0">
                <a:solidFill>
                  <a:srgbClr val="000000"/>
                </a:solidFill>
              </a:rPr>
              <a:t>Ebbene, guardi cosa sta accadendo in questa guerra, guardi le crudeltà e le ingiustizie di cui si rendono responsabili le nazioni più civili, la malafede con cui si atteggiano di fronte alle proprie menzogne e iniquità a petto di quelle dei nemici; e guardi infine come tutti hanno perso la capacità di giudicare con rettitudine: dovrà ammettere che entrambe le asserzioni della psicoanalisi erano esatte. È probabile che esse non fossero del tutto originali: molti pensatori e conoscitori del genere umano hanno detto cose analoghe. Tuttavia la nostra scienza ha portato entrambe queste tesi fino alle loro estreme conseguenze e le ha utilizzate per chiarire innumerevoli enigmi di natura </a:t>
            </a:r>
            <a:r>
              <a:rPr lang="it-IT" sz="2300" dirty="0" smtClean="0">
                <a:solidFill>
                  <a:srgbClr val="000000"/>
                </a:solidFill>
              </a:rPr>
              <a:t>psicologica…»</a:t>
            </a:r>
            <a:endParaRPr lang="it-IT" sz="2400" dirty="0">
              <a:solidFill>
                <a:srgbClr val="000000"/>
              </a:solidFill>
            </a:endParaRPr>
          </a:p>
        </p:txBody>
      </p:sp>
      <p:sp>
        <p:nvSpPr>
          <p:cNvPr id="6" name="Freccia a destra 5"/>
          <p:cNvSpPr/>
          <p:nvPr/>
        </p:nvSpPr>
        <p:spPr>
          <a:xfrm>
            <a:off x="7524328" y="616151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Tree>
    <p:extLst>
      <p:ext uri="{BB962C8B-B14F-4D97-AF65-F5344CB8AC3E}">
        <p14:creationId xmlns:p14="http://schemas.microsoft.com/office/powerpoint/2010/main" val="7348389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188640"/>
            <a:ext cx="7920880" cy="830997"/>
          </a:xfrm>
          <a:prstGeom prst="rect">
            <a:avLst/>
          </a:prstGeom>
        </p:spPr>
        <p:txBody>
          <a:bodyPr wrap="square">
            <a:spAutoFit/>
          </a:bodyPr>
          <a:lstStyle/>
          <a:p>
            <a:pPr algn="ctr"/>
            <a:r>
              <a:rPr lang="it-IT" altLang="it-IT" sz="2400" b="1" dirty="0">
                <a:solidFill>
                  <a:srgbClr val="0000FF"/>
                </a:solidFill>
                <a:latin typeface="Algerian" panose="04020705040A02060702" pitchFamily="82" charset="0"/>
              </a:rPr>
              <a:t>Considerazioni Attali sulla guerra e la </a:t>
            </a:r>
            <a:r>
              <a:rPr lang="it-IT" altLang="it-IT" sz="2400" b="1" dirty="0" smtClean="0">
                <a:solidFill>
                  <a:srgbClr val="0000FF"/>
                </a:solidFill>
                <a:latin typeface="Algerian" panose="04020705040A02060702" pitchFamily="82" charset="0"/>
              </a:rPr>
              <a:t>morte (1915)</a:t>
            </a:r>
            <a:endParaRPr lang="it-IT" dirty="0">
              <a:solidFill>
                <a:srgbClr val="0000FF"/>
              </a:solidFill>
            </a:endParaRPr>
          </a:p>
        </p:txBody>
      </p:sp>
      <p:sp>
        <p:nvSpPr>
          <p:cNvPr id="3" name="CasellaDiTesto 2"/>
          <p:cNvSpPr txBox="1"/>
          <p:nvPr/>
        </p:nvSpPr>
        <p:spPr>
          <a:xfrm>
            <a:off x="451059" y="1041747"/>
            <a:ext cx="8280920" cy="5262979"/>
          </a:xfrm>
          <a:prstGeom prst="rect">
            <a:avLst/>
          </a:prstGeom>
          <a:noFill/>
        </p:spPr>
        <p:txBody>
          <a:bodyPr wrap="square" rtlCol="0">
            <a:spAutoFit/>
          </a:bodyPr>
          <a:lstStyle/>
          <a:p>
            <a:pPr algn="just"/>
            <a:r>
              <a:rPr lang="it-IT" sz="2400" dirty="0" smtClean="0">
                <a:solidFill>
                  <a:srgbClr val="000000"/>
                </a:solidFill>
                <a:latin typeface="Times New Roman" panose="02020603050405020304" pitchFamily="18" charset="0"/>
                <a:cs typeface="Times New Roman" panose="02020603050405020304" pitchFamily="18" charset="0"/>
              </a:rPr>
              <a:t>«Presi </a:t>
            </a:r>
            <a:r>
              <a:rPr lang="it-IT" sz="2400" dirty="0">
                <a:solidFill>
                  <a:srgbClr val="000000"/>
                </a:solidFill>
                <a:latin typeface="Times New Roman" panose="02020603050405020304" pitchFamily="18" charset="0"/>
                <a:cs typeface="Times New Roman" panose="02020603050405020304" pitchFamily="18" charset="0"/>
              </a:rPr>
              <a:t>nel vortice di questo tempo di guerra, privi di </a:t>
            </a:r>
            <a:r>
              <a:rPr lang="it-IT" sz="2400" dirty="0" smtClean="0">
                <a:solidFill>
                  <a:srgbClr val="000000"/>
                </a:solidFill>
                <a:latin typeface="Times New Roman" panose="02020603050405020304" pitchFamily="18" charset="0"/>
                <a:cs typeface="Times New Roman" panose="02020603050405020304" pitchFamily="18" charset="0"/>
              </a:rPr>
              <a:t>informazioni obiettive</a:t>
            </a:r>
            <a:r>
              <a:rPr lang="it-IT" sz="2400" dirty="0">
                <a:solidFill>
                  <a:srgbClr val="000000"/>
                </a:solidFill>
                <a:latin typeface="Times New Roman" panose="02020603050405020304" pitchFamily="18" charset="0"/>
                <a:cs typeface="Times New Roman" panose="02020603050405020304" pitchFamily="18" charset="0"/>
              </a:rPr>
              <a:t>, senza la </a:t>
            </a:r>
            <a:r>
              <a:rPr lang="it-IT" sz="2400" dirty="0" smtClean="0">
                <a:solidFill>
                  <a:srgbClr val="000000"/>
                </a:solidFill>
                <a:latin typeface="Times New Roman" panose="02020603050405020304" pitchFamily="18" charset="0"/>
                <a:cs typeface="Times New Roman" panose="02020603050405020304" pitchFamily="18" charset="0"/>
              </a:rPr>
              <a:t>possibilità </a:t>
            </a:r>
            <a:r>
              <a:rPr lang="it-IT" sz="2400" dirty="0">
                <a:solidFill>
                  <a:srgbClr val="000000"/>
                </a:solidFill>
                <a:latin typeface="Times New Roman" panose="02020603050405020304" pitchFamily="18" charset="0"/>
                <a:cs typeface="Times New Roman" panose="02020603050405020304" pitchFamily="18" charset="0"/>
              </a:rPr>
              <a:t>di considerare con distacco i grandi </a:t>
            </a:r>
            <a:r>
              <a:rPr lang="it-IT" sz="2400" dirty="0" smtClean="0">
                <a:solidFill>
                  <a:srgbClr val="000000"/>
                </a:solidFill>
                <a:latin typeface="Times New Roman" panose="02020603050405020304" pitchFamily="18" charset="0"/>
                <a:cs typeface="Times New Roman" panose="02020603050405020304" pitchFamily="18" charset="0"/>
              </a:rPr>
              <a:t>mutamenti </a:t>
            </a:r>
            <a:r>
              <a:rPr lang="it-IT" sz="2400" dirty="0">
                <a:solidFill>
                  <a:srgbClr val="000000"/>
                </a:solidFill>
                <a:latin typeface="Times New Roman" panose="02020603050405020304" pitchFamily="18" charset="0"/>
                <a:cs typeface="Times New Roman" panose="02020603050405020304" pitchFamily="18" charset="0"/>
              </a:rPr>
              <a:t>che si sono compiuti o che si stanno compiendo, o di </a:t>
            </a:r>
            <a:r>
              <a:rPr lang="it-IT" sz="2400" dirty="0" smtClean="0">
                <a:solidFill>
                  <a:srgbClr val="000000"/>
                </a:solidFill>
                <a:latin typeface="Times New Roman" panose="02020603050405020304" pitchFamily="18" charset="0"/>
                <a:cs typeface="Times New Roman" panose="02020603050405020304" pitchFamily="18" charset="0"/>
              </a:rPr>
              <a:t>prevedere l’avvenire </a:t>
            </a:r>
            <a:r>
              <a:rPr lang="it-IT" sz="2400" dirty="0">
                <a:solidFill>
                  <a:srgbClr val="000000"/>
                </a:solidFill>
                <a:latin typeface="Times New Roman" panose="02020603050405020304" pitchFamily="18" charset="0"/>
                <a:cs typeface="Times New Roman" panose="02020603050405020304" pitchFamily="18" charset="0"/>
              </a:rPr>
              <a:t>che sta maturando, noi stessi non riusciamo a </a:t>
            </a:r>
            <a:r>
              <a:rPr lang="it-IT" sz="2400" dirty="0" smtClean="0">
                <a:solidFill>
                  <a:srgbClr val="000000"/>
                </a:solidFill>
                <a:latin typeface="Times New Roman" panose="02020603050405020304" pitchFamily="18" charset="0"/>
                <a:cs typeface="Times New Roman" panose="02020603050405020304" pitchFamily="18" charset="0"/>
              </a:rPr>
              <a:t>renderci conto </a:t>
            </a:r>
            <a:r>
              <a:rPr lang="it-IT" sz="2400" dirty="0">
                <a:solidFill>
                  <a:srgbClr val="000000"/>
                </a:solidFill>
                <a:latin typeface="Times New Roman" panose="02020603050405020304" pitchFamily="18" charset="0"/>
                <a:cs typeface="Times New Roman" panose="02020603050405020304" pitchFamily="18" charset="0"/>
              </a:rPr>
              <a:t>del vero significato delle impressioni che urgono su di </a:t>
            </a:r>
            <a:r>
              <a:rPr lang="it-IT" sz="2400" dirty="0" smtClean="0">
                <a:solidFill>
                  <a:srgbClr val="000000"/>
                </a:solidFill>
                <a:latin typeface="Times New Roman" panose="02020603050405020304" pitchFamily="18" charset="0"/>
                <a:cs typeface="Times New Roman" panose="02020603050405020304" pitchFamily="18" charset="0"/>
              </a:rPr>
              <a:t>noi </a:t>
            </a:r>
            <a:r>
              <a:rPr lang="it-IT" sz="2400" dirty="0">
                <a:solidFill>
                  <a:srgbClr val="000000"/>
                </a:solidFill>
                <a:latin typeface="Times New Roman" panose="02020603050405020304" pitchFamily="18" charset="0"/>
                <a:cs typeface="Times New Roman" panose="02020603050405020304" pitchFamily="18" charset="0"/>
              </a:rPr>
              <a:t>e </a:t>
            </a:r>
            <a:r>
              <a:rPr lang="it-IT" sz="2400" dirty="0" smtClean="0">
                <a:solidFill>
                  <a:srgbClr val="000000"/>
                </a:solidFill>
                <a:latin typeface="Times New Roman" panose="02020603050405020304" pitchFamily="18" charset="0"/>
                <a:cs typeface="Times New Roman" panose="02020603050405020304" pitchFamily="18" charset="0"/>
              </a:rPr>
              <a:t>del valore </a:t>
            </a:r>
            <a:r>
              <a:rPr lang="it-IT" sz="2400" dirty="0">
                <a:solidFill>
                  <a:srgbClr val="000000"/>
                </a:solidFill>
                <a:latin typeface="Times New Roman" panose="02020603050405020304" pitchFamily="18" charset="0"/>
                <a:cs typeface="Times New Roman" panose="02020603050405020304" pitchFamily="18" charset="0"/>
              </a:rPr>
              <a:t>dei giudizi che siamo indotti a </a:t>
            </a:r>
            <a:r>
              <a:rPr lang="it-IT" sz="2400" dirty="0" smtClean="0">
                <a:solidFill>
                  <a:srgbClr val="000000"/>
                </a:solidFill>
                <a:latin typeface="Times New Roman" panose="02020603050405020304" pitchFamily="18" charset="0"/>
                <a:cs typeface="Times New Roman" panose="02020603050405020304" pitchFamily="18" charset="0"/>
              </a:rPr>
              <a:t>pronunciare. </a:t>
            </a:r>
            <a:r>
              <a:rPr lang="it-IT" sz="2400" dirty="0">
                <a:solidFill>
                  <a:srgbClr val="000000"/>
                </a:solidFill>
                <a:latin typeface="Times New Roman" panose="02020603050405020304" pitchFamily="18" charset="0"/>
                <a:cs typeface="Times New Roman" panose="02020603050405020304" pitchFamily="18" charset="0"/>
              </a:rPr>
              <a:t>Ci sembra </a:t>
            </a:r>
            <a:r>
              <a:rPr lang="it-IT" sz="2400" dirty="0" smtClean="0">
                <a:solidFill>
                  <a:srgbClr val="000000"/>
                </a:solidFill>
                <a:latin typeface="Times New Roman" panose="02020603050405020304" pitchFamily="18" charset="0"/>
                <a:cs typeface="Times New Roman" panose="02020603050405020304" pitchFamily="18" charset="0"/>
              </a:rPr>
              <a:t>che mai </a:t>
            </a:r>
            <a:r>
              <a:rPr lang="it-IT" sz="2400" dirty="0">
                <a:solidFill>
                  <a:srgbClr val="000000"/>
                </a:solidFill>
                <a:latin typeface="Times New Roman" panose="02020603050405020304" pitchFamily="18" charset="0"/>
                <a:cs typeface="Times New Roman" panose="02020603050405020304" pitchFamily="18" charset="0"/>
              </a:rPr>
              <a:t>un fatto storico abbia distrutto in tal misura il prezioso </a:t>
            </a:r>
            <a:r>
              <a:rPr lang="it-IT" sz="2400" dirty="0" smtClean="0">
                <a:solidFill>
                  <a:srgbClr val="000000"/>
                </a:solidFill>
                <a:latin typeface="Times New Roman" panose="02020603050405020304" pitchFamily="18" charset="0"/>
                <a:cs typeface="Times New Roman" panose="02020603050405020304" pitchFamily="18" charset="0"/>
              </a:rPr>
              <a:t>patrimonio </a:t>
            </a:r>
            <a:r>
              <a:rPr lang="it-IT" sz="2400" dirty="0">
                <a:solidFill>
                  <a:srgbClr val="000000"/>
                </a:solidFill>
                <a:latin typeface="Times New Roman" panose="02020603050405020304" pitchFamily="18" charset="0"/>
                <a:cs typeface="Times New Roman" panose="02020603050405020304" pitchFamily="18" charset="0"/>
              </a:rPr>
              <a:t>comune dell'umanità, seminato confusione in tante </a:t>
            </a:r>
            <a:r>
              <a:rPr lang="it-IT" sz="2400" dirty="0" smtClean="0">
                <a:solidFill>
                  <a:srgbClr val="000000"/>
                </a:solidFill>
                <a:latin typeface="Times New Roman" panose="02020603050405020304" pitchFamily="18" charset="0"/>
                <a:cs typeface="Times New Roman" panose="02020603050405020304" pitchFamily="18" charset="0"/>
              </a:rPr>
              <a:t>limpide intelligenze</a:t>
            </a:r>
            <a:r>
              <a:rPr lang="it-IT" sz="2400" dirty="0">
                <a:solidFill>
                  <a:srgbClr val="000000"/>
                </a:solidFill>
                <a:latin typeface="Times New Roman" panose="02020603050405020304" pitchFamily="18" charset="0"/>
                <a:cs typeface="Times New Roman" panose="02020603050405020304" pitchFamily="18" charset="0"/>
              </a:rPr>
              <a:t>, degradato cosi radicalmente tutto ciò che è </a:t>
            </a:r>
            <a:r>
              <a:rPr lang="it-IT" sz="2400" dirty="0" smtClean="0">
                <a:solidFill>
                  <a:srgbClr val="000000"/>
                </a:solidFill>
                <a:latin typeface="Times New Roman" panose="02020603050405020304" pitchFamily="18" charset="0"/>
                <a:cs typeface="Times New Roman" panose="02020603050405020304" pitchFamily="18" charset="0"/>
              </a:rPr>
              <a:t>elevato. Anche la </a:t>
            </a:r>
            <a:r>
              <a:rPr lang="it-IT" sz="2400" dirty="0">
                <a:solidFill>
                  <a:srgbClr val="000000"/>
                </a:solidFill>
                <a:latin typeface="Times New Roman" panose="02020603050405020304" pitchFamily="18" charset="0"/>
                <a:cs typeface="Times New Roman" panose="02020603050405020304" pitchFamily="18" charset="0"/>
              </a:rPr>
              <a:t>scienza ha perduto la sua serena </a:t>
            </a:r>
            <a:r>
              <a:rPr lang="it-IT" sz="2400" dirty="0" smtClean="0">
                <a:solidFill>
                  <a:srgbClr val="000000"/>
                </a:solidFill>
                <a:latin typeface="Times New Roman" panose="02020603050405020304" pitchFamily="18" charset="0"/>
                <a:cs typeface="Times New Roman" panose="02020603050405020304" pitchFamily="18" charset="0"/>
              </a:rPr>
              <a:t>imparzialità (…). Il </a:t>
            </a:r>
            <a:r>
              <a:rPr lang="it-IT" sz="2400" dirty="0">
                <a:solidFill>
                  <a:srgbClr val="000000"/>
                </a:solidFill>
                <a:latin typeface="Times New Roman" panose="02020603050405020304" pitchFamily="18" charset="0"/>
                <a:cs typeface="Times New Roman" panose="02020603050405020304" pitchFamily="18" charset="0"/>
              </a:rPr>
              <a:t>singolo, se non è egli stesso un combattente e non è quindi </a:t>
            </a:r>
            <a:r>
              <a:rPr lang="it-IT" sz="2400" dirty="0" smtClean="0">
                <a:solidFill>
                  <a:srgbClr val="000000"/>
                </a:solidFill>
                <a:latin typeface="Times New Roman" panose="02020603050405020304" pitchFamily="18" charset="0"/>
                <a:cs typeface="Times New Roman" panose="02020603050405020304" pitchFamily="18" charset="0"/>
              </a:rPr>
              <a:t>diventato </a:t>
            </a:r>
            <a:r>
              <a:rPr lang="it-IT" sz="2400" dirty="0">
                <a:solidFill>
                  <a:srgbClr val="000000"/>
                </a:solidFill>
                <a:latin typeface="Times New Roman" panose="02020603050405020304" pitchFamily="18" charset="0"/>
                <a:cs typeface="Times New Roman" panose="02020603050405020304" pitchFamily="18" charset="0"/>
              </a:rPr>
              <a:t>un semplice ingranaggio della gigantesca macchina </a:t>
            </a:r>
            <a:r>
              <a:rPr lang="it-IT" sz="2400" dirty="0" smtClean="0">
                <a:solidFill>
                  <a:srgbClr val="000000"/>
                </a:solidFill>
                <a:latin typeface="Times New Roman" panose="02020603050405020304" pitchFamily="18" charset="0"/>
                <a:cs typeface="Times New Roman" panose="02020603050405020304" pitchFamily="18" charset="0"/>
              </a:rPr>
              <a:t>bellica ha </a:t>
            </a:r>
            <a:r>
              <a:rPr lang="it-IT" sz="2400" dirty="0">
                <a:solidFill>
                  <a:srgbClr val="000000"/>
                </a:solidFill>
                <a:latin typeface="Times New Roman" panose="02020603050405020304" pitchFamily="18" charset="0"/>
                <a:cs typeface="Times New Roman" panose="02020603050405020304" pitchFamily="18" charset="0"/>
              </a:rPr>
              <a:t>smarrito </a:t>
            </a:r>
            <a:r>
              <a:rPr lang="it-IT" sz="2400" dirty="0" smtClean="0">
                <a:solidFill>
                  <a:srgbClr val="000000"/>
                </a:solidFill>
                <a:latin typeface="Times New Roman" panose="02020603050405020304" pitchFamily="18" charset="0"/>
                <a:cs typeface="Times New Roman" panose="02020603050405020304" pitchFamily="18" charset="0"/>
              </a:rPr>
              <a:t>ogni orientamento </a:t>
            </a:r>
            <a:r>
              <a:rPr lang="it-IT" sz="2400" dirty="0">
                <a:solidFill>
                  <a:srgbClr val="000000"/>
                </a:solidFill>
                <a:latin typeface="Times New Roman" panose="02020603050405020304" pitchFamily="18" charset="0"/>
                <a:cs typeface="Times New Roman" panose="02020603050405020304" pitchFamily="18" charset="0"/>
              </a:rPr>
              <a:t>e si sente inibito nelle sue </a:t>
            </a:r>
            <a:r>
              <a:rPr lang="it-IT" sz="2400" dirty="0" smtClean="0">
                <a:solidFill>
                  <a:srgbClr val="000000"/>
                </a:solidFill>
                <a:latin typeface="Times New Roman" panose="02020603050405020304" pitchFamily="18" charset="0"/>
                <a:cs typeface="Times New Roman" panose="02020603050405020304" pitchFamily="18" charset="0"/>
              </a:rPr>
              <a:t>potenzialità</a:t>
            </a:r>
            <a:r>
              <a:rPr lang="it-IT" sz="2400" dirty="0">
                <a:solidFill>
                  <a:srgbClr val="000000"/>
                </a:solidFill>
                <a:latin typeface="Times New Roman" panose="02020603050405020304" pitchFamily="18" charset="0"/>
                <a:cs typeface="Times New Roman" panose="02020603050405020304" pitchFamily="18" charset="0"/>
              </a:rPr>
              <a:t>. </a:t>
            </a:r>
            <a:endParaRPr lang="it-IT" sz="2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57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17581" y="404664"/>
            <a:ext cx="8136904" cy="4893647"/>
          </a:xfrm>
          <a:prstGeom prst="rect">
            <a:avLst/>
          </a:prstGeom>
        </p:spPr>
        <p:txBody>
          <a:bodyPr wrap="square">
            <a:spAutoFit/>
          </a:bodyPr>
          <a:lstStyle/>
          <a:p>
            <a:pPr algn="just"/>
            <a:r>
              <a:rPr lang="it-IT" sz="2800" dirty="0">
                <a:solidFill>
                  <a:srgbClr val="000000"/>
                </a:solidFill>
                <a:latin typeface="Times New Roman" panose="02020603050405020304" pitchFamily="18" charset="0"/>
                <a:cs typeface="Times New Roman" panose="02020603050405020304" pitchFamily="18" charset="0"/>
              </a:rPr>
              <a:t>Penso perciò che accoglierà con favore ogni minima indicazione che lo aiuti a sentirsi a proprio agio, almeno nel suo intimo. </a:t>
            </a:r>
            <a:r>
              <a:rPr lang="it-IT" sz="2800" b="1" dirty="0">
                <a:solidFill>
                  <a:srgbClr val="000000"/>
                </a:solidFill>
                <a:latin typeface="Times New Roman" panose="02020603050405020304" pitchFamily="18" charset="0"/>
                <a:cs typeface="Times New Roman" panose="02020603050405020304" pitchFamily="18" charset="0"/>
              </a:rPr>
              <a:t>Tra i fattori che sono responsabili </a:t>
            </a:r>
            <a:r>
              <a:rPr lang="it-IT" sz="2800" dirty="0">
                <a:solidFill>
                  <a:srgbClr val="000000"/>
                </a:solidFill>
                <a:latin typeface="Times New Roman" panose="02020603050405020304" pitchFamily="18" charset="0"/>
                <a:cs typeface="Times New Roman" panose="02020603050405020304" pitchFamily="18" charset="0"/>
              </a:rPr>
              <a:t>della miseria spirituale in cui è piombato chi è rimasto a casa, e contro cui è tanto difficile lottare, </a:t>
            </a:r>
            <a:r>
              <a:rPr lang="it-IT" sz="2800" b="1" dirty="0">
                <a:solidFill>
                  <a:srgbClr val="000000"/>
                </a:solidFill>
                <a:latin typeface="Times New Roman" panose="02020603050405020304" pitchFamily="18" charset="0"/>
                <a:cs typeface="Times New Roman" panose="02020603050405020304" pitchFamily="18" charset="0"/>
              </a:rPr>
              <a:t>ve ne sono due </a:t>
            </a:r>
            <a:r>
              <a:rPr lang="it-IT" sz="2800" dirty="0">
                <a:solidFill>
                  <a:srgbClr val="000000"/>
                </a:solidFill>
                <a:latin typeface="Times New Roman" panose="02020603050405020304" pitchFamily="18" charset="0"/>
                <a:cs typeface="Times New Roman" panose="02020603050405020304" pitchFamily="18" charset="0"/>
              </a:rPr>
              <a:t>che vorrei mettere in rilievo e trattare in questa sede</a:t>
            </a:r>
            <a:r>
              <a:rPr lang="it-IT" sz="2800" dirty="0" smtClean="0">
                <a:solidFill>
                  <a:srgbClr val="000000"/>
                </a:solidFill>
                <a:latin typeface="Times New Roman" panose="02020603050405020304" pitchFamily="18" charset="0"/>
                <a:cs typeface="Times New Roman" panose="02020603050405020304" pitchFamily="18" charset="0"/>
              </a:rPr>
              <a:t>:</a:t>
            </a:r>
          </a:p>
          <a:p>
            <a:pPr algn="just"/>
            <a:r>
              <a:rPr lang="it-IT" sz="2800" dirty="0" smtClean="0">
                <a:solidFill>
                  <a:srgbClr val="000000"/>
                </a:solidFill>
                <a:latin typeface="Times New Roman" panose="02020603050405020304" pitchFamily="18" charset="0"/>
                <a:cs typeface="Times New Roman" panose="02020603050405020304" pitchFamily="18" charset="0"/>
              </a:rPr>
              <a:t> </a:t>
            </a:r>
            <a:r>
              <a:rPr lang="it-IT" sz="2800" b="1" dirty="0">
                <a:solidFill>
                  <a:srgbClr val="FF0000"/>
                </a:solidFill>
                <a:latin typeface="Times New Roman" panose="02020603050405020304" pitchFamily="18" charset="0"/>
                <a:cs typeface="Times New Roman" panose="02020603050405020304" pitchFamily="18" charset="0"/>
                <a:hlinkClick r:id="" action="ppaction://noaction"/>
              </a:rPr>
              <a:t>la delusione provocata da questa guerra</a:t>
            </a:r>
            <a:r>
              <a:rPr lang="it-IT" sz="2800" dirty="0" smtClean="0">
                <a:solidFill>
                  <a:srgbClr val="000000"/>
                </a:solidFill>
                <a:latin typeface="Times New Roman" panose="02020603050405020304" pitchFamily="18" charset="0"/>
                <a:cs typeface="Times New Roman" panose="02020603050405020304" pitchFamily="18" charset="0"/>
              </a:rPr>
              <a:t>,</a:t>
            </a:r>
          </a:p>
          <a:p>
            <a:pPr algn="just"/>
            <a:r>
              <a:rPr lang="it-IT" sz="2800" dirty="0" smtClean="0">
                <a:solidFill>
                  <a:srgbClr val="000000"/>
                </a:solidFill>
                <a:latin typeface="Times New Roman" panose="02020603050405020304" pitchFamily="18" charset="0"/>
                <a:cs typeface="Times New Roman" panose="02020603050405020304" pitchFamily="18" charset="0"/>
              </a:rPr>
              <a:t> </a:t>
            </a:r>
            <a:r>
              <a:rPr lang="it-IT" sz="2800" dirty="0">
                <a:solidFill>
                  <a:srgbClr val="000000"/>
                </a:solidFill>
                <a:latin typeface="Times New Roman" panose="02020603050405020304" pitchFamily="18" charset="0"/>
                <a:cs typeface="Times New Roman" panose="02020603050405020304" pitchFamily="18" charset="0"/>
              </a:rPr>
              <a:t>e il mutamento impostoci da questa, come da ogni altra guerra, nel </a:t>
            </a:r>
            <a:r>
              <a:rPr lang="it-IT" sz="2800" b="1" dirty="0">
                <a:solidFill>
                  <a:srgbClr val="000000"/>
                </a:solidFill>
                <a:latin typeface="Times New Roman" panose="02020603050405020304" pitchFamily="18" charset="0"/>
                <a:cs typeface="Times New Roman" panose="02020603050405020304" pitchFamily="18" charset="0"/>
              </a:rPr>
              <a:t>nostro atteggiamento verso la morte</a:t>
            </a:r>
            <a:r>
              <a:rPr lang="it-IT" sz="2800" b="1" dirty="0" smtClean="0">
                <a:solidFill>
                  <a:srgbClr val="000000"/>
                </a:solidFill>
                <a:latin typeface="Times New Roman" panose="02020603050405020304" pitchFamily="18" charset="0"/>
                <a:cs typeface="Times New Roman" panose="02020603050405020304" pitchFamily="18" charset="0"/>
              </a:rPr>
              <a:t>.»</a:t>
            </a:r>
          </a:p>
          <a:p>
            <a:pPr algn="just"/>
            <a:endParaRPr lang="it-IT" sz="1600" b="1" dirty="0" smtClean="0">
              <a:solidFill>
                <a:srgbClr val="000000"/>
              </a:solidFill>
              <a:latin typeface="Times New Roman" panose="02020603050405020304" pitchFamily="18" charset="0"/>
              <a:cs typeface="Times New Roman" panose="02020603050405020304" pitchFamily="18" charset="0"/>
            </a:endParaRPr>
          </a:p>
          <a:p>
            <a:pPr algn="just"/>
            <a:r>
              <a:rPr lang="it-IT" sz="1600" b="1" dirty="0" smtClean="0">
                <a:solidFill>
                  <a:srgbClr val="000000"/>
                </a:solidFill>
                <a:latin typeface="Times New Roman" panose="02020603050405020304" pitchFamily="18" charset="0"/>
                <a:cs typeface="Times New Roman" panose="02020603050405020304" pitchFamily="18" charset="0"/>
              </a:rPr>
              <a:t>(Leggere pag,137-139-147)</a:t>
            </a:r>
            <a:endParaRPr lang="it-IT" sz="16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97527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305068"/>
            <a:ext cx="8712968" cy="6186309"/>
          </a:xfrm>
          <a:prstGeom prst="rect">
            <a:avLst/>
          </a:prstGeom>
          <a:noFill/>
        </p:spPr>
        <p:txBody>
          <a:bodyPr wrap="square" rtlCol="0">
            <a:spAutoFit/>
          </a:bodyPr>
          <a:lstStyle/>
          <a:p>
            <a:pPr algn="just"/>
            <a:r>
              <a:rPr lang="it-IT" sz="2200" dirty="0">
                <a:solidFill>
                  <a:srgbClr val="000000"/>
                </a:solidFill>
                <a:latin typeface="Times New Roman" panose="02020603050405020304" pitchFamily="18" charset="0"/>
                <a:cs typeface="Times New Roman" panose="02020603050405020304" pitchFamily="18" charset="0"/>
              </a:rPr>
              <a:t>E chiaro che la guerra è destinata </a:t>
            </a:r>
            <a:r>
              <a:rPr lang="it-IT" sz="2200" b="1" dirty="0">
                <a:solidFill>
                  <a:srgbClr val="000000"/>
                </a:solidFill>
                <a:latin typeface="Times New Roman" panose="02020603050405020304" pitchFamily="18" charset="0"/>
                <a:cs typeface="Times New Roman" panose="02020603050405020304" pitchFamily="18" charset="0"/>
              </a:rPr>
              <a:t>a </a:t>
            </a:r>
            <a:r>
              <a:rPr lang="it-IT" sz="2200" b="1" dirty="0" smtClean="0">
                <a:solidFill>
                  <a:srgbClr val="000000"/>
                </a:solidFill>
                <a:latin typeface="Times New Roman" panose="02020603050405020304" pitchFamily="18" charset="0"/>
                <a:cs typeface="Times New Roman" panose="02020603050405020304" pitchFamily="18" charset="0"/>
              </a:rPr>
              <a:t>spazzare </a:t>
            </a:r>
            <a:r>
              <a:rPr lang="it-IT" sz="2200" b="1" dirty="0">
                <a:solidFill>
                  <a:srgbClr val="000000"/>
                </a:solidFill>
                <a:latin typeface="Times New Roman" panose="02020603050405020304" pitchFamily="18" charset="0"/>
                <a:cs typeface="Times New Roman" panose="02020603050405020304" pitchFamily="18" charset="0"/>
              </a:rPr>
              <a:t>via questo modo </a:t>
            </a:r>
            <a:r>
              <a:rPr lang="it-IT" sz="2200" b="1" dirty="0" smtClean="0">
                <a:solidFill>
                  <a:srgbClr val="000000"/>
                </a:solidFill>
                <a:latin typeface="Times New Roman" panose="02020603050405020304" pitchFamily="18" charset="0"/>
                <a:cs typeface="Times New Roman" panose="02020603050405020304" pitchFamily="18" charset="0"/>
              </a:rPr>
              <a:t>convenzionale </a:t>
            </a:r>
            <a:r>
              <a:rPr lang="it-IT" sz="2200" b="1" dirty="0">
                <a:solidFill>
                  <a:srgbClr val="000000"/>
                </a:solidFill>
                <a:latin typeface="Times New Roman" panose="02020603050405020304" pitchFamily="18" charset="0"/>
                <a:cs typeface="Times New Roman" panose="02020603050405020304" pitchFamily="18" charset="0"/>
              </a:rPr>
              <a:t>di considerare la morte</a:t>
            </a:r>
            <a:r>
              <a:rPr lang="it-IT" sz="2200" dirty="0">
                <a:solidFill>
                  <a:srgbClr val="000000"/>
                </a:solidFill>
                <a:latin typeface="Times New Roman" panose="02020603050405020304" pitchFamily="18" charset="0"/>
                <a:cs typeface="Times New Roman" panose="02020603050405020304" pitchFamily="18" charset="0"/>
              </a:rPr>
              <a:t>. La morte non può </a:t>
            </a:r>
            <a:r>
              <a:rPr lang="it-IT" sz="2200" dirty="0" smtClean="0">
                <a:solidFill>
                  <a:srgbClr val="000000"/>
                </a:solidFill>
                <a:latin typeface="Times New Roman" panose="02020603050405020304" pitchFamily="18" charset="0"/>
                <a:cs typeface="Times New Roman" panose="02020603050405020304" pitchFamily="18" charset="0"/>
              </a:rPr>
              <a:t>più </a:t>
            </a:r>
            <a:r>
              <a:rPr lang="it-IT" sz="2200" dirty="0">
                <a:solidFill>
                  <a:srgbClr val="000000"/>
                </a:solidFill>
                <a:latin typeface="Times New Roman" panose="02020603050405020304" pitchFamily="18" charset="0"/>
                <a:cs typeface="Times New Roman" panose="02020603050405020304" pitchFamily="18" charset="0"/>
              </a:rPr>
              <a:t>oggi </a:t>
            </a:r>
            <a:r>
              <a:rPr lang="it-IT" sz="2200" dirty="0" smtClean="0">
                <a:solidFill>
                  <a:srgbClr val="000000"/>
                </a:solidFill>
                <a:latin typeface="Times New Roman" panose="02020603050405020304" pitchFamily="18" charset="0"/>
                <a:cs typeface="Times New Roman" panose="02020603050405020304" pitchFamily="18" charset="0"/>
              </a:rPr>
              <a:t>essere rinnegata</a:t>
            </a:r>
            <a:r>
              <a:rPr lang="it-IT" sz="2200" dirty="0">
                <a:solidFill>
                  <a:srgbClr val="000000"/>
                </a:solidFill>
                <a:latin typeface="Times New Roman" panose="02020603050405020304" pitchFamily="18" charset="0"/>
                <a:cs typeface="Times New Roman" panose="02020603050405020304" pitchFamily="18" charset="0"/>
              </a:rPr>
              <a:t>; siamo costretti a crederci. Gli uomini muoiono veramente</a:t>
            </a:r>
            <a:r>
              <a:rPr lang="it-IT" sz="2200" dirty="0" smtClean="0">
                <a:solidFill>
                  <a:srgbClr val="000000"/>
                </a:solidFill>
                <a:latin typeface="Times New Roman" panose="02020603050405020304" pitchFamily="18" charset="0"/>
                <a:cs typeface="Times New Roman" panose="02020603050405020304" pitchFamily="18" charset="0"/>
              </a:rPr>
              <a:t>; e </a:t>
            </a:r>
            <a:r>
              <a:rPr lang="it-IT" sz="2200" dirty="0">
                <a:solidFill>
                  <a:srgbClr val="000000"/>
                </a:solidFill>
                <a:latin typeface="Times New Roman" panose="02020603050405020304" pitchFamily="18" charset="0"/>
                <a:cs typeface="Times New Roman" panose="02020603050405020304" pitchFamily="18" charset="0"/>
              </a:rPr>
              <a:t>non </a:t>
            </a:r>
            <a:r>
              <a:rPr lang="it-IT" sz="2200" dirty="0" smtClean="0">
                <a:solidFill>
                  <a:srgbClr val="000000"/>
                </a:solidFill>
                <a:latin typeface="Times New Roman" panose="02020603050405020304" pitchFamily="18" charset="0"/>
                <a:cs typeface="Times New Roman" panose="02020603050405020304" pitchFamily="18" charset="0"/>
              </a:rPr>
              <a:t>più </a:t>
            </a:r>
            <a:r>
              <a:rPr lang="it-IT" sz="2200" dirty="0">
                <a:solidFill>
                  <a:srgbClr val="000000"/>
                </a:solidFill>
                <a:latin typeface="Times New Roman" panose="02020603050405020304" pitchFamily="18" charset="0"/>
                <a:cs typeface="Times New Roman" panose="02020603050405020304" pitchFamily="18" charset="0"/>
              </a:rPr>
              <a:t>uno alla volta, ma in gran </a:t>
            </a:r>
            <a:r>
              <a:rPr lang="it-IT" sz="2200" dirty="0" smtClean="0">
                <a:solidFill>
                  <a:srgbClr val="000000"/>
                </a:solidFill>
                <a:latin typeface="Times New Roman" panose="02020603050405020304" pitchFamily="18" charset="0"/>
                <a:cs typeface="Times New Roman" panose="02020603050405020304" pitchFamily="18" charset="0"/>
              </a:rPr>
              <a:t>numero</a:t>
            </a:r>
            <a:r>
              <a:rPr lang="it-IT" sz="2200" dirty="0">
                <a:solidFill>
                  <a:srgbClr val="000000"/>
                </a:solidFill>
                <a:latin typeface="Times New Roman" panose="02020603050405020304" pitchFamily="18" charset="0"/>
                <a:cs typeface="Times New Roman" panose="02020603050405020304" pitchFamily="18" charset="0"/>
              </a:rPr>
              <a:t>, spesso a decine di </a:t>
            </a:r>
            <a:r>
              <a:rPr lang="it-IT" sz="2200" dirty="0" smtClean="0">
                <a:solidFill>
                  <a:srgbClr val="000000"/>
                </a:solidFill>
                <a:latin typeface="Times New Roman" panose="02020603050405020304" pitchFamily="18" charset="0"/>
                <a:cs typeface="Times New Roman" panose="02020603050405020304" pitchFamily="18" charset="0"/>
              </a:rPr>
              <a:t>migliaia </a:t>
            </a:r>
            <a:r>
              <a:rPr lang="it-IT" sz="2200" dirty="0">
                <a:solidFill>
                  <a:srgbClr val="000000"/>
                </a:solidFill>
                <a:latin typeface="Times New Roman" panose="02020603050405020304" pitchFamily="18" charset="0"/>
                <a:cs typeface="Times New Roman" panose="02020603050405020304" pitchFamily="18" charset="0"/>
              </a:rPr>
              <a:t>in un giorno solo. Non è </a:t>
            </a:r>
            <a:r>
              <a:rPr lang="it-IT" sz="2200" dirty="0" smtClean="0">
                <a:solidFill>
                  <a:srgbClr val="000000"/>
                </a:solidFill>
                <a:latin typeface="Times New Roman" panose="02020603050405020304" pitchFamily="18" charset="0"/>
                <a:cs typeface="Times New Roman" panose="02020603050405020304" pitchFamily="18" charset="0"/>
              </a:rPr>
              <a:t>più </a:t>
            </a:r>
            <a:r>
              <a:rPr lang="it-IT" sz="2200" dirty="0">
                <a:solidFill>
                  <a:srgbClr val="000000"/>
                </a:solidFill>
                <a:latin typeface="Times New Roman" panose="02020603050405020304" pitchFamily="18" charset="0"/>
                <a:cs typeface="Times New Roman" panose="02020603050405020304" pitchFamily="18" charset="0"/>
              </a:rPr>
              <a:t>qualche cosa di casuale ormai</a:t>
            </a:r>
            <a:r>
              <a:rPr lang="it-IT" sz="2200" dirty="0" smtClean="0">
                <a:solidFill>
                  <a:srgbClr val="000000"/>
                </a:solidFill>
                <a:latin typeface="Times New Roman" panose="02020603050405020304" pitchFamily="18" charset="0"/>
                <a:cs typeface="Times New Roman" panose="02020603050405020304" pitchFamily="18" charset="0"/>
              </a:rPr>
              <a:t>. Si</a:t>
            </a:r>
            <a:r>
              <a:rPr lang="it-IT" sz="2200" dirty="0">
                <a:solidFill>
                  <a:srgbClr val="000000"/>
                </a:solidFill>
                <a:latin typeface="Times New Roman" panose="02020603050405020304" pitchFamily="18" charset="0"/>
                <a:cs typeface="Times New Roman" panose="02020603050405020304" pitchFamily="18" charset="0"/>
              </a:rPr>
              <a:t>: può ancora sembrare un caso che una pallottola colpisca uno </a:t>
            </a:r>
            <a:r>
              <a:rPr lang="it-IT" sz="2200" dirty="0" smtClean="0">
                <a:solidFill>
                  <a:srgbClr val="000000"/>
                </a:solidFill>
                <a:latin typeface="Times New Roman" panose="02020603050405020304" pitchFamily="18" charset="0"/>
                <a:cs typeface="Times New Roman" panose="02020603050405020304" pitchFamily="18" charset="0"/>
              </a:rPr>
              <a:t>o un </a:t>
            </a:r>
            <a:r>
              <a:rPr lang="it-IT" sz="2200" dirty="0">
                <a:solidFill>
                  <a:srgbClr val="000000"/>
                </a:solidFill>
                <a:latin typeface="Times New Roman" panose="02020603050405020304" pitchFamily="18" charset="0"/>
                <a:cs typeface="Times New Roman" panose="02020603050405020304" pitchFamily="18" charset="0"/>
              </a:rPr>
              <a:t>altro; ma quest'altro può a sua volta essere colpito da </a:t>
            </a:r>
            <a:r>
              <a:rPr lang="it-IT" sz="2200" dirty="0" smtClean="0">
                <a:solidFill>
                  <a:srgbClr val="000000"/>
                </a:solidFill>
                <a:latin typeface="Times New Roman" panose="02020603050405020304" pitchFamily="18" charset="0"/>
                <a:cs typeface="Times New Roman" panose="02020603050405020304" pitchFamily="18" charset="0"/>
              </a:rPr>
              <a:t>un'altra pallottola</a:t>
            </a:r>
            <a:r>
              <a:rPr lang="it-IT" sz="2200" dirty="0">
                <a:solidFill>
                  <a:srgbClr val="000000"/>
                </a:solidFill>
                <a:latin typeface="Times New Roman" panose="02020603050405020304" pitchFamily="18" charset="0"/>
                <a:cs typeface="Times New Roman" panose="02020603050405020304" pitchFamily="18" charset="0"/>
              </a:rPr>
              <a:t>, e la frequenza pone termine all'impressione di casualità</a:t>
            </a:r>
            <a:r>
              <a:rPr lang="it-IT" sz="2200" dirty="0" smtClean="0">
                <a:solidFill>
                  <a:srgbClr val="000000"/>
                </a:solidFill>
                <a:latin typeface="Times New Roman" panose="02020603050405020304" pitchFamily="18" charset="0"/>
                <a:cs typeface="Times New Roman" panose="02020603050405020304" pitchFamily="18" charset="0"/>
              </a:rPr>
              <a:t>. Naturalmente </a:t>
            </a:r>
            <a:r>
              <a:rPr lang="it-IT" sz="2200" dirty="0">
                <a:solidFill>
                  <a:srgbClr val="000000"/>
                </a:solidFill>
                <a:latin typeface="Times New Roman" panose="02020603050405020304" pitchFamily="18" charset="0"/>
                <a:cs typeface="Times New Roman" panose="02020603050405020304" pitchFamily="18" charset="0"/>
              </a:rPr>
              <a:t>la vita è ridiventata interessante e ha ritrovato tutto </a:t>
            </a:r>
            <a:r>
              <a:rPr lang="it-IT" sz="2200" dirty="0" smtClean="0">
                <a:solidFill>
                  <a:srgbClr val="000000"/>
                </a:solidFill>
                <a:latin typeface="Times New Roman" panose="02020603050405020304" pitchFamily="18" charset="0"/>
                <a:cs typeface="Times New Roman" panose="02020603050405020304" pitchFamily="18" charset="0"/>
              </a:rPr>
              <a:t>il suo </a:t>
            </a:r>
            <a:r>
              <a:rPr lang="it-IT" sz="2200" dirty="0">
                <a:solidFill>
                  <a:srgbClr val="000000"/>
                </a:solidFill>
                <a:latin typeface="Times New Roman" panose="02020603050405020304" pitchFamily="18" charset="0"/>
                <a:cs typeface="Times New Roman" panose="02020603050405020304" pitchFamily="18" charset="0"/>
              </a:rPr>
              <a:t>contenuto.</a:t>
            </a:r>
          </a:p>
          <a:p>
            <a:pPr algn="just"/>
            <a:r>
              <a:rPr lang="it-IT" sz="2200" dirty="0">
                <a:solidFill>
                  <a:srgbClr val="000000"/>
                </a:solidFill>
                <a:latin typeface="Times New Roman" panose="02020603050405020304" pitchFamily="18" charset="0"/>
                <a:cs typeface="Times New Roman" panose="02020603050405020304" pitchFamily="18" charset="0"/>
              </a:rPr>
              <a:t>Conviene qui distinguere due gruppi: quelli che rischiano essi </a:t>
            </a:r>
            <a:r>
              <a:rPr lang="it-IT" sz="2200" dirty="0" smtClean="0">
                <a:solidFill>
                  <a:srgbClr val="000000"/>
                </a:solidFill>
                <a:latin typeface="Times New Roman" panose="02020603050405020304" pitchFamily="18" charset="0"/>
                <a:cs typeface="Times New Roman" panose="02020603050405020304" pitchFamily="18" charset="0"/>
              </a:rPr>
              <a:t>stessi la </a:t>
            </a:r>
            <a:r>
              <a:rPr lang="it-IT" sz="2200" dirty="0">
                <a:solidFill>
                  <a:srgbClr val="000000"/>
                </a:solidFill>
                <a:latin typeface="Times New Roman" panose="02020603050405020304" pitchFamily="18" charset="0"/>
                <a:cs typeface="Times New Roman" panose="02020603050405020304" pitchFamily="18" charset="0"/>
              </a:rPr>
              <a:t>vita in battaglia, e coloro che sono rimasti a casa, ad </a:t>
            </a:r>
            <a:r>
              <a:rPr lang="it-IT" sz="2200" dirty="0" smtClean="0">
                <a:solidFill>
                  <a:srgbClr val="000000"/>
                </a:solidFill>
                <a:latin typeface="Times New Roman" panose="02020603050405020304" pitchFamily="18" charset="0"/>
                <a:cs typeface="Times New Roman" panose="02020603050405020304" pitchFamily="18" charset="0"/>
              </a:rPr>
              <a:t>attendere di </a:t>
            </a:r>
            <a:r>
              <a:rPr lang="it-IT" sz="2200" dirty="0">
                <a:solidFill>
                  <a:srgbClr val="000000"/>
                </a:solidFill>
                <a:latin typeface="Times New Roman" panose="02020603050405020304" pitchFamily="18" charset="0"/>
                <a:cs typeface="Times New Roman" panose="02020603050405020304" pitchFamily="18" charset="0"/>
              </a:rPr>
              <a:t>ricevere la notizia che uno dei loro cari è morto, per una ferita</a:t>
            </a:r>
            <a:r>
              <a:rPr lang="it-IT" sz="2200" dirty="0" smtClean="0">
                <a:solidFill>
                  <a:srgbClr val="000000"/>
                </a:solidFill>
                <a:latin typeface="Times New Roman" panose="02020603050405020304" pitchFamily="18" charset="0"/>
                <a:cs typeface="Times New Roman" panose="02020603050405020304" pitchFamily="18" charset="0"/>
              </a:rPr>
              <a:t>, una </a:t>
            </a:r>
            <a:r>
              <a:rPr lang="it-IT" sz="2200" dirty="0">
                <a:solidFill>
                  <a:srgbClr val="000000"/>
                </a:solidFill>
                <a:latin typeface="Times New Roman" panose="02020603050405020304" pitchFamily="18" charset="0"/>
                <a:cs typeface="Times New Roman" panose="02020603050405020304" pitchFamily="18" charset="0"/>
              </a:rPr>
              <a:t>malattia o un'infezione. Certo sarebbe molto interessante </a:t>
            </a:r>
            <a:r>
              <a:rPr lang="it-IT" sz="2200" dirty="0" smtClean="0">
                <a:solidFill>
                  <a:srgbClr val="000000"/>
                </a:solidFill>
                <a:latin typeface="Times New Roman" panose="02020603050405020304" pitchFamily="18" charset="0"/>
                <a:cs typeface="Times New Roman" panose="02020603050405020304" pitchFamily="18" charset="0"/>
              </a:rPr>
              <a:t>studiare </a:t>
            </a:r>
            <a:r>
              <a:rPr lang="it-IT" sz="2200" dirty="0">
                <a:solidFill>
                  <a:srgbClr val="000000"/>
                </a:solidFill>
                <a:latin typeface="Times New Roman" panose="02020603050405020304" pitchFamily="18" charset="0"/>
                <a:cs typeface="Times New Roman" panose="02020603050405020304" pitchFamily="18" charset="0"/>
              </a:rPr>
              <a:t>le modificazioni psicologiche dei combattenti, ma io so </a:t>
            </a:r>
            <a:r>
              <a:rPr lang="it-IT" sz="2200" dirty="0" smtClean="0">
                <a:solidFill>
                  <a:srgbClr val="000000"/>
                </a:solidFill>
                <a:latin typeface="Times New Roman" panose="02020603050405020304" pitchFamily="18" charset="0"/>
                <a:cs typeface="Times New Roman" panose="02020603050405020304" pitchFamily="18" charset="0"/>
              </a:rPr>
              <a:t>troppo poco </a:t>
            </a:r>
            <a:r>
              <a:rPr lang="it-IT" sz="2200" dirty="0">
                <a:solidFill>
                  <a:srgbClr val="000000"/>
                </a:solidFill>
                <a:latin typeface="Times New Roman" panose="02020603050405020304" pitchFamily="18" charset="0"/>
                <a:cs typeface="Times New Roman" panose="02020603050405020304" pitchFamily="18" charset="0"/>
              </a:rPr>
              <a:t>in proposito. Dobbiamo limitarci al secondo gruppo a cui </a:t>
            </a:r>
            <a:r>
              <a:rPr lang="it-IT" sz="2200" dirty="0" smtClean="0">
                <a:solidFill>
                  <a:srgbClr val="000000"/>
                </a:solidFill>
                <a:latin typeface="Times New Roman" panose="02020603050405020304" pitchFamily="18" charset="0"/>
                <a:cs typeface="Times New Roman" panose="02020603050405020304" pitchFamily="18" charset="0"/>
              </a:rPr>
              <a:t>noi stessi </a:t>
            </a:r>
            <a:r>
              <a:rPr lang="it-IT" sz="2200" dirty="0">
                <a:solidFill>
                  <a:srgbClr val="000000"/>
                </a:solidFill>
                <a:latin typeface="Times New Roman" panose="02020603050405020304" pitchFamily="18" charset="0"/>
                <a:cs typeface="Times New Roman" panose="02020603050405020304" pitchFamily="18" charset="0"/>
              </a:rPr>
              <a:t>apparteniamo. Ho già detto che lo smarrimento e la paralisi </a:t>
            </a:r>
            <a:r>
              <a:rPr lang="it-IT" sz="2200" dirty="0" smtClean="0">
                <a:solidFill>
                  <a:srgbClr val="000000"/>
                </a:solidFill>
                <a:latin typeface="Times New Roman" panose="02020603050405020304" pitchFamily="18" charset="0"/>
                <a:cs typeface="Times New Roman" panose="02020603050405020304" pitchFamily="18" charset="0"/>
              </a:rPr>
              <a:t>di cui </a:t>
            </a:r>
            <a:r>
              <a:rPr lang="it-IT" sz="2200" dirty="0">
                <a:solidFill>
                  <a:srgbClr val="000000"/>
                </a:solidFill>
                <a:latin typeface="Times New Roman" panose="02020603050405020304" pitchFamily="18" charset="0"/>
                <a:cs typeface="Times New Roman" panose="02020603050405020304" pitchFamily="18" charset="0"/>
              </a:rPr>
              <a:t>soffrono le nostre facoltà, dipendono in gran parte dal fatto </a:t>
            </a:r>
            <a:r>
              <a:rPr lang="it-IT" sz="2200" dirty="0" smtClean="0">
                <a:solidFill>
                  <a:srgbClr val="000000"/>
                </a:solidFill>
                <a:latin typeface="Times New Roman" panose="02020603050405020304" pitchFamily="18" charset="0"/>
                <a:cs typeface="Times New Roman" panose="02020603050405020304" pitchFamily="18" charset="0"/>
              </a:rPr>
              <a:t>che non </a:t>
            </a:r>
            <a:r>
              <a:rPr lang="it-IT" sz="2200" dirty="0">
                <a:solidFill>
                  <a:srgbClr val="000000"/>
                </a:solidFill>
                <a:latin typeface="Times New Roman" panose="02020603050405020304" pitchFamily="18" charset="0"/>
                <a:cs typeface="Times New Roman" panose="02020603050405020304" pitchFamily="18" charset="0"/>
              </a:rPr>
              <a:t>possiamo </a:t>
            </a:r>
            <a:r>
              <a:rPr lang="it-IT" sz="2200" dirty="0" smtClean="0">
                <a:solidFill>
                  <a:srgbClr val="000000"/>
                </a:solidFill>
                <a:latin typeface="Times New Roman" panose="02020603050405020304" pitchFamily="18" charset="0"/>
                <a:cs typeface="Times New Roman" panose="02020603050405020304" pitchFamily="18" charset="0"/>
              </a:rPr>
              <a:t>più </a:t>
            </a:r>
            <a:r>
              <a:rPr lang="it-IT" sz="2200" dirty="0">
                <a:solidFill>
                  <a:srgbClr val="000000"/>
                </a:solidFill>
                <a:latin typeface="Times New Roman" panose="02020603050405020304" pitchFamily="18" charset="0"/>
                <a:cs typeface="Times New Roman" panose="02020603050405020304" pitchFamily="18" charset="0"/>
              </a:rPr>
              <a:t>attenerci al nostro vecchio modo di </a:t>
            </a:r>
            <a:r>
              <a:rPr lang="it-IT" sz="2200" dirty="0" smtClean="0">
                <a:solidFill>
                  <a:srgbClr val="000000"/>
                </a:solidFill>
                <a:latin typeface="Times New Roman" panose="02020603050405020304" pitchFamily="18" charset="0"/>
                <a:cs typeface="Times New Roman" panose="02020603050405020304" pitchFamily="18" charset="0"/>
              </a:rPr>
              <a:t>considerare la </a:t>
            </a:r>
            <a:r>
              <a:rPr lang="it-IT" sz="2200" dirty="0">
                <a:solidFill>
                  <a:srgbClr val="000000"/>
                </a:solidFill>
                <a:latin typeface="Times New Roman" panose="02020603050405020304" pitchFamily="18" charset="0"/>
                <a:cs typeface="Times New Roman" panose="02020603050405020304" pitchFamily="18" charset="0"/>
              </a:rPr>
              <a:t>morte, pur non avendone ancora trovato uno nuovo. </a:t>
            </a:r>
          </a:p>
        </p:txBody>
      </p:sp>
    </p:spTree>
    <p:extLst>
      <p:ext uri="{BB962C8B-B14F-4D97-AF65-F5344CB8AC3E}">
        <p14:creationId xmlns:p14="http://schemas.microsoft.com/office/powerpoint/2010/main" val="10953274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1077913" y="188913"/>
            <a:ext cx="69865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it-IT" altLang="it-IT" sz="2800" b="1" dirty="0" smtClean="0">
                <a:solidFill>
                  <a:srgbClr val="0066FF"/>
                </a:solidFill>
                <a:latin typeface="Algerian" pitchFamily="82" charset="0"/>
              </a:rPr>
              <a:t>FREUD E LA “DELUSIONE DELLA GUERRA”</a:t>
            </a:r>
          </a:p>
        </p:txBody>
      </p:sp>
      <p:sp>
        <p:nvSpPr>
          <p:cNvPr id="38915" name="Text Box 5"/>
          <p:cNvSpPr txBox="1">
            <a:spLocks noChangeArrowheads="1"/>
          </p:cNvSpPr>
          <p:nvPr/>
        </p:nvSpPr>
        <p:spPr bwMode="auto">
          <a:xfrm>
            <a:off x="241300" y="980728"/>
            <a:ext cx="86614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fontAlgn="base" hangingPunct="1">
              <a:spcBef>
                <a:spcPct val="0"/>
              </a:spcBef>
              <a:spcAft>
                <a:spcPct val="0"/>
              </a:spcAft>
              <a:buFontTx/>
              <a:buNone/>
            </a:pPr>
            <a:r>
              <a:rPr lang="it-IT" altLang="it-IT" sz="2400" b="1" dirty="0" smtClean="0">
                <a:solidFill>
                  <a:srgbClr val="000000"/>
                </a:solidFill>
                <a:latin typeface="Times New Roman" pitchFamily="18" charset="0"/>
              </a:rPr>
              <a:t>“Lo Stato in guerra ritiene per sé lecite ingiustizie e violenze che disonorerebbero l’individuo singolo.</a:t>
            </a:r>
            <a:r>
              <a:rPr lang="it-IT" altLang="it-IT" sz="2400" dirty="0" smtClean="0">
                <a:solidFill>
                  <a:srgbClr val="000000"/>
                </a:solidFill>
                <a:latin typeface="Times New Roman" pitchFamily="18" charset="0"/>
              </a:rPr>
              <a:t> Si serve contro il nemico non solo di una legittima astuzia, ma anche della cosciente menzogna e dell’inganno intenzionale; e ciò in una misura che sembra sorpassare tutto ciò che è stato fatto nelle guerre precedenti. </a:t>
            </a:r>
            <a:r>
              <a:rPr lang="it-IT" altLang="it-IT" sz="2400" b="1" dirty="0" smtClean="0">
                <a:solidFill>
                  <a:srgbClr val="000000"/>
                </a:solidFill>
                <a:latin typeface="Times New Roman" pitchFamily="18" charset="0"/>
              </a:rPr>
              <a:t>Lo Stato richiede ai suoi cittadini la massima obbedienza e il massimo sacrificio di sé, ma li tratta poi da minorenni, esagerando nella segretezza e sottoponendo ogni manifestazione ed espressione del pensiero</a:t>
            </a:r>
            <a:r>
              <a:rPr lang="it-IT" altLang="it-IT" sz="2400" dirty="0" smtClean="0">
                <a:solidFill>
                  <a:srgbClr val="000000"/>
                </a:solidFill>
                <a:latin typeface="Times New Roman" pitchFamily="18" charset="0"/>
              </a:rPr>
              <a:t> a una censura che rende coloro che sono stati intellettualmente repressi indifesi di fronte a qualsiasi situazione sfavorevole che possa determinarsi e a qualsiasi voce allarmistica che possa esser propagata. Lo Stato scioglie ogni convenzione e trattato stipulato con altri Stati, e non teme di confessare la propria rapacità e volontà di potenza: e il cittadino è tenuto ad approvare tutto ciò in nome del patriottismo…</a:t>
            </a:r>
          </a:p>
        </p:txBody>
      </p:sp>
      <p:sp>
        <p:nvSpPr>
          <p:cNvPr id="2" name="Freccia a destra 1"/>
          <p:cNvSpPr/>
          <p:nvPr/>
        </p:nvSpPr>
        <p:spPr>
          <a:xfrm>
            <a:off x="7596336" y="614904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Tree>
    <p:extLst>
      <p:ext uri="{BB962C8B-B14F-4D97-AF65-F5344CB8AC3E}">
        <p14:creationId xmlns:p14="http://schemas.microsoft.com/office/powerpoint/2010/main" val="129064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1000"/>
                                        <p:tgtEl>
                                          <p:spTgt spid="38915"/>
                                        </p:tgtEl>
                                      </p:cBhvr>
                                    </p:animEffect>
                                    <p:anim calcmode="lin" valueType="num">
                                      <p:cBhvr>
                                        <p:cTn id="8" dur="1000" fill="hold"/>
                                        <p:tgtEl>
                                          <p:spTgt spid="38915"/>
                                        </p:tgtEl>
                                        <p:attrNameLst>
                                          <p:attrName>ppt_x</p:attrName>
                                        </p:attrNameLst>
                                      </p:cBhvr>
                                      <p:tavLst>
                                        <p:tav tm="0">
                                          <p:val>
                                            <p:strVal val="#ppt_x"/>
                                          </p:val>
                                        </p:tav>
                                        <p:tav tm="100000">
                                          <p:val>
                                            <p:strVal val="#ppt_x"/>
                                          </p:val>
                                        </p:tav>
                                      </p:tavLst>
                                    </p:anim>
                                    <p:anim calcmode="lin" valueType="num">
                                      <p:cBhvr>
                                        <p:cTn id="9" dur="1000" fill="hold"/>
                                        <p:tgtEl>
                                          <p:spTgt spid="389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476672"/>
            <a:ext cx="8474024" cy="5262979"/>
          </a:xfrm>
          <a:prstGeom prst="rect">
            <a:avLst/>
          </a:prstGeom>
        </p:spPr>
        <p:txBody>
          <a:bodyPr wrap="square">
            <a:spAutoFit/>
          </a:bodyPr>
          <a:lstStyle/>
          <a:p>
            <a:pPr algn="just" fontAlgn="base">
              <a:spcBef>
                <a:spcPct val="0"/>
              </a:spcBef>
              <a:spcAft>
                <a:spcPct val="0"/>
              </a:spcAft>
            </a:pPr>
            <a:r>
              <a:rPr lang="it-IT" altLang="it-IT" sz="2400" b="1" dirty="0">
                <a:solidFill>
                  <a:srgbClr val="000000"/>
                </a:solidFill>
                <a:latin typeface="Times New Roman" pitchFamily="18" charset="0"/>
              </a:rPr>
              <a:t>Né possiamo meravigliarci se il rilassamento di tutti i vincoli morali tra le individualità collettive del genere umano si ripercuote anche sulla moralità privata</a:t>
            </a:r>
            <a:r>
              <a:rPr lang="it-IT" altLang="it-IT" sz="2400" dirty="0">
                <a:solidFill>
                  <a:srgbClr val="000000"/>
                </a:solidFill>
                <a:latin typeface="Times New Roman" pitchFamily="18" charset="0"/>
              </a:rPr>
              <a:t>, posto che la coscienza morale, lungi dall’essere quel giudice inflessibile di cui parlano i moralisti, altro </a:t>
            </a:r>
            <a:r>
              <a:rPr lang="it-IT" altLang="it-IT" sz="2400" b="1" dirty="0">
                <a:solidFill>
                  <a:srgbClr val="000000"/>
                </a:solidFill>
                <a:latin typeface="Times New Roman" pitchFamily="18" charset="0"/>
              </a:rPr>
              <a:t>non è alle origini che “angoscia sociale</a:t>
            </a:r>
            <a:r>
              <a:rPr lang="it-IT" altLang="it-IT" sz="2400" dirty="0">
                <a:solidFill>
                  <a:srgbClr val="000000"/>
                </a:solidFill>
                <a:latin typeface="Times New Roman" pitchFamily="18" charset="0"/>
              </a:rPr>
              <a:t>”. </a:t>
            </a:r>
            <a:r>
              <a:rPr lang="it-IT" altLang="it-IT" sz="2400" b="1" dirty="0" smtClean="0">
                <a:solidFill>
                  <a:srgbClr val="000000"/>
                </a:solidFill>
                <a:latin typeface="Times New Roman" pitchFamily="18" charset="0"/>
              </a:rPr>
              <a:t>La </a:t>
            </a:r>
            <a:r>
              <a:rPr lang="it-IT" altLang="it-IT" sz="2400" b="1" dirty="0">
                <a:solidFill>
                  <a:srgbClr val="000000"/>
                </a:solidFill>
                <a:latin typeface="Times New Roman" pitchFamily="18" charset="0"/>
              </a:rPr>
              <a:t>dove vien meno il biasimo della comunità cessa anche la repressione degli appetiti malvagi, e gli uomini si abbandonano ad atti di crudeltà, di perfidia, di tradimento e di brutalità, che sembrerebbero incompatibili col livello di civiltà che hanno raggiunto.</a:t>
            </a:r>
          </a:p>
          <a:p>
            <a:pPr algn="just" fontAlgn="base">
              <a:spcBef>
                <a:spcPct val="0"/>
              </a:spcBef>
              <a:spcAft>
                <a:spcPct val="0"/>
              </a:spcAft>
            </a:pPr>
            <a:r>
              <a:rPr lang="it-IT" altLang="it-IT" sz="2400" dirty="0">
                <a:solidFill>
                  <a:srgbClr val="000000"/>
                </a:solidFill>
                <a:latin typeface="Times New Roman" pitchFamily="18" charset="0"/>
              </a:rPr>
              <a:t>Come non può, il cittadino del mondo civile di cui ho detto più su, non sentirsi smarrito in un mondo che gli è divenuto straniero: la sua grande patria è distrutta, il patrimonio comune devastato, i concittadini divisi e umiliati!”</a:t>
            </a:r>
            <a:endParaRPr lang="it-IT" sz="2400" dirty="0">
              <a:solidFill>
                <a:srgbClr val="000000"/>
              </a:solidFill>
            </a:endParaRPr>
          </a:p>
        </p:txBody>
      </p:sp>
    </p:spTree>
    <p:extLst>
      <p:ext uri="{BB962C8B-B14F-4D97-AF65-F5344CB8AC3E}">
        <p14:creationId xmlns:p14="http://schemas.microsoft.com/office/powerpoint/2010/main" val="10234855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56" y="4413138"/>
            <a:ext cx="8715488" cy="1754326"/>
          </a:xfrm>
          <a:prstGeom prst="rect">
            <a:avLst/>
          </a:prstGeom>
          <a:noFill/>
          <a:ln>
            <a:solidFill>
              <a:srgbClr val="0000FF"/>
            </a:solidFill>
          </a:ln>
        </p:spPr>
        <p:txBody>
          <a:bodyPr wrap="square" rtlCol="0">
            <a:spAutoFit/>
          </a:bodyPr>
          <a:lstStyle/>
          <a:p>
            <a:r>
              <a:rPr lang="it-IT" sz="3600" b="1" dirty="0" smtClean="0">
                <a:solidFill>
                  <a:srgbClr val="FF0000"/>
                </a:solidFill>
              </a:rPr>
              <a:t>Si vis </a:t>
            </a:r>
            <a:r>
              <a:rPr lang="it-IT" sz="3600" b="1" dirty="0" err="1">
                <a:solidFill>
                  <a:srgbClr val="FF0000"/>
                </a:solidFill>
              </a:rPr>
              <a:t>vitam</a:t>
            </a:r>
            <a:r>
              <a:rPr lang="it-IT" sz="3600" b="1" dirty="0">
                <a:solidFill>
                  <a:srgbClr val="FF0000"/>
                </a:solidFill>
              </a:rPr>
              <a:t>, para </a:t>
            </a:r>
            <a:r>
              <a:rPr lang="it-IT" sz="3600" b="1" dirty="0" err="1">
                <a:solidFill>
                  <a:srgbClr val="FF0000"/>
                </a:solidFill>
              </a:rPr>
              <a:t>mortem</a:t>
            </a:r>
            <a:r>
              <a:rPr lang="it-IT" sz="3600" dirty="0">
                <a:solidFill>
                  <a:srgbClr val="000000"/>
                </a:solidFill>
              </a:rPr>
              <a:t>.</a:t>
            </a:r>
          </a:p>
          <a:p>
            <a:r>
              <a:rPr lang="it-IT" sz="3600" dirty="0">
                <a:solidFill>
                  <a:srgbClr val="000000"/>
                </a:solidFill>
              </a:rPr>
              <a:t>Se vuoi poter sopportare la vita, </a:t>
            </a:r>
            <a:endParaRPr lang="it-IT" sz="3600" dirty="0" smtClean="0">
              <a:solidFill>
                <a:srgbClr val="000000"/>
              </a:solidFill>
            </a:endParaRPr>
          </a:p>
          <a:p>
            <a:r>
              <a:rPr lang="it-IT" sz="3600" dirty="0" smtClean="0">
                <a:solidFill>
                  <a:srgbClr val="000000"/>
                </a:solidFill>
              </a:rPr>
              <a:t>disponiti </a:t>
            </a:r>
            <a:r>
              <a:rPr lang="it-IT" sz="3600" dirty="0">
                <a:solidFill>
                  <a:srgbClr val="000000"/>
                </a:solidFill>
              </a:rPr>
              <a:t>ad accettare la </a:t>
            </a:r>
            <a:r>
              <a:rPr lang="it-IT" sz="3600" dirty="0" smtClean="0">
                <a:solidFill>
                  <a:srgbClr val="000000"/>
                </a:solidFill>
              </a:rPr>
              <a:t>morte.</a:t>
            </a:r>
            <a:endParaRPr lang="it-IT" sz="3600" dirty="0">
              <a:solidFill>
                <a:srgbClr val="000000"/>
              </a:solidFill>
            </a:endParaRPr>
          </a:p>
        </p:txBody>
      </p:sp>
      <p:sp>
        <p:nvSpPr>
          <p:cNvPr id="3" name="Ritorno 2">
            <a:hlinkClick r:id="rId2" action="ppaction://hlinksldjump" highlightClick="1"/>
          </p:cNvPr>
          <p:cNvSpPr/>
          <p:nvPr/>
        </p:nvSpPr>
        <p:spPr>
          <a:xfrm>
            <a:off x="8532440" y="6381327"/>
            <a:ext cx="506576" cy="391545"/>
          </a:xfrm>
          <a:prstGeom prst="actionButtonReturn">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it-IT" kern="0" smtClean="0">
              <a:solidFill>
                <a:prstClr val="white"/>
              </a:solidFill>
              <a:latin typeface="Calibri"/>
            </a:endParaRPr>
          </a:p>
        </p:txBody>
      </p:sp>
      <p:sp>
        <p:nvSpPr>
          <p:cNvPr id="4" name="Rettangolo 3"/>
          <p:cNvSpPr/>
          <p:nvPr/>
        </p:nvSpPr>
        <p:spPr>
          <a:xfrm>
            <a:off x="214256" y="404664"/>
            <a:ext cx="8154349" cy="2308324"/>
          </a:xfrm>
          <a:prstGeom prst="rect">
            <a:avLst/>
          </a:prstGeom>
        </p:spPr>
        <p:txBody>
          <a:bodyPr wrap="square">
            <a:spAutoFit/>
          </a:bodyPr>
          <a:lstStyle/>
          <a:p>
            <a:pPr lvl="0"/>
            <a:r>
              <a:rPr lang="it-IT" sz="3600" dirty="0">
                <a:solidFill>
                  <a:srgbClr val="000000"/>
                </a:solidFill>
              </a:rPr>
              <a:t>Ricordiamo il vecchio adagio:</a:t>
            </a:r>
          </a:p>
          <a:p>
            <a:pPr lvl="0"/>
            <a:r>
              <a:rPr lang="it-IT" sz="3600" b="1" dirty="0">
                <a:solidFill>
                  <a:srgbClr val="FF0000"/>
                </a:solidFill>
              </a:rPr>
              <a:t>Si vis </a:t>
            </a:r>
            <a:r>
              <a:rPr lang="it-IT" sz="3600" b="1" dirty="0" err="1">
                <a:solidFill>
                  <a:srgbClr val="FF0000"/>
                </a:solidFill>
              </a:rPr>
              <a:t>pacem</a:t>
            </a:r>
            <a:r>
              <a:rPr lang="it-IT" sz="3600" b="1" dirty="0">
                <a:solidFill>
                  <a:srgbClr val="FF0000"/>
                </a:solidFill>
              </a:rPr>
              <a:t>, para </a:t>
            </a:r>
            <a:r>
              <a:rPr lang="it-IT" sz="3600" b="1" dirty="0" err="1">
                <a:solidFill>
                  <a:srgbClr val="FF0000"/>
                </a:solidFill>
              </a:rPr>
              <a:t>bellum</a:t>
            </a:r>
            <a:r>
              <a:rPr lang="it-IT" sz="3600" dirty="0">
                <a:solidFill>
                  <a:srgbClr val="000000"/>
                </a:solidFill>
              </a:rPr>
              <a:t>. </a:t>
            </a:r>
          </a:p>
          <a:p>
            <a:pPr lvl="0"/>
            <a:r>
              <a:rPr lang="it-IT" sz="3600" dirty="0">
                <a:solidFill>
                  <a:srgbClr val="000000"/>
                </a:solidFill>
              </a:rPr>
              <a:t>Se vuoi conservare la pace,</a:t>
            </a:r>
          </a:p>
          <a:p>
            <a:pPr lvl="0"/>
            <a:r>
              <a:rPr lang="it-IT" sz="3600" dirty="0">
                <a:solidFill>
                  <a:srgbClr val="000000"/>
                </a:solidFill>
              </a:rPr>
              <a:t>preparati alla guerra.</a:t>
            </a:r>
          </a:p>
        </p:txBody>
      </p:sp>
      <p:sp>
        <p:nvSpPr>
          <p:cNvPr id="5" name="Rettangolo 4"/>
          <p:cNvSpPr/>
          <p:nvPr/>
        </p:nvSpPr>
        <p:spPr>
          <a:xfrm>
            <a:off x="214256" y="3068960"/>
            <a:ext cx="7848870" cy="646331"/>
          </a:xfrm>
          <a:prstGeom prst="rect">
            <a:avLst/>
          </a:prstGeom>
        </p:spPr>
        <p:txBody>
          <a:bodyPr wrap="square">
            <a:spAutoFit/>
          </a:bodyPr>
          <a:lstStyle/>
          <a:p>
            <a:pPr lvl="0"/>
            <a:r>
              <a:rPr lang="it-IT" sz="3600" dirty="0">
                <a:solidFill>
                  <a:srgbClr val="000000"/>
                </a:solidFill>
              </a:rPr>
              <a:t>Sarebbe tempo di modificarlo cosi: </a:t>
            </a:r>
          </a:p>
        </p:txBody>
      </p:sp>
    </p:spTree>
    <p:extLst>
      <p:ext uri="{BB962C8B-B14F-4D97-AF65-F5344CB8AC3E}">
        <p14:creationId xmlns:p14="http://schemas.microsoft.com/office/powerpoint/2010/main" val="371217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out)">
                                      <p:cBhvr>
                                        <p:cTn id="18" dur="2000"/>
                                        <p:tgtEl>
                                          <p:spTgt spid="2"/>
                                        </p:tgtEl>
                                      </p:cBhvr>
                                    </p:animEffec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28574" y="404664"/>
            <a:ext cx="3486852" cy="461665"/>
          </a:xfrm>
          <a:prstGeom prst="rect">
            <a:avLst/>
          </a:prstGeom>
          <a:noFill/>
        </p:spPr>
        <p:txBody>
          <a:bodyPr wrap="none" rtlCol="0">
            <a:spAutoFit/>
          </a:bodyPr>
          <a:lstStyle/>
          <a:p>
            <a:r>
              <a:rPr lang="it-IT" sz="2400" b="1" dirty="0" smtClean="0">
                <a:solidFill>
                  <a:srgbClr val="0000FF"/>
                </a:solidFill>
                <a:latin typeface="Algerian" panose="04020705040A02060702" pitchFamily="82" charset="0"/>
              </a:rPr>
              <a:t>LE NEVROSI DI GUERRA</a:t>
            </a:r>
            <a:endParaRPr lang="it-IT" sz="2400" b="1" dirty="0">
              <a:solidFill>
                <a:srgbClr val="0000FF"/>
              </a:solidFill>
              <a:latin typeface="Algerian" panose="04020705040A02060702" pitchFamily="82" charset="0"/>
            </a:endParaRPr>
          </a:p>
        </p:txBody>
      </p:sp>
      <p:sp>
        <p:nvSpPr>
          <p:cNvPr id="3" name="CasellaDiTesto 2"/>
          <p:cNvSpPr txBox="1"/>
          <p:nvPr/>
        </p:nvSpPr>
        <p:spPr>
          <a:xfrm>
            <a:off x="395536" y="866329"/>
            <a:ext cx="8352928" cy="5509200"/>
          </a:xfrm>
          <a:prstGeom prst="rect">
            <a:avLst/>
          </a:prstGeom>
          <a:noFill/>
        </p:spPr>
        <p:txBody>
          <a:bodyPr wrap="square" rtlCol="0">
            <a:spAutoFit/>
          </a:bodyPr>
          <a:lstStyle/>
          <a:p>
            <a:pPr algn="just"/>
            <a:r>
              <a:rPr lang="it-IT" sz="2200" dirty="0"/>
              <a:t>Nella misura in cui le nevrosi di guerra si distinguono da </a:t>
            </a:r>
            <a:r>
              <a:rPr lang="it-IT" sz="2200" dirty="0" smtClean="0"/>
              <a:t>quelle comuni </a:t>
            </a:r>
            <a:r>
              <a:rPr lang="it-IT" sz="2200" dirty="0"/>
              <a:t>del tempo di pace per alcune specifiche peculiarità, esse </a:t>
            </a:r>
            <a:r>
              <a:rPr lang="it-IT" sz="2200" dirty="0" smtClean="0"/>
              <a:t>vanno intese </a:t>
            </a:r>
            <a:r>
              <a:rPr lang="it-IT" sz="2200" dirty="0"/>
              <a:t>come delle nevrosi traumatiche la cui insorgenza è stata s</a:t>
            </a:r>
            <a:r>
              <a:rPr lang="it-IT" sz="2200" dirty="0" smtClean="0"/>
              <a:t>entita </a:t>
            </a:r>
            <a:r>
              <a:rPr lang="it-IT" sz="2200" dirty="0"/>
              <a:t>o facilitata da un conflitto </a:t>
            </a:r>
            <a:r>
              <a:rPr lang="it-IT" sz="2200" dirty="0" smtClean="0"/>
              <a:t>nell‘Io</a:t>
            </a:r>
            <a:r>
              <a:rPr lang="it-IT" sz="2200" dirty="0"/>
              <a:t>. Il contributo di </a:t>
            </a:r>
            <a:r>
              <a:rPr lang="it-IT" sz="2200" dirty="0" smtClean="0"/>
              <a:t>Abraham offre </a:t>
            </a:r>
            <a:r>
              <a:rPr lang="it-IT" sz="2200" dirty="0"/>
              <a:t>delle buone indicazioni sull'esistenza di questo conflitto nell'Io</a:t>
            </a:r>
            <a:r>
              <a:rPr lang="it-IT" sz="2200" dirty="0" smtClean="0"/>
              <a:t>, che </a:t>
            </a:r>
            <a:r>
              <a:rPr lang="it-IT" sz="2200" dirty="0"/>
              <a:t>è stato riconosciuto anche dagli autori inglesi e americani </a:t>
            </a:r>
            <a:r>
              <a:rPr lang="it-IT" sz="2200" dirty="0" smtClean="0"/>
              <a:t>citati da Jones</a:t>
            </a:r>
            <a:r>
              <a:rPr lang="it-IT" sz="2200" dirty="0"/>
              <a:t>. Tale conflitto si svolge tra il vecchio Io pacifico e il </a:t>
            </a:r>
            <a:r>
              <a:rPr lang="it-IT" sz="2200" dirty="0" smtClean="0"/>
              <a:t>nuovo Io </a:t>
            </a:r>
            <a:r>
              <a:rPr lang="it-IT" sz="2200" dirty="0"/>
              <a:t>bellicoso del soldato, e diventa acuto non appena l'Io pacifico </a:t>
            </a:r>
            <a:r>
              <a:rPr lang="it-IT" sz="2200" dirty="0" smtClean="0"/>
              <a:t>si rende </a:t>
            </a:r>
            <a:r>
              <a:rPr lang="it-IT" sz="2200" dirty="0"/>
              <a:t>conto di rischiare la vita per colpa della temerarietà del </a:t>
            </a:r>
            <a:r>
              <a:rPr lang="it-IT" sz="2200" dirty="0" smtClean="0"/>
              <a:t>suo recente </a:t>
            </a:r>
            <a:r>
              <a:rPr lang="it-IT" sz="2200" dirty="0"/>
              <a:t>parassitico duplicato. Si può dire che il vecchio Io si </a:t>
            </a:r>
            <a:r>
              <a:rPr lang="it-IT" sz="2200" dirty="0" smtClean="0"/>
              <a:t>protegge da </a:t>
            </a:r>
            <a:r>
              <a:rPr lang="it-IT" sz="2200" dirty="0"/>
              <a:t>un pericolo mortale con la fuga nella nevrosi traumatica, o </a:t>
            </a:r>
            <a:r>
              <a:rPr lang="it-IT" sz="2200" dirty="0" smtClean="0"/>
              <a:t>anche che </a:t>
            </a:r>
            <a:r>
              <a:rPr lang="it-IT" sz="2200" dirty="0"/>
              <a:t>si difende dal nuovo Io di cui riconosce la minacciosità per </a:t>
            </a:r>
            <a:r>
              <a:rPr lang="it-IT" sz="2200" dirty="0" smtClean="0"/>
              <a:t>la propria </a:t>
            </a:r>
            <a:r>
              <a:rPr lang="it-IT" sz="2200" dirty="0"/>
              <a:t>esistenza. </a:t>
            </a:r>
            <a:r>
              <a:rPr lang="it-IT" sz="2200" dirty="0" smtClean="0"/>
              <a:t>L’esercito </a:t>
            </a:r>
            <a:r>
              <a:rPr lang="it-IT" sz="2200" dirty="0"/>
              <a:t>nazionale sarebbe dunque la </a:t>
            </a:r>
            <a:r>
              <a:rPr lang="it-IT" sz="2200" dirty="0" smtClean="0"/>
              <a:t>condizione, il </a:t>
            </a:r>
            <a:r>
              <a:rPr lang="it-IT" sz="2200" dirty="0"/>
              <a:t>terreno di coltura delle nevrosi di guerra; esse non </a:t>
            </a:r>
            <a:r>
              <a:rPr lang="it-IT" sz="2200" dirty="0" smtClean="0"/>
              <a:t>avrebbero la possibilità </a:t>
            </a:r>
            <a:r>
              <a:rPr lang="it-IT" sz="2200" dirty="0"/>
              <a:t>di instaurarsi in un esercito di mercenari, fra i soldati </a:t>
            </a:r>
            <a:r>
              <a:rPr lang="it-IT" sz="2200" dirty="0" smtClean="0"/>
              <a:t>di professione</a:t>
            </a:r>
            <a:r>
              <a:rPr lang="it-IT" sz="2200" dirty="0"/>
              <a:t>.</a:t>
            </a:r>
          </a:p>
        </p:txBody>
      </p:sp>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440" y="6417469"/>
            <a:ext cx="53022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1870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1427677" y="188640"/>
            <a:ext cx="628864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it-IT" altLang="it-IT" sz="2800" b="1" dirty="0" smtClean="0">
                <a:solidFill>
                  <a:srgbClr val="0066FF"/>
                </a:solidFill>
                <a:latin typeface="Algerian" pitchFamily="82" charset="0"/>
              </a:rPr>
              <a:t>LE NEVROSI DI GUERRA</a:t>
            </a:r>
          </a:p>
          <a:p>
            <a:pPr algn="ctr" eaLnBrk="1" fontAlgn="base" hangingPunct="1">
              <a:spcBef>
                <a:spcPct val="0"/>
              </a:spcBef>
              <a:spcAft>
                <a:spcPct val="0"/>
              </a:spcAft>
              <a:buFontTx/>
              <a:buNone/>
            </a:pPr>
            <a:r>
              <a:rPr lang="it-IT" altLang="it-IT" sz="1400" b="1" dirty="0" smtClean="0">
                <a:solidFill>
                  <a:srgbClr val="0066FF"/>
                </a:solidFill>
                <a:latin typeface="Times New Roman" panose="02020603050405020304" pitchFamily="18" charset="0"/>
                <a:cs typeface="Times New Roman" panose="02020603050405020304" pitchFamily="18" charset="0"/>
              </a:rPr>
              <a:t>(</a:t>
            </a:r>
            <a:r>
              <a:rPr lang="it-IT" altLang="it-IT" sz="1400" b="1" dirty="0">
                <a:solidFill>
                  <a:srgbClr val="0066FF"/>
                </a:solidFill>
                <a:latin typeface="Times New Roman" panose="02020603050405020304" pitchFamily="18" charset="0"/>
                <a:cs typeface="Times New Roman" panose="02020603050405020304" pitchFamily="18" charset="0"/>
              </a:rPr>
              <a:t>Freud 1918 Intro.al libro “Psicanalisi delle nevrosi di guerra”  di </a:t>
            </a:r>
            <a:r>
              <a:rPr lang="it-IT" altLang="it-IT" sz="1400" b="1" dirty="0" err="1">
                <a:solidFill>
                  <a:srgbClr val="0066FF"/>
                </a:solidFill>
                <a:latin typeface="Times New Roman" panose="02020603050405020304" pitchFamily="18" charset="0"/>
                <a:cs typeface="Times New Roman" panose="02020603050405020304" pitchFamily="18" charset="0"/>
              </a:rPr>
              <a:t>Ernet</a:t>
            </a:r>
            <a:r>
              <a:rPr lang="it-IT" altLang="it-IT" sz="1400" b="1" dirty="0">
                <a:solidFill>
                  <a:srgbClr val="0066FF"/>
                </a:solidFill>
                <a:latin typeface="Times New Roman" panose="02020603050405020304" pitchFamily="18" charset="0"/>
                <a:cs typeface="Times New Roman" panose="02020603050405020304" pitchFamily="18" charset="0"/>
              </a:rPr>
              <a:t> </a:t>
            </a:r>
            <a:r>
              <a:rPr lang="it-IT" altLang="it-IT" sz="1400" b="1" dirty="0" err="1" smtClean="0">
                <a:solidFill>
                  <a:srgbClr val="0066FF"/>
                </a:solidFill>
                <a:latin typeface="Times New Roman" panose="02020603050405020304" pitchFamily="18" charset="0"/>
                <a:cs typeface="Times New Roman" panose="02020603050405020304" pitchFamily="18" charset="0"/>
              </a:rPr>
              <a:t>Simmel</a:t>
            </a:r>
            <a:endParaRPr lang="it-IT" altLang="it-IT" sz="1400" b="1" dirty="0" smtClean="0">
              <a:solidFill>
                <a:srgbClr val="0066FF"/>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buFontTx/>
              <a:buNone/>
            </a:pPr>
            <a:r>
              <a:rPr lang="it-IT" altLang="it-IT" sz="1400" b="1" dirty="0" smtClean="0">
                <a:solidFill>
                  <a:srgbClr val="0066FF"/>
                </a:solidFill>
                <a:latin typeface="Times New Roman" panose="02020603050405020304" pitchFamily="18" charset="0"/>
                <a:cs typeface="Times New Roman" panose="02020603050405020304" pitchFamily="18" charset="0"/>
              </a:rPr>
              <a:t>Settembre 1818, quinto congresso di psicanalisi a Budapest.)</a:t>
            </a:r>
          </a:p>
        </p:txBody>
      </p:sp>
      <p:sp>
        <p:nvSpPr>
          <p:cNvPr id="40963" name="Text Box 5"/>
          <p:cNvSpPr txBox="1">
            <a:spLocks noChangeArrowheads="1"/>
          </p:cNvSpPr>
          <p:nvPr/>
        </p:nvSpPr>
        <p:spPr bwMode="auto">
          <a:xfrm>
            <a:off x="395536" y="1340768"/>
            <a:ext cx="846137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fontAlgn="base" hangingPunct="1">
              <a:spcBef>
                <a:spcPct val="0"/>
              </a:spcBef>
              <a:spcAft>
                <a:spcPct val="0"/>
              </a:spcAft>
              <a:buFontTx/>
              <a:buNone/>
            </a:pPr>
            <a:r>
              <a:rPr lang="it-IT" altLang="it-IT" sz="1800" dirty="0" smtClean="0">
                <a:solidFill>
                  <a:srgbClr val="000000"/>
                </a:solidFill>
                <a:latin typeface="Times New Roman" pitchFamily="18" charset="0"/>
              </a:rPr>
              <a:t>“</a:t>
            </a:r>
            <a:r>
              <a:rPr lang="it-IT" altLang="it-IT" sz="2000" dirty="0" smtClean="0">
                <a:solidFill>
                  <a:srgbClr val="000000"/>
                </a:solidFill>
                <a:latin typeface="Times New Roman" pitchFamily="18" charset="0"/>
              </a:rPr>
              <a:t>Nella misura in cui le nevrosi di guerra si distinguono da quelle comuni del tempo di pace per alcune specifiche peculiarità, esse vanno intese come delle nevrosi traumatiche la cui insorgenza è stata consentita o facilitata da un conflitto nell’Io….. Tale conflitto si svolge tra il vecchio Io pacifico e il nuovo Io bellicoso del soldato, e diventa acuto non appena l’Io pacifico si rende conto di rischiare la vita per colpa della temerarietà del suo recente parassitico duplicato. </a:t>
            </a:r>
            <a:r>
              <a:rPr lang="it-IT" altLang="it-IT" sz="2000" b="1" dirty="0" smtClean="0">
                <a:solidFill>
                  <a:srgbClr val="000000"/>
                </a:solidFill>
                <a:latin typeface="Times New Roman" pitchFamily="18" charset="0"/>
              </a:rPr>
              <a:t>Si può dire che il vecchio Io si protegge da un pericolo mortale con la fuga nella nevrosi traumatica</a:t>
            </a:r>
            <a:r>
              <a:rPr lang="it-IT" altLang="it-IT" sz="2000" dirty="0" smtClean="0">
                <a:solidFill>
                  <a:srgbClr val="000000"/>
                </a:solidFill>
                <a:latin typeface="Times New Roman" pitchFamily="18" charset="0"/>
              </a:rPr>
              <a:t>, </a:t>
            </a:r>
            <a:r>
              <a:rPr lang="it-IT" altLang="it-IT" sz="2000" b="1" dirty="0" smtClean="0">
                <a:solidFill>
                  <a:srgbClr val="000000"/>
                </a:solidFill>
                <a:latin typeface="Times New Roman" pitchFamily="18" charset="0"/>
              </a:rPr>
              <a:t>o anche che si difende dal nuovo Io di cui riconosce la minacciosità per la propria esistenza.</a:t>
            </a:r>
            <a:r>
              <a:rPr lang="it-IT" altLang="it-IT" sz="2000" dirty="0" smtClean="0">
                <a:solidFill>
                  <a:srgbClr val="000000"/>
                </a:solidFill>
                <a:latin typeface="Times New Roman" pitchFamily="18" charset="0"/>
              </a:rPr>
              <a:t> </a:t>
            </a:r>
            <a:r>
              <a:rPr lang="it-IT" altLang="it-IT" sz="2000" b="1" dirty="0" smtClean="0">
                <a:solidFill>
                  <a:srgbClr val="000000"/>
                </a:solidFill>
                <a:latin typeface="Times New Roman" pitchFamily="18" charset="0"/>
              </a:rPr>
              <a:t>L’esercito nazionale sarebbe dunque la condizione, il terreno di coltura delle nevrosi di guerra; esse non avrebbero la possibilità di instaurarsi in un esercito di mercenari, fra i soldati di professione</a:t>
            </a:r>
            <a:r>
              <a:rPr lang="it-IT" altLang="it-IT" sz="2000" dirty="0" smtClean="0">
                <a:solidFill>
                  <a:srgbClr val="000000"/>
                </a:solidFill>
                <a:latin typeface="Times New Roman" pitchFamily="18" charset="0"/>
              </a:rPr>
              <a:t>.</a:t>
            </a:r>
          </a:p>
          <a:p>
            <a:pPr algn="just" eaLnBrk="1" fontAlgn="base" hangingPunct="1">
              <a:spcBef>
                <a:spcPct val="0"/>
              </a:spcBef>
              <a:spcAft>
                <a:spcPct val="0"/>
              </a:spcAft>
              <a:buFontTx/>
              <a:buNone/>
            </a:pPr>
            <a:r>
              <a:rPr lang="it-IT" altLang="it-IT" sz="2000" dirty="0" smtClean="0">
                <a:solidFill>
                  <a:srgbClr val="000000"/>
                </a:solidFill>
                <a:latin typeface="Times New Roman" pitchFamily="18" charset="0"/>
              </a:rPr>
              <a:t>Per tutto il resto le nevrosi di guerra sono delle nevrosi traumatiche, che, com’è noto, si presentano anche in tempo di pace in seguito a esperienze spaventose o a gravi incidenti, senza alcun rapporto con un conflitto nell’Io.»</a:t>
            </a:r>
          </a:p>
        </p:txBody>
      </p:sp>
      <p:sp>
        <p:nvSpPr>
          <p:cNvPr id="2" name="Freccia a destra 1"/>
          <p:cNvSpPr/>
          <p:nvPr/>
        </p:nvSpPr>
        <p:spPr>
          <a:xfrm>
            <a:off x="2318924" y="6475525"/>
            <a:ext cx="690376" cy="25109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523090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80387" y="404664"/>
            <a:ext cx="8352928" cy="6001643"/>
          </a:xfrm>
          <a:prstGeom prst="rect">
            <a:avLst/>
          </a:prstGeom>
          <a:noFill/>
        </p:spPr>
        <p:txBody>
          <a:bodyPr wrap="square" rtlCol="0">
            <a:spAutoFit/>
          </a:bodyPr>
          <a:lstStyle/>
          <a:p>
            <a:pPr algn="just"/>
            <a:r>
              <a:rPr lang="it-IT" sz="2400" dirty="0" smtClean="0">
                <a:latin typeface="Times New Roman" panose="02020603050405020304" pitchFamily="18" charset="0"/>
                <a:cs typeface="Times New Roman" panose="02020603050405020304" pitchFamily="18" charset="0"/>
              </a:rPr>
              <a:t>«Al </a:t>
            </a:r>
            <a:r>
              <a:rPr lang="it-IT" sz="2400" dirty="0">
                <a:latin typeface="Times New Roman" panose="02020603050405020304" pitchFamily="18" charset="0"/>
                <a:cs typeface="Times New Roman" panose="02020603050405020304" pitchFamily="18" charset="0"/>
              </a:rPr>
              <a:t>contrario, </a:t>
            </a:r>
            <a:r>
              <a:rPr lang="it-IT" sz="2400" dirty="0" smtClean="0">
                <a:latin typeface="Times New Roman" panose="02020603050405020304" pitchFamily="18" charset="0"/>
                <a:cs typeface="Times New Roman" panose="02020603050405020304" pitchFamily="18" charset="0"/>
              </a:rPr>
              <a:t>(gli psicanalisti) essi </a:t>
            </a:r>
            <a:r>
              <a:rPr lang="it-IT" sz="2400" dirty="0">
                <a:latin typeface="Times New Roman" panose="02020603050405020304" pitchFamily="18" charset="0"/>
                <a:cs typeface="Times New Roman" panose="02020603050405020304" pitchFamily="18" charset="0"/>
              </a:rPr>
              <a:t>sono </a:t>
            </a:r>
            <a:r>
              <a:rPr lang="it-IT" sz="2400" dirty="0" smtClean="0">
                <a:latin typeface="Times New Roman" panose="02020603050405020304" pitchFamily="18" charset="0"/>
                <a:cs typeface="Times New Roman" panose="02020603050405020304" pitchFamily="18" charset="0"/>
              </a:rPr>
              <a:t>lieti </a:t>
            </a:r>
            <a:r>
              <a:rPr lang="it-IT" sz="2400" dirty="0">
                <a:latin typeface="Times New Roman" panose="02020603050405020304" pitchFamily="18" charset="0"/>
                <a:cs typeface="Times New Roman" panose="02020603050405020304" pitchFamily="18" charset="0"/>
              </a:rPr>
              <a:t>di </a:t>
            </a:r>
            <a:r>
              <a:rPr lang="it-IT" sz="2400" dirty="0" smtClean="0">
                <a:latin typeface="Times New Roman" panose="02020603050405020304" pitchFamily="18" charset="0"/>
                <a:cs typeface="Times New Roman" panose="02020603050405020304" pitchFamily="18" charset="0"/>
              </a:rPr>
              <a:t>cogliere l'opportunità </a:t>
            </a:r>
            <a:r>
              <a:rPr lang="it-IT" sz="2400" dirty="0">
                <a:latin typeface="Times New Roman" panose="02020603050405020304" pitchFamily="18" charset="0"/>
                <a:cs typeface="Times New Roman" panose="02020603050405020304" pitchFamily="18" charset="0"/>
              </a:rPr>
              <a:t>che qui si presenta di unificare sotto un'unica </a:t>
            </a:r>
            <a:r>
              <a:rPr lang="it-IT" sz="2400" dirty="0" smtClean="0">
                <a:latin typeface="Times New Roman" panose="02020603050405020304" pitchFamily="18" charset="0"/>
                <a:cs typeface="Times New Roman" panose="02020603050405020304" pitchFamily="18" charset="0"/>
              </a:rPr>
              <a:t>ipotesi due </a:t>
            </a:r>
            <a:r>
              <a:rPr lang="it-IT" sz="2400" dirty="0">
                <a:latin typeface="Times New Roman" panose="02020603050405020304" pitchFamily="18" charset="0"/>
                <a:cs typeface="Times New Roman" panose="02020603050405020304" pitchFamily="18" charset="0"/>
              </a:rPr>
              <a:t>ordini di fatti apparentemente divergenti. Nelle nevrosi </a:t>
            </a:r>
            <a:r>
              <a:rPr lang="it-IT" sz="2400" dirty="0" smtClean="0">
                <a:latin typeface="Times New Roman" panose="02020603050405020304" pitchFamily="18" charset="0"/>
                <a:cs typeface="Times New Roman" panose="02020603050405020304" pitchFamily="18" charset="0"/>
              </a:rPr>
              <a:t>traumatiche </a:t>
            </a:r>
            <a:r>
              <a:rPr lang="it-IT" sz="2400" dirty="0">
                <a:latin typeface="Times New Roman" panose="02020603050405020304" pitchFamily="18" charset="0"/>
                <a:cs typeface="Times New Roman" panose="02020603050405020304" pitchFamily="18" charset="0"/>
              </a:rPr>
              <a:t>e di guerra 1'Io dell'uomo si </a:t>
            </a:r>
            <a:r>
              <a:rPr lang="it-IT" sz="2400" dirty="0" smtClean="0">
                <a:latin typeface="Times New Roman" panose="02020603050405020304" pitchFamily="18" charset="0"/>
                <a:cs typeface="Times New Roman" panose="02020603050405020304" pitchFamily="18" charset="0"/>
              </a:rPr>
              <a:t>difende </a:t>
            </a:r>
            <a:r>
              <a:rPr lang="it-IT" sz="2400" dirty="0">
                <a:latin typeface="Times New Roman" panose="02020603050405020304" pitchFamily="18" charset="0"/>
                <a:cs typeface="Times New Roman" panose="02020603050405020304" pitchFamily="18" charset="0"/>
              </a:rPr>
              <a:t>da un pericolo che </a:t>
            </a:r>
            <a:r>
              <a:rPr lang="it-IT" sz="2400" dirty="0" smtClean="0">
                <a:latin typeface="Times New Roman" panose="02020603050405020304" pitchFamily="18" charset="0"/>
                <a:cs typeface="Times New Roman" panose="02020603050405020304" pitchFamily="18" charset="0"/>
              </a:rPr>
              <a:t>lo minaccia </a:t>
            </a:r>
            <a:r>
              <a:rPr lang="it-IT" sz="2400" dirty="0">
                <a:latin typeface="Times New Roman" panose="02020603050405020304" pitchFamily="18" charset="0"/>
                <a:cs typeface="Times New Roman" panose="02020603050405020304" pitchFamily="18" charset="0"/>
              </a:rPr>
              <a:t>dall'esterno, o che è incorporato in un modo di </a:t>
            </a:r>
            <a:r>
              <a:rPr lang="it-IT" sz="2400" dirty="0" smtClean="0">
                <a:latin typeface="Times New Roman" panose="02020603050405020304" pitchFamily="18" charset="0"/>
                <a:cs typeface="Times New Roman" panose="02020603050405020304" pitchFamily="18" charset="0"/>
              </a:rPr>
              <a:t>atteggiarsi dello </a:t>
            </a:r>
            <a:r>
              <a:rPr lang="it-IT" sz="2400" dirty="0">
                <a:latin typeface="Times New Roman" panose="02020603050405020304" pitchFamily="18" charset="0"/>
                <a:cs typeface="Times New Roman" panose="02020603050405020304" pitchFamily="18" charset="0"/>
              </a:rPr>
              <a:t>stesso Io; nelle nevrosi di traslazione del tempo di pace l'Io </a:t>
            </a:r>
            <a:r>
              <a:rPr lang="it-IT" sz="2400" dirty="0" smtClean="0">
                <a:latin typeface="Times New Roman" panose="02020603050405020304" pitchFamily="18" charset="0"/>
                <a:cs typeface="Times New Roman" panose="02020603050405020304" pitchFamily="18" charset="0"/>
              </a:rPr>
              <a:t>considera </a:t>
            </a:r>
            <a:r>
              <a:rPr lang="it-IT" sz="2400" dirty="0">
                <a:latin typeface="Times New Roman" panose="02020603050405020304" pitchFamily="18" charset="0"/>
                <a:cs typeface="Times New Roman" panose="02020603050405020304" pitchFamily="18" charset="0"/>
              </a:rPr>
              <a:t>la propria libido come un nemico le cui pretese </a:t>
            </a:r>
            <a:r>
              <a:rPr lang="it-IT" sz="2400" dirty="0" smtClean="0">
                <a:latin typeface="Times New Roman" panose="02020603050405020304" pitchFamily="18" charset="0"/>
                <a:cs typeface="Times New Roman" panose="02020603050405020304" pitchFamily="18" charset="0"/>
              </a:rPr>
              <a:t>gli appaiono minacciose</a:t>
            </a:r>
            <a:r>
              <a:rPr lang="it-IT" sz="2400" dirty="0">
                <a:latin typeface="Times New Roman" panose="02020603050405020304" pitchFamily="18" charset="0"/>
                <a:cs typeface="Times New Roman" panose="02020603050405020304" pitchFamily="18" charset="0"/>
              </a:rPr>
              <a:t>. In entrambi i casi l'Io teme di essere danneggiato: </a:t>
            </a:r>
            <a:r>
              <a:rPr lang="it-IT" sz="2400" dirty="0" smtClean="0">
                <a:latin typeface="Times New Roman" panose="02020603050405020304" pitchFamily="18" charset="0"/>
                <a:cs typeface="Times New Roman" panose="02020603050405020304" pitchFamily="18" charset="0"/>
              </a:rPr>
              <a:t>qui dalla </a:t>
            </a:r>
            <a:r>
              <a:rPr lang="it-IT" sz="2400" dirty="0">
                <a:latin typeface="Times New Roman" panose="02020603050405020304" pitchFamily="18" charset="0"/>
                <a:cs typeface="Times New Roman" panose="02020603050405020304" pitchFamily="18" charset="0"/>
              </a:rPr>
              <a:t>libido, là da forze esterne. Anzi, si potrebbe dire che nelle nevrosi di guerra - a differenza </a:t>
            </a:r>
            <a:r>
              <a:rPr lang="it-IT" sz="2400" dirty="0" smtClean="0">
                <a:latin typeface="Times New Roman" panose="02020603050405020304" pitchFamily="18" charset="0"/>
                <a:cs typeface="Times New Roman" panose="02020603050405020304" pitchFamily="18" charset="0"/>
              </a:rPr>
              <a:t>della </a:t>
            </a:r>
            <a:r>
              <a:rPr lang="it-IT" sz="2400" dirty="0">
                <a:latin typeface="Times New Roman" panose="02020603050405020304" pitchFamily="18" charset="0"/>
                <a:cs typeface="Times New Roman" panose="02020603050405020304" pitchFamily="18" charset="0"/>
              </a:rPr>
              <a:t>p</a:t>
            </a:r>
            <a:r>
              <a:rPr lang="it-IT" sz="2400" dirty="0" smtClean="0">
                <a:latin typeface="Times New Roman" panose="02020603050405020304" pitchFamily="18" charset="0"/>
                <a:cs typeface="Times New Roman" panose="02020603050405020304" pitchFamily="18" charset="0"/>
              </a:rPr>
              <a:t>ura </a:t>
            </a:r>
            <a:r>
              <a:rPr lang="it-IT" sz="2400" dirty="0">
                <a:latin typeface="Times New Roman" panose="02020603050405020304" pitchFamily="18" charset="0"/>
                <a:cs typeface="Times New Roman" panose="02020603050405020304" pitchFamily="18" charset="0"/>
              </a:rPr>
              <a:t>nevrosi traumatica </a:t>
            </a:r>
            <a:r>
              <a:rPr lang="it-IT" sz="2400" dirty="0" smtClean="0">
                <a:latin typeface="Times New Roman" panose="02020603050405020304" pitchFamily="18" charset="0"/>
                <a:cs typeface="Times New Roman" panose="02020603050405020304" pitchFamily="18" charset="0"/>
              </a:rPr>
              <a:t>e analogamente </a:t>
            </a:r>
            <a:r>
              <a:rPr lang="it-IT" sz="2400" dirty="0">
                <a:latin typeface="Times New Roman" panose="02020603050405020304" pitchFamily="18" charset="0"/>
                <a:cs typeface="Times New Roman" panose="02020603050405020304" pitchFamily="18" charset="0"/>
              </a:rPr>
              <a:t>a quanto accade nelle nevrosi di traslazione - </a:t>
            </a:r>
            <a:r>
              <a:rPr lang="it-IT" sz="2400" u="sng" dirty="0">
                <a:latin typeface="Times New Roman" panose="02020603050405020304" pitchFamily="18" charset="0"/>
                <a:cs typeface="Times New Roman" panose="02020603050405020304" pitchFamily="18" charset="0"/>
              </a:rPr>
              <a:t>ciò </a:t>
            </a:r>
            <a:r>
              <a:rPr lang="it-IT" sz="2400" u="sng" dirty="0" smtClean="0">
                <a:latin typeface="Times New Roman" panose="02020603050405020304" pitchFamily="18" charset="0"/>
                <a:cs typeface="Times New Roman" panose="02020603050405020304" pitchFamily="18" charset="0"/>
              </a:rPr>
              <a:t>che si teme </a:t>
            </a:r>
            <a:r>
              <a:rPr lang="it-IT" sz="2400" u="sng" dirty="0">
                <a:latin typeface="Times New Roman" panose="02020603050405020304" pitchFamily="18" charset="0"/>
                <a:cs typeface="Times New Roman" panose="02020603050405020304" pitchFamily="18" charset="0"/>
              </a:rPr>
              <a:t>è a ben </a:t>
            </a:r>
            <a:r>
              <a:rPr lang="it-IT" sz="2400" u="sng" dirty="0" smtClean="0">
                <a:latin typeface="Times New Roman" panose="02020603050405020304" pitchFamily="18" charset="0"/>
                <a:cs typeface="Times New Roman" panose="02020603050405020304" pitchFamily="18" charset="0"/>
              </a:rPr>
              <a:t>vedere </a:t>
            </a:r>
            <a:r>
              <a:rPr lang="it-IT" sz="2400" u="sng" dirty="0">
                <a:latin typeface="Times New Roman" panose="02020603050405020304" pitchFamily="18" charset="0"/>
                <a:cs typeface="Times New Roman" panose="02020603050405020304" pitchFamily="18" charset="0"/>
              </a:rPr>
              <a:t>un nemico interno</a:t>
            </a:r>
            <a:r>
              <a:rPr lang="it-IT" sz="2400" dirty="0">
                <a:latin typeface="Times New Roman" panose="02020603050405020304" pitchFamily="18" charset="0"/>
                <a:cs typeface="Times New Roman" panose="02020603050405020304" pitchFamily="18" charset="0"/>
              </a:rPr>
              <a:t>. Le difficoltà </a:t>
            </a:r>
            <a:r>
              <a:rPr lang="it-IT" sz="2400" dirty="0" smtClean="0">
                <a:latin typeface="Times New Roman" panose="02020603050405020304" pitchFamily="18" charset="0"/>
                <a:cs typeface="Times New Roman" panose="02020603050405020304" pitchFamily="18" charset="0"/>
              </a:rPr>
              <a:t>teoretiche che </a:t>
            </a:r>
            <a:r>
              <a:rPr lang="it-IT" sz="2400" dirty="0">
                <a:latin typeface="Times New Roman" panose="02020603050405020304" pitchFamily="18" charset="0"/>
                <a:cs typeface="Times New Roman" panose="02020603050405020304" pitchFamily="18" charset="0"/>
              </a:rPr>
              <a:t>ostacolano un'ipotesi unificante come questa non sembrano </a:t>
            </a:r>
            <a:r>
              <a:rPr lang="it-IT" sz="2400" dirty="0" smtClean="0">
                <a:latin typeface="Times New Roman" panose="02020603050405020304" pitchFamily="18" charset="0"/>
                <a:cs typeface="Times New Roman" panose="02020603050405020304" pitchFamily="18" charset="0"/>
              </a:rPr>
              <a:t>insuperabili</a:t>
            </a:r>
            <a:r>
              <a:rPr lang="it-IT" sz="2400" dirty="0">
                <a:latin typeface="Times New Roman" panose="02020603050405020304" pitchFamily="18" charset="0"/>
                <a:cs typeface="Times New Roman" panose="02020603050405020304" pitchFamily="18" charset="0"/>
              </a:rPr>
              <a:t>; dopo tutto la rimozione che sta alla base di ogni </a:t>
            </a:r>
            <a:r>
              <a:rPr lang="it-IT" sz="2400" dirty="0" smtClean="0">
                <a:latin typeface="Times New Roman" panose="02020603050405020304" pitchFamily="18" charset="0"/>
                <a:cs typeface="Times New Roman" panose="02020603050405020304" pitchFamily="18" charset="0"/>
              </a:rPr>
              <a:t>nevrosi può </a:t>
            </a:r>
            <a:r>
              <a:rPr lang="it-IT" sz="2400" dirty="0">
                <a:latin typeface="Times New Roman" panose="02020603050405020304" pitchFamily="18" charset="0"/>
                <a:cs typeface="Times New Roman" panose="02020603050405020304" pitchFamily="18" charset="0"/>
              </a:rPr>
              <a:t>a buon diritto essere definita come la reazione a un trauma, </a:t>
            </a:r>
            <a:r>
              <a:rPr lang="it-IT" sz="2400" dirty="0" smtClean="0">
                <a:latin typeface="Times New Roman" panose="02020603050405020304" pitchFamily="18" charset="0"/>
                <a:cs typeface="Times New Roman" panose="02020603050405020304" pitchFamily="18" charset="0"/>
              </a:rPr>
              <a:t>come una </a:t>
            </a:r>
            <a:r>
              <a:rPr lang="it-IT" sz="2400" dirty="0">
                <a:latin typeface="Times New Roman" panose="02020603050405020304" pitchFamily="18" charset="0"/>
                <a:cs typeface="Times New Roman" panose="02020603050405020304" pitchFamily="18" charset="0"/>
              </a:rPr>
              <a:t>nevrosi </a:t>
            </a:r>
            <a:r>
              <a:rPr lang="it-IT" sz="2400" dirty="0" smtClean="0">
                <a:latin typeface="Times New Roman" panose="02020603050405020304" pitchFamily="18" charset="0"/>
                <a:cs typeface="Times New Roman" panose="02020603050405020304" pitchFamily="18" charset="0"/>
              </a:rPr>
              <a:t>traumatica elementare.»</a:t>
            </a:r>
            <a:endParaRPr lang="it-IT" dirty="0"/>
          </a:p>
        </p:txBody>
      </p:sp>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440" y="6417469"/>
            <a:ext cx="53022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316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4355554" y="407009"/>
            <a:ext cx="432892" cy="432892"/>
            <a:chOff x="651570" y="1556792"/>
            <a:chExt cx="432892" cy="432892"/>
          </a:xfrm>
        </p:grpSpPr>
        <p:sp>
          <p:nvSpPr>
            <p:cNvPr id="3" name="Ovale 2"/>
            <p:cNvSpPr/>
            <p:nvPr/>
          </p:nvSpPr>
          <p:spPr>
            <a:xfrm>
              <a:off x="651570" y="1556792"/>
              <a:ext cx="432892" cy="4328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717173" y="1588572"/>
              <a:ext cx="301686" cy="369332"/>
            </a:xfrm>
            <a:prstGeom prst="rect">
              <a:avLst/>
            </a:prstGeom>
            <a:noFill/>
          </p:spPr>
          <p:txBody>
            <a:bodyPr wrap="none" rtlCol="0">
              <a:spAutoFit/>
            </a:bodyPr>
            <a:lstStyle/>
            <a:p>
              <a:r>
                <a:rPr lang="it-IT" dirty="0"/>
                <a:t>4</a:t>
              </a:r>
            </a:p>
          </p:txBody>
        </p:sp>
      </p:grpSp>
      <p:sp>
        <p:nvSpPr>
          <p:cNvPr id="6" name="Rettangolo 5"/>
          <p:cNvSpPr/>
          <p:nvPr/>
        </p:nvSpPr>
        <p:spPr>
          <a:xfrm>
            <a:off x="323528" y="1052736"/>
            <a:ext cx="8496944" cy="5016758"/>
          </a:xfrm>
          <a:prstGeom prst="rect">
            <a:avLst/>
          </a:prstGeom>
        </p:spPr>
        <p:txBody>
          <a:bodyPr wrap="square">
            <a:spAutoFit/>
          </a:bodyPr>
          <a:lstStyle/>
          <a:p>
            <a:pPr algn="just"/>
            <a:r>
              <a:rPr lang="it-IT" sz="2000" dirty="0"/>
              <a:t>La seconda guerra mondiale pose agli </a:t>
            </a:r>
            <a:r>
              <a:rPr lang="it-IT" sz="2000" dirty="0" smtClean="0"/>
              <a:t>psicologi nuovi </a:t>
            </a:r>
            <a:r>
              <a:rPr lang="it-IT" sz="2000" dirty="0"/>
              <a:t>problemi relativi al rapporto tra </a:t>
            </a:r>
            <a:r>
              <a:rPr lang="it-IT" sz="2000" dirty="0" err="1"/>
              <a:t>I'uomo</a:t>
            </a:r>
            <a:r>
              <a:rPr lang="it-IT" sz="2000" dirty="0"/>
              <a:t> e gli strumenti e </a:t>
            </a:r>
            <a:r>
              <a:rPr lang="it-IT" sz="2000" dirty="0" smtClean="0"/>
              <a:t>apparecchi </a:t>
            </a:r>
            <a:r>
              <a:rPr lang="it-IT" sz="2000" dirty="0"/>
              <a:t>approntati in campo militare. La problematica relativa </a:t>
            </a:r>
            <a:r>
              <a:rPr lang="it-IT" sz="2000" dirty="0" smtClean="0"/>
              <a:t>ai sistemi </a:t>
            </a:r>
            <a:r>
              <a:rPr lang="it-IT" sz="2000" dirty="0"/>
              <a:t>uomo-macchina, ai "fattori umani" e all'ergonomia ha </a:t>
            </a:r>
            <a:r>
              <a:rPr lang="it-IT" sz="2000" dirty="0" smtClean="0"/>
              <a:t>origine </a:t>
            </a:r>
            <a:r>
              <a:rPr lang="it-IT" sz="2000" dirty="0"/>
              <a:t>nel contesto delle ricerche finanziate dalle forze armate. </a:t>
            </a:r>
            <a:r>
              <a:rPr lang="it-IT" sz="2000" dirty="0" smtClean="0"/>
              <a:t>Furono </a:t>
            </a:r>
            <a:r>
              <a:rPr lang="it-IT" sz="2000" dirty="0"/>
              <a:t>proprio questi studi a stimolare i nuovi modelli dei </a:t>
            </a:r>
            <a:r>
              <a:rPr lang="it-IT" sz="2000" dirty="0" smtClean="0"/>
              <a:t>processi mentali </a:t>
            </a:r>
            <a:r>
              <a:rPr lang="it-IT" sz="2000" dirty="0"/>
              <a:t>che minarono già negli </a:t>
            </a:r>
            <a:r>
              <a:rPr lang="it-IT" sz="2000" dirty="0" smtClean="0"/>
              <a:t>anni'50 </a:t>
            </a:r>
            <a:r>
              <a:rPr lang="it-IT" sz="2000" dirty="0"/>
              <a:t>il comportamentismo. </a:t>
            </a:r>
            <a:r>
              <a:rPr lang="it-IT" sz="2000" dirty="0" smtClean="0"/>
              <a:t>Un centro </a:t>
            </a:r>
            <a:r>
              <a:rPr lang="it-IT" sz="2000" dirty="0"/>
              <a:t>importante in questo settore fu il laboratorio di psicologia </a:t>
            </a:r>
            <a:r>
              <a:rPr lang="it-IT" sz="2000" u="sng" dirty="0" smtClean="0"/>
              <a:t>di Cambridge </a:t>
            </a:r>
            <a:r>
              <a:rPr lang="it-IT" sz="2000" u="sng" dirty="0"/>
              <a:t>diretto da sir Frederic </a:t>
            </a:r>
            <a:r>
              <a:rPr lang="it-IT" sz="2000" u="sng" dirty="0" err="1"/>
              <a:t>Bartlett</a:t>
            </a:r>
            <a:r>
              <a:rPr lang="it-IT" sz="2000" dirty="0" smtClean="0"/>
              <a:t>, (memoria </a:t>
            </a:r>
            <a:r>
              <a:rPr lang="it-IT" sz="2000" dirty="0" err="1" smtClean="0"/>
              <a:t>n.d.r.</a:t>
            </a:r>
            <a:r>
              <a:rPr lang="it-IT" sz="2000" dirty="0" smtClean="0"/>
              <a:t>)) </a:t>
            </a:r>
            <a:r>
              <a:rPr lang="it-IT" sz="2000" dirty="0"/>
              <a:t>dove lavorarono </a:t>
            </a:r>
            <a:r>
              <a:rPr lang="it-IT" sz="2000" dirty="0" smtClean="0"/>
              <a:t>Kenneth </a:t>
            </a:r>
            <a:r>
              <a:rPr lang="it-IT" sz="2000" dirty="0"/>
              <a:t>J.W. </a:t>
            </a:r>
            <a:r>
              <a:rPr lang="it-IT" sz="2000" dirty="0" err="1"/>
              <a:t>Craik</a:t>
            </a:r>
            <a:r>
              <a:rPr lang="it-IT" sz="2000" dirty="0"/>
              <a:t> e Donald E. </a:t>
            </a:r>
            <a:r>
              <a:rPr lang="it-IT" sz="2000" dirty="0" err="1"/>
              <a:t>Broadbent</a:t>
            </a:r>
            <a:r>
              <a:rPr lang="it-IT" sz="2000" dirty="0"/>
              <a:t>, già pilota </a:t>
            </a:r>
            <a:r>
              <a:rPr lang="it-IT" sz="2000" dirty="0" smtClean="0"/>
              <a:t>dell'aeronautica inglese</a:t>
            </a:r>
            <a:r>
              <a:rPr lang="it-IT" sz="2000" dirty="0"/>
              <a:t>. </a:t>
            </a:r>
            <a:r>
              <a:rPr lang="it-IT" sz="2000" dirty="0" smtClean="0"/>
              <a:t>Il laboratorio </a:t>
            </a:r>
            <a:r>
              <a:rPr lang="it-IT" sz="2000" dirty="0"/>
              <a:t>contribuì attivamente ai progetti </a:t>
            </a:r>
            <a:r>
              <a:rPr lang="it-IT" sz="2000" dirty="0" smtClean="0"/>
              <a:t>dell’aeronautica </a:t>
            </a:r>
            <a:r>
              <a:rPr lang="it-IT" sz="2000" dirty="0"/>
              <a:t>e della marina, con importanti risultati sui processi </a:t>
            </a:r>
            <a:r>
              <a:rPr lang="it-IT" sz="2000" dirty="0" smtClean="0"/>
              <a:t>della vigilanza </a:t>
            </a:r>
            <a:r>
              <a:rPr lang="it-IT" sz="2000" dirty="0"/>
              <a:t>e dell'attenzione. Anche le ricerche di cibernetica e </a:t>
            </a:r>
            <a:r>
              <a:rPr lang="it-IT" sz="2000" dirty="0" smtClean="0"/>
              <a:t>della teoria </a:t>
            </a:r>
            <a:r>
              <a:rPr lang="it-IT" sz="2000" dirty="0"/>
              <a:t>dell'informazione (ad esempio, i lavori di Norbert </a:t>
            </a:r>
            <a:r>
              <a:rPr lang="it-IT" sz="2000" dirty="0" err="1"/>
              <a:t>Wiener</a:t>
            </a:r>
            <a:r>
              <a:rPr lang="it-IT" sz="2000" dirty="0"/>
              <a:t> </a:t>
            </a:r>
            <a:r>
              <a:rPr lang="it-IT" sz="2000" dirty="0" smtClean="0"/>
              <a:t>e John </a:t>
            </a:r>
            <a:r>
              <a:rPr lang="it-IT" sz="2000" dirty="0"/>
              <a:t>von </a:t>
            </a:r>
            <a:r>
              <a:rPr lang="it-IT" sz="2000" dirty="0" err="1"/>
              <a:t>Neumann</a:t>
            </a:r>
            <a:r>
              <a:rPr lang="it-IT" sz="2000" dirty="0"/>
              <a:t> negli anni '40) furono sostenute dai </a:t>
            </a:r>
            <a:r>
              <a:rPr lang="it-IT" sz="2000" dirty="0" smtClean="0"/>
              <a:t>finanziamenti </a:t>
            </a:r>
            <a:r>
              <a:rPr lang="it-IT" sz="2000" dirty="0"/>
              <a:t>militari </a:t>
            </a:r>
            <a:r>
              <a:rPr lang="it-IT" sz="2000" dirty="0" smtClean="0"/>
              <a:t>avviati </a:t>
            </a:r>
            <a:r>
              <a:rPr lang="it-IT" sz="2000" dirty="0"/>
              <a:t>durante la seconda guerra mondiale</a:t>
            </a:r>
            <a:r>
              <a:rPr lang="it-IT" sz="2000" dirty="0" smtClean="0"/>
              <a:t>. --- </a:t>
            </a:r>
            <a:r>
              <a:rPr lang="it-IT" sz="2000" u="sng" dirty="0"/>
              <a:t>(Alan </a:t>
            </a:r>
            <a:r>
              <a:rPr lang="it-IT" sz="2000" u="sng" dirty="0" err="1"/>
              <a:t>Mathison</a:t>
            </a:r>
            <a:r>
              <a:rPr lang="it-IT" sz="2000" u="sng" dirty="0"/>
              <a:t> </a:t>
            </a:r>
            <a:r>
              <a:rPr lang="it-IT" sz="2000" u="sng" dirty="0" err="1"/>
              <a:t>Turing</a:t>
            </a:r>
            <a:r>
              <a:rPr lang="it-IT" sz="2000" u="sng" dirty="0"/>
              <a:t> </a:t>
            </a:r>
            <a:r>
              <a:rPr lang="it-IT" sz="2000" u="sng" dirty="0" smtClean="0"/>
              <a:t>è </a:t>
            </a:r>
            <a:r>
              <a:rPr lang="it-IT" sz="2000" u="sng" dirty="0"/>
              <a:t>stato un matematico, logico, crittografo filosofo britannico, considerato uno dei padri dell'informatica e uno dei più grandi matematici del XX secolo</a:t>
            </a:r>
            <a:r>
              <a:rPr lang="it-IT" sz="2000" u="sng" dirty="0" smtClean="0"/>
              <a:t>.)</a:t>
            </a:r>
            <a:endParaRPr lang="it-IT" u="sng" dirty="0"/>
          </a:p>
        </p:txBody>
      </p:sp>
    </p:spTree>
    <p:extLst>
      <p:ext uri="{BB962C8B-B14F-4D97-AF65-F5344CB8AC3E}">
        <p14:creationId xmlns:p14="http://schemas.microsoft.com/office/powerpoint/2010/main" val="33379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95250" y="320675"/>
            <a:ext cx="89535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it-IT" altLang="it-IT" sz="2800" b="1" smtClean="0">
                <a:solidFill>
                  <a:srgbClr val="0066FF"/>
                </a:solidFill>
                <a:latin typeface="Algerian" pitchFamily="82" charset="0"/>
              </a:rPr>
              <a:t>TRATTAMENTO ELETTRICO DEI NEVROTICI DI GUERRA</a:t>
            </a:r>
          </a:p>
          <a:p>
            <a:pPr algn="ctr" eaLnBrk="1" fontAlgn="base" hangingPunct="1">
              <a:spcBef>
                <a:spcPct val="0"/>
              </a:spcBef>
              <a:spcAft>
                <a:spcPct val="0"/>
              </a:spcAft>
              <a:buFontTx/>
              <a:buNone/>
            </a:pPr>
            <a:r>
              <a:rPr lang="it-IT" altLang="it-IT" sz="1400" b="1" smtClean="0">
                <a:solidFill>
                  <a:srgbClr val="0066FF"/>
                </a:solidFill>
                <a:latin typeface="Algerian" pitchFamily="82" charset="0"/>
              </a:rPr>
              <a:t>1920 </a:t>
            </a:r>
            <a:r>
              <a:rPr lang="it-IT" altLang="it-IT" sz="1200" b="1" smtClean="0">
                <a:solidFill>
                  <a:srgbClr val="000000"/>
                </a:solidFill>
                <a:latin typeface="Times New Roman" pitchFamily="18" charset="0"/>
              </a:rPr>
              <a:t>(1)</a:t>
            </a:r>
            <a:r>
              <a:rPr lang="it-IT" altLang="it-IT" sz="1200" smtClean="0">
                <a:solidFill>
                  <a:srgbClr val="000000"/>
                </a:solidFill>
                <a:latin typeface="Times New Roman" pitchFamily="18" charset="0"/>
              </a:rPr>
              <a:t> MUSATTI</a:t>
            </a:r>
          </a:p>
        </p:txBody>
      </p:sp>
      <p:sp>
        <p:nvSpPr>
          <p:cNvPr id="39939" name="Text Box 5"/>
          <p:cNvSpPr txBox="1">
            <a:spLocks noChangeArrowheads="1"/>
          </p:cNvSpPr>
          <p:nvPr/>
        </p:nvSpPr>
        <p:spPr bwMode="auto">
          <a:xfrm>
            <a:off x="107950" y="1025525"/>
            <a:ext cx="8964613"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fontAlgn="base" hangingPunct="1">
              <a:spcBef>
                <a:spcPct val="0"/>
              </a:spcBef>
              <a:spcAft>
                <a:spcPct val="0"/>
              </a:spcAft>
              <a:buFontTx/>
              <a:buNone/>
            </a:pPr>
            <a:r>
              <a:rPr lang="it-IT" altLang="it-IT" sz="2400" b="1" dirty="0" smtClean="0">
                <a:solidFill>
                  <a:srgbClr val="000000"/>
                </a:solidFill>
                <a:latin typeface="Times New Roman" pitchFamily="18" charset="0"/>
              </a:rPr>
              <a:t>E’ qui fornita l’interpretazione di Freud delle nevrosi di guerra</a:t>
            </a:r>
            <a:r>
              <a:rPr lang="it-IT" altLang="it-IT" sz="2400" dirty="0" smtClean="0">
                <a:solidFill>
                  <a:srgbClr val="000000"/>
                </a:solidFill>
                <a:latin typeface="Times New Roman" pitchFamily="18" charset="0"/>
              </a:rPr>
              <a:t>.</a:t>
            </a:r>
          </a:p>
          <a:p>
            <a:pPr algn="just" eaLnBrk="1" fontAlgn="base" hangingPunct="1">
              <a:spcBef>
                <a:spcPct val="0"/>
              </a:spcBef>
              <a:spcAft>
                <a:spcPct val="0"/>
              </a:spcAft>
              <a:buFontTx/>
              <a:buNone/>
            </a:pPr>
            <a:endParaRPr lang="it-IT" altLang="it-IT" sz="2400" dirty="0">
              <a:solidFill>
                <a:srgbClr val="000000"/>
              </a:solidFill>
              <a:latin typeface="Times New Roman" pitchFamily="18" charset="0"/>
            </a:endParaRPr>
          </a:p>
          <a:p>
            <a:pPr algn="just" eaLnBrk="1" fontAlgn="base" hangingPunct="1">
              <a:spcBef>
                <a:spcPct val="0"/>
              </a:spcBef>
              <a:spcAft>
                <a:spcPct val="0"/>
              </a:spcAft>
              <a:buFontTx/>
              <a:buNone/>
            </a:pPr>
            <a:r>
              <a:rPr lang="it-IT" altLang="it-IT" sz="2400" dirty="0" smtClean="0">
                <a:solidFill>
                  <a:srgbClr val="000000"/>
                </a:solidFill>
                <a:latin typeface="Times New Roman" pitchFamily="18" charset="0"/>
              </a:rPr>
              <a:t> Coloro che sono colpiti da questi particolari sintomi, per cui debbono venir ritirati dal fronte e in genere dai pericoli bellici, sono in un certo senso dei simulatori, e come tali vengono giudicati dai medici che li sottopongono alle scosse elettriche. Costoro utilizzano infatti i loro sintomi per essere ritirati dal fronte ed evitare i pericoli, sentiti come intollerabili, che tale situazione comporta. </a:t>
            </a:r>
            <a:r>
              <a:rPr lang="it-IT" altLang="it-IT" sz="2400" b="1" dirty="0" smtClean="0">
                <a:solidFill>
                  <a:srgbClr val="000000"/>
                </a:solidFill>
                <a:latin typeface="Times New Roman" pitchFamily="18" charset="0"/>
              </a:rPr>
              <a:t>Ma la loro simulazione è per cosi dire inconscia: non è cioè dovuta a una decisione consapevole.</a:t>
            </a:r>
            <a:r>
              <a:rPr lang="it-IT" altLang="it-IT" sz="2400" dirty="0" smtClean="0">
                <a:solidFill>
                  <a:srgbClr val="000000"/>
                </a:solidFill>
                <a:latin typeface="Times New Roman" pitchFamily="18" charset="0"/>
              </a:rPr>
              <a:t> </a:t>
            </a:r>
            <a:r>
              <a:rPr lang="it-IT" altLang="it-IT" sz="2400" u="sng" dirty="0" smtClean="0">
                <a:solidFill>
                  <a:srgbClr val="000000"/>
                </a:solidFill>
                <a:latin typeface="Times New Roman" pitchFamily="18" charset="0"/>
              </a:rPr>
              <a:t>Le scosse elettriche, rivelandosi a loro volta difficilmente sopportabili, spingono questi nevrotici di guerra a preferire le condizioni di combattente al fronte, per cui alla fin fine guariscono e vengono rispediti al fronte, salvo, una volta là giunti, tornare ad ammalarsi, sostituendo nuovamente le scosse elettriche allo stato di militare di prima linea</a:t>
            </a:r>
            <a:r>
              <a:rPr lang="it-IT" altLang="it-IT" sz="2400" dirty="0" smtClean="0">
                <a:solidFill>
                  <a:srgbClr val="000000"/>
                </a:solidFill>
                <a:latin typeface="Times New Roman" pitchFamily="18" charset="0"/>
              </a:rPr>
              <a:t>. </a:t>
            </a:r>
          </a:p>
        </p:txBody>
      </p:sp>
    </p:spTree>
    <p:extLst>
      <p:ext uri="{BB962C8B-B14F-4D97-AF65-F5344CB8AC3E}">
        <p14:creationId xmlns:p14="http://schemas.microsoft.com/office/powerpoint/2010/main" val="15867345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95536" y="612845"/>
            <a:ext cx="8208912" cy="5632311"/>
          </a:xfrm>
          <a:prstGeom prst="rect">
            <a:avLst/>
          </a:prstGeom>
        </p:spPr>
        <p:txBody>
          <a:bodyPr wrap="square">
            <a:spAutoFit/>
          </a:bodyPr>
          <a:lstStyle/>
          <a:p>
            <a:pPr algn="just" fontAlgn="base">
              <a:spcBef>
                <a:spcPct val="0"/>
              </a:spcBef>
              <a:spcAft>
                <a:spcPct val="0"/>
              </a:spcAft>
            </a:pPr>
            <a:r>
              <a:rPr lang="it-IT" altLang="it-IT" sz="2400" b="1" dirty="0">
                <a:solidFill>
                  <a:srgbClr val="000000"/>
                </a:solidFill>
                <a:latin typeface="Times New Roman" pitchFamily="18" charset="0"/>
              </a:rPr>
              <a:t>Freud dà anche una spiegazione del fatto che la terapia elettrica sia divenuta, col prolungarsi della guerra, sempre meno efficace, inducendo alcuni medici ad aumentare l’intensità delle scosse. </a:t>
            </a:r>
            <a:endParaRPr lang="it-IT" altLang="it-IT" sz="2400" b="1" dirty="0" smtClean="0">
              <a:solidFill>
                <a:srgbClr val="000000"/>
              </a:solidFill>
              <a:latin typeface="Times New Roman" pitchFamily="18" charset="0"/>
            </a:endParaRPr>
          </a:p>
          <a:p>
            <a:pPr algn="just" fontAlgn="base">
              <a:spcBef>
                <a:spcPct val="0"/>
              </a:spcBef>
              <a:spcAft>
                <a:spcPct val="0"/>
              </a:spcAft>
            </a:pPr>
            <a:r>
              <a:rPr lang="it-IT" altLang="it-IT" sz="2400" u="sng" dirty="0" smtClean="0">
                <a:solidFill>
                  <a:srgbClr val="000000"/>
                </a:solidFill>
                <a:latin typeface="Times New Roman" pitchFamily="18" charset="0"/>
              </a:rPr>
              <a:t>Principale </a:t>
            </a:r>
            <a:r>
              <a:rPr lang="it-IT" altLang="it-IT" sz="2400" u="sng" dirty="0">
                <a:solidFill>
                  <a:srgbClr val="000000"/>
                </a:solidFill>
                <a:latin typeface="Times New Roman" pitchFamily="18" charset="0"/>
              </a:rPr>
              <a:t>imputato</a:t>
            </a:r>
            <a:r>
              <a:rPr lang="it-IT" altLang="it-IT" sz="2400" dirty="0">
                <a:solidFill>
                  <a:srgbClr val="000000"/>
                </a:solidFill>
                <a:latin typeface="Times New Roman" pitchFamily="18" charset="0"/>
              </a:rPr>
              <a:t> di fronte alla commissione d’inchiesta era il professor Julius von Wagner-</a:t>
            </a:r>
            <a:r>
              <a:rPr lang="it-IT" altLang="it-IT" sz="2400" dirty="0" err="1">
                <a:solidFill>
                  <a:srgbClr val="000000"/>
                </a:solidFill>
                <a:latin typeface="Times New Roman" pitchFamily="18" charset="0"/>
              </a:rPr>
              <a:t>Jauregg</a:t>
            </a:r>
            <a:r>
              <a:rPr lang="it-IT" altLang="it-IT" sz="2400" dirty="0">
                <a:solidFill>
                  <a:srgbClr val="000000"/>
                </a:solidFill>
                <a:latin typeface="Times New Roman" pitchFamily="18" charset="0"/>
              </a:rPr>
              <a:t>, direttore della sezione psichiatrica dell’ospedale generale di Vienna, che di Freud era stato compagno di studi e amico. Freud cercò di scagionare Wagner-</a:t>
            </a:r>
            <a:r>
              <a:rPr lang="it-IT" altLang="it-IT" sz="2400" dirty="0" err="1">
                <a:solidFill>
                  <a:srgbClr val="000000"/>
                </a:solidFill>
                <a:latin typeface="Times New Roman" pitchFamily="18" charset="0"/>
              </a:rPr>
              <a:t>Jauregg</a:t>
            </a:r>
            <a:r>
              <a:rPr lang="it-IT" altLang="it-IT" sz="2400" dirty="0">
                <a:solidFill>
                  <a:srgbClr val="000000"/>
                </a:solidFill>
                <a:latin typeface="Times New Roman" pitchFamily="18" charset="0"/>
              </a:rPr>
              <a:t> da effettive responsabilità, ma poiché sul piano della interpretazione teorica le idee di Freud differivano da quelle di costui, </a:t>
            </a:r>
            <a:r>
              <a:rPr lang="it-IT" altLang="it-IT" sz="2400" b="1" dirty="0">
                <a:solidFill>
                  <a:srgbClr val="000000"/>
                </a:solidFill>
                <a:latin typeface="Times New Roman" pitchFamily="18" charset="0"/>
              </a:rPr>
              <a:t>il quale non faceva distinzioni fra simulazione inconscia e simulazione cosciente, e considerava tutti i cosiddetti nevrotici di guerra dei codardi</a:t>
            </a:r>
            <a:r>
              <a:rPr lang="it-IT" altLang="it-IT" sz="2400" dirty="0">
                <a:solidFill>
                  <a:srgbClr val="000000"/>
                </a:solidFill>
                <a:latin typeface="Times New Roman" pitchFamily="18" charset="0"/>
              </a:rPr>
              <a:t>, accadde che, malgrado le reciproche gentilezze formali, restasse in Wagner-</a:t>
            </a:r>
            <a:r>
              <a:rPr lang="it-IT" altLang="it-IT" sz="2400" dirty="0" err="1">
                <a:solidFill>
                  <a:srgbClr val="000000"/>
                </a:solidFill>
                <a:latin typeface="Times New Roman" pitchFamily="18" charset="0"/>
              </a:rPr>
              <a:t>Jauregg</a:t>
            </a:r>
            <a:r>
              <a:rPr lang="it-IT" altLang="it-IT" sz="2400" dirty="0">
                <a:solidFill>
                  <a:srgbClr val="000000"/>
                </a:solidFill>
                <a:latin typeface="Times New Roman" pitchFamily="18" charset="0"/>
              </a:rPr>
              <a:t> un certo astio verso Freud. </a:t>
            </a:r>
          </a:p>
        </p:txBody>
      </p:sp>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440" y="6417469"/>
            <a:ext cx="530225"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1148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750" y="1556792"/>
            <a:ext cx="5648325"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1835696" y="610410"/>
            <a:ext cx="5094664" cy="584775"/>
          </a:xfrm>
          <a:prstGeom prst="rect">
            <a:avLst/>
          </a:prstGeom>
          <a:noFill/>
        </p:spPr>
        <p:txBody>
          <a:bodyPr wrap="none" rtlCol="0">
            <a:spAutoFit/>
          </a:bodyPr>
          <a:lstStyle/>
          <a:p>
            <a:r>
              <a:rPr lang="it-IT" sz="3200" dirty="0">
                <a:solidFill>
                  <a:srgbClr val="FF0000"/>
                </a:solidFill>
                <a:latin typeface="Algerian" panose="04020705040A02060702" pitchFamily="82" charset="0"/>
              </a:rPr>
              <a:t>F</a:t>
            </a:r>
            <a:r>
              <a:rPr lang="it-IT" sz="3200" dirty="0" smtClean="0">
                <a:solidFill>
                  <a:srgbClr val="FF0000"/>
                </a:solidFill>
                <a:latin typeface="Algerian" panose="04020705040A02060702" pitchFamily="82" charset="0"/>
              </a:rPr>
              <a:t>INE </a:t>
            </a:r>
            <a:r>
              <a:rPr lang="it-IT" sz="3200" dirty="0" smtClean="0">
                <a:solidFill>
                  <a:srgbClr val="FF0000"/>
                </a:solidFill>
                <a:latin typeface="Algerian" panose="04020705040A02060702" pitchFamily="82" charset="0"/>
              </a:rPr>
              <a:t>DELLA DISPENSA N.5</a:t>
            </a:r>
            <a:endParaRPr lang="it-IT" sz="32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1108687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86000" y="2276872"/>
            <a:ext cx="4572000" cy="1938992"/>
          </a:xfrm>
          <a:prstGeom prst="rect">
            <a:avLst/>
          </a:prstGeom>
        </p:spPr>
        <p:txBody>
          <a:bodyPr>
            <a:spAutoFit/>
          </a:bodyPr>
          <a:lstStyle/>
          <a:p>
            <a:pPr algn="ctr"/>
            <a:r>
              <a:rPr lang="it-IT" sz="4000" dirty="0" smtClean="0">
                <a:solidFill>
                  <a:srgbClr val="0000FF"/>
                </a:solidFill>
                <a:latin typeface="Algerian" panose="04020705040A02060702" pitchFamily="82" charset="0"/>
              </a:rPr>
              <a:t>La prima guerra mondiale</a:t>
            </a:r>
            <a:endParaRPr lang="it-IT" sz="4000" dirty="0">
              <a:solidFill>
                <a:srgbClr val="0000FF"/>
              </a:solidFill>
              <a:latin typeface="Algerian" panose="04020705040A02060702" pitchFamily="82" charset="0"/>
            </a:endParaRPr>
          </a:p>
        </p:txBody>
      </p:sp>
    </p:spTree>
    <p:extLst>
      <p:ext uri="{BB962C8B-B14F-4D97-AF65-F5344CB8AC3E}">
        <p14:creationId xmlns:p14="http://schemas.microsoft.com/office/powerpoint/2010/main" val="2935002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16058" y="161344"/>
            <a:ext cx="8111900" cy="1077218"/>
          </a:xfrm>
          <a:prstGeom prst="rect">
            <a:avLst/>
          </a:prstGeom>
          <a:noFill/>
        </p:spPr>
        <p:txBody>
          <a:bodyPr wrap="none" rtlCol="0">
            <a:spAutoFit/>
          </a:bodyPr>
          <a:lstStyle/>
          <a:p>
            <a:pPr algn="ctr"/>
            <a:r>
              <a:rPr lang="it-IT" sz="3200" b="1" dirty="0" smtClean="0">
                <a:solidFill>
                  <a:srgbClr val="0000FF"/>
                </a:solidFill>
              </a:rPr>
              <a:t>FREUD E LA PSICANALISI</a:t>
            </a:r>
          </a:p>
          <a:p>
            <a:pPr algn="ctr"/>
            <a:r>
              <a:rPr lang="it-IT" sz="3200" b="1" dirty="0" smtClean="0">
                <a:solidFill>
                  <a:srgbClr val="0000FF"/>
                </a:solidFill>
              </a:rPr>
              <a:t>NEGLI ANNI DELLA PRIMA GUERRA MONDIALE</a:t>
            </a:r>
            <a:endParaRPr lang="it-IT" sz="3200" b="1" dirty="0">
              <a:solidFill>
                <a:srgbClr val="0000FF"/>
              </a:solidFill>
            </a:endParaRPr>
          </a:p>
        </p:txBody>
      </p:sp>
      <p:grpSp>
        <p:nvGrpSpPr>
          <p:cNvPr id="11" name="Gruppo 10"/>
          <p:cNvGrpSpPr/>
          <p:nvPr/>
        </p:nvGrpSpPr>
        <p:grpSpPr>
          <a:xfrm>
            <a:off x="377604" y="2213433"/>
            <a:ext cx="2466203" cy="2799743"/>
            <a:chOff x="377604" y="2213433"/>
            <a:chExt cx="2466203" cy="2799743"/>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13433"/>
              <a:ext cx="2262187"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04" y="4102658"/>
              <a:ext cx="2466203" cy="910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uppo 16"/>
          <p:cNvGrpSpPr/>
          <p:nvPr/>
        </p:nvGrpSpPr>
        <p:grpSpPr>
          <a:xfrm>
            <a:off x="2771800" y="2564904"/>
            <a:ext cx="4532327" cy="1200329"/>
            <a:chOff x="2771800" y="1596467"/>
            <a:chExt cx="4532327" cy="1200329"/>
          </a:xfrm>
        </p:grpSpPr>
        <p:sp>
          <p:nvSpPr>
            <p:cNvPr id="8" name="Freccia a destra 7"/>
            <p:cNvSpPr/>
            <p:nvPr/>
          </p:nvSpPr>
          <p:spPr>
            <a:xfrm>
              <a:off x="2771800" y="1979389"/>
              <a:ext cx="1088438" cy="313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3966226" y="1596467"/>
              <a:ext cx="3337901" cy="1200329"/>
            </a:xfrm>
            <a:prstGeom prst="rect">
              <a:avLst/>
            </a:prstGeom>
            <a:noFill/>
          </p:spPr>
          <p:txBody>
            <a:bodyPr wrap="none" rtlCol="0">
              <a:spAutoFit/>
            </a:bodyPr>
            <a:lstStyle/>
            <a:p>
              <a:r>
                <a:rPr lang="it-IT" sz="2400" dirty="0" smtClean="0"/>
                <a:t>   Disillusione sulla guerra</a:t>
              </a:r>
            </a:p>
            <a:p>
              <a:r>
                <a:rPr lang="it-IT" sz="2400" dirty="0" smtClean="0"/>
                <a:t>   come fenomeno</a:t>
              </a:r>
            </a:p>
            <a:p>
              <a:r>
                <a:rPr lang="it-IT" sz="2400" dirty="0" smtClean="0"/>
                <a:t>   umano e militare</a:t>
              </a:r>
              <a:endParaRPr lang="it-IT" sz="2400" dirty="0"/>
            </a:p>
          </p:txBody>
        </p:sp>
      </p:grpSp>
      <p:grpSp>
        <p:nvGrpSpPr>
          <p:cNvPr id="18" name="Gruppo 17"/>
          <p:cNvGrpSpPr/>
          <p:nvPr/>
        </p:nvGrpSpPr>
        <p:grpSpPr>
          <a:xfrm>
            <a:off x="2771800" y="2132856"/>
            <a:ext cx="3355367" cy="461665"/>
            <a:chOff x="2792003" y="2707878"/>
            <a:chExt cx="3355367" cy="461665"/>
          </a:xfrm>
        </p:grpSpPr>
        <p:sp>
          <p:nvSpPr>
            <p:cNvPr id="7" name="Freccia a destra 6"/>
            <p:cNvSpPr/>
            <p:nvPr/>
          </p:nvSpPr>
          <p:spPr>
            <a:xfrm>
              <a:off x="2792003" y="2782154"/>
              <a:ext cx="1088438" cy="313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4187410" y="2707878"/>
              <a:ext cx="1959960" cy="461665"/>
            </a:xfrm>
            <a:prstGeom prst="rect">
              <a:avLst/>
            </a:prstGeom>
            <a:noFill/>
          </p:spPr>
          <p:txBody>
            <a:bodyPr wrap="none" rtlCol="0">
              <a:spAutoFit/>
            </a:bodyPr>
            <a:lstStyle/>
            <a:p>
              <a:r>
                <a:rPr lang="it-IT" sz="2400" dirty="0" smtClean="0"/>
                <a:t>I figli al fronte</a:t>
              </a:r>
              <a:endParaRPr lang="it-IT" sz="2400" dirty="0"/>
            </a:p>
          </p:txBody>
        </p:sp>
      </p:grpSp>
      <p:grpSp>
        <p:nvGrpSpPr>
          <p:cNvPr id="19" name="Gruppo 18"/>
          <p:cNvGrpSpPr/>
          <p:nvPr/>
        </p:nvGrpSpPr>
        <p:grpSpPr>
          <a:xfrm>
            <a:off x="2771800" y="3687415"/>
            <a:ext cx="4606966" cy="461665"/>
            <a:chOff x="2771800" y="3440874"/>
            <a:chExt cx="4606966" cy="461665"/>
          </a:xfrm>
        </p:grpSpPr>
        <p:sp>
          <p:nvSpPr>
            <p:cNvPr id="9" name="Freccia a destra 8"/>
            <p:cNvSpPr/>
            <p:nvPr/>
          </p:nvSpPr>
          <p:spPr>
            <a:xfrm>
              <a:off x="2771800" y="3543766"/>
              <a:ext cx="1088438" cy="313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4040223" y="3440874"/>
              <a:ext cx="3338543" cy="461665"/>
            </a:xfrm>
            <a:prstGeom prst="rect">
              <a:avLst/>
            </a:prstGeom>
            <a:noFill/>
          </p:spPr>
          <p:txBody>
            <a:bodyPr wrap="none" rtlCol="0">
              <a:spAutoFit/>
            </a:bodyPr>
            <a:lstStyle/>
            <a:p>
              <a:r>
                <a:rPr lang="it-IT" sz="2400" dirty="0" smtClean="0"/>
                <a:t>  La crisi della psicoanalisi</a:t>
              </a:r>
              <a:endParaRPr lang="it-IT" sz="2400" dirty="0"/>
            </a:p>
          </p:txBody>
        </p:sp>
      </p:grpSp>
      <p:sp>
        <p:nvSpPr>
          <p:cNvPr id="13" name="Parentesi graffa chiusa 12"/>
          <p:cNvSpPr/>
          <p:nvPr/>
        </p:nvSpPr>
        <p:spPr>
          <a:xfrm>
            <a:off x="7164288" y="1951012"/>
            <a:ext cx="515488" cy="218557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 name="Freccia a inversione 14"/>
          <p:cNvSpPr/>
          <p:nvPr/>
        </p:nvSpPr>
        <p:spPr>
          <a:xfrm rot="5400000">
            <a:off x="6760962" y="3848136"/>
            <a:ext cx="2942581" cy="97167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6" name="CasellaDiTesto 15"/>
          <p:cNvSpPr txBox="1"/>
          <p:nvPr/>
        </p:nvSpPr>
        <p:spPr>
          <a:xfrm>
            <a:off x="336375" y="4942743"/>
            <a:ext cx="4319388" cy="1446550"/>
          </a:xfrm>
          <a:prstGeom prst="rect">
            <a:avLst/>
          </a:prstGeom>
          <a:noFill/>
        </p:spPr>
        <p:txBody>
          <a:bodyPr wrap="none" rtlCol="0">
            <a:spAutoFit/>
          </a:bodyPr>
          <a:lstStyle/>
          <a:p>
            <a:r>
              <a:rPr lang="it-IT" sz="4400" dirty="0" smtClean="0"/>
              <a:t>1915 anno di crisi</a:t>
            </a:r>
          </a:p>
          <a:p>
            <a:r>
              <a:rPr lang="it-IT" sz="4400" dirty="0" smtClean="0"/>
              <a:t>1920 la ripartenza</a:t>
            </a:r>
            <a:endParaRPr lang="it-IT" sz="4400" dirty="0"/>
          </a:p>
        </p:txBody>
      </p:sp>
      <p:sp>
        <p:nvSpPr>
          <p:cNvPr id="20" name="CasellaDiTesto 19"/>
          <p:cNvSpPr txBox="1"/>
          <p:nvPr/>
        </p:nvSpPr>
        <p:spPr>
          <a:xfrm>
            <a:off x="4860032" y="5158186"/>
            <a:ext cx="3534750" cy="1015663"/>
          </a:xfrm>
          <a:prstGeom prst="rect">
            <a:avLst/>
          </a:prstGeom>
          <a:noFill/>
        </p:spPr>
        <p:txBody>
          <a:bodyPr wrap="none" rtlCol="0">
            <a:spAutoFit/>
          </a:bodyPr>
          <a:lstStyle/>
          <a:p>
            <a:r>
              <a:rPr lang="it-IT" sz="2000" b="1" dirty="0" err="1" smtClean="0">
                <a:solidFill>
                  <a:srgbClr val="FF0000"/>
                </a:solidFill>
              </a:rPr>
              <a:t>Metapsicologia</a:t>
            </a:r>
            <a:endParaRPr lang="it-IT" sz="2000" b="1" dirty="0" smtClean="0">
              <a:solidFill>
                <a:srgbClr val="FF0000"/>
              </a:solidFill>
            </a:endParaRPr>
          </a:p>
          <a:p>
            <a:endParaRPr lang="it-IT" sz="2000" dirty="0" smtClean="0"/>
          </a:p>
          <a:p>
            <a:r>
              <a:rPr lang="it-IT" sz="2000" b="1" dirty="0" smtClean="0">
                <a:solidFill>
                  <a:srgbClr val="FF0000"/>
                </a:solidFill>
              </a:rPr>
              <a:t>Al di là del principio del piacere</a:t>
            </a:r>
            <a:endParaRPr lang="it-IT" sz="2000" b="1" dirty="0">
              <a:solidFill>
                <a:srgbClr val="FF0000"/>
              </a:solidFill>
            </a:endParaRPr>
          </a:p>
        </p:txBody>
      </p:sp>
      <p:sp>
        <p:nvSpPr>
          <p:cNvPr id="4" name="CasellaDiTesto 3"/>
          <p:cNvSpPr txBox="1"/>
          <p:nvPr/>
        </p:nvSpPr>
        <p:spPr>
          <a:xfrm>
            <a:off x="1222333" y="1404065"/>
            <a:ext cx="6484532" cy="584775"/>
          </a:xfrm>
          <a:prstGeom prst="rect">
            <a:avLst/>
          </a:prstGeom>
          <a:noFill/>
        </p:spPr>
        <p:txBody>
          <a:bodyPr wrap="none" rtlCol="0">
            <a:spAutoFit/>
          </a:bodyPr>
          <a:lstStyle/>
          <a:p>
            <a:r>
              <a:rPr lang="it-IT" sz="3200" dirty="0" smtClean="0">
                <a:solidFill>
                  <a:srgbClr val="FF0000"/>
                </a:solidFill>
              </a:rPr>
              <a:t>L’ incrocio di tre vie nelle vita di Freud</a:t>
            </a:r>
            <a:endParaRPr lang="it-IT" sz="3200" dirty="0">
              <a:solidFill>
                <a:srgbClr val="FF0000"/>
              </a:solidFill>
            </a:endParaRPr>
          </a:p>
        </p:txBody>
      </p:sp>
    </p:spTree>
    <p:extLst>
      <p:ext uri="{BB962C8B-B14F-4D97-AF65-F5344CB8AC3E}">
        <p14:creationId xmlns:p14="http://schemas.microsoft.com/office/powerpoint/2010/main" val="223742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out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out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42"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out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childTnLst>
                          </p:cTn>
                        </p:par>
                        <p:par>
                          <p:cTn id="41" fill="hold">
                            <p:stCondLst>
                              <p:cond delay="1500"/>
                            </p:stCondLst>
                            <p:childTnLst>
                              <p:par>
                                <p:cTn id="42" presetID="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996950" y="260350"/>
            <a:ext cx="73340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it-IT" altLang="it-IT" sz="2800" b="1" dirty="0" smtClean="0">
                <a:solidFill>
                  <a:srgbClr val="0066FF"/>
                </a:solidFill>
                <a:latin typeface="Algerian" pitchFamily="82" charset="0"/>
              </a:rPr>
              <a:t>La psicoanalisi e le nevrosi di guerra</a:t>
            </a:r>
          </a:p>
        </p:txBody>
      </p:sp>
      <p:sp>
        <p:nvSpPr>
          <p:cNvPr id="35843" name="Text Box 5"/>
          <p:cNvSpPr txBox="1">
            <a:spLocks noChangeArrowheads="1"/>
          </p:cNvSpPr>
          <p:nvPr/>
        </p:nvSpPr>
        <p:spPr bwMode="auto">
          <a:xfrm>
            <a:off x="1618456" y="1066381"/>
            <a:ext cx="59070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it-IT" altLang="it-IT" sz="2400" b="1" dirty="0" smtClean="0">
                <a:solidFill>
                  <a:srgbClr val="000000"/>
                </a:solidFill>
                <a:latin typeface="Algerian" pitchFamily="82" charset="0"/>
              </a:rPr>
              <a:t>LA FAMIGLIA FREUD E LA GUERRA</a:t>
            </a:r>
          </a:p>
          <a:p>
            <a:pPr algn="ctr" eaLnBrk="1" fontAlgn="base" hangingPunct="1">
              <a:spcBef>
                <a:spcPct val="0"/>
              </a:spcBef>
              <a:spcAft>
                <a:spcPct val="0"/>
              </a:spcAft>
              <a:buFontTx/>
              <a:buNone/>
            </a:pPr>
            <a:r>
              <a:rPr lang="it-IT" altLang="it-IT" sz="2400" b="1" dirty="0" smtClean="0">
                <a:solidFill>
                  <a:srgbClr val="000000"/>
                </a:solidFill>
                <a:latin typeface="Algerian" pitchFamily="82" charset="0"/>
              </a:rPr>
              <a:t> </a:t>
            </a:r>
            <a:r>
              <a:rPr lang="it-IT" altLang="it-IT" sz="1800" dirty="0">
                <a:solidFill>
                  <a:srgbClr val="000000"/>
                </a:solidFill>
                <a:latin typeface="Times New Roman" pitchFamily="18" charset="0"/>
              </a:rPr>
              <a:t>(Cesare </a:t>
            </a:r>
            <a:r>
              <a:rPr lang="it-IT" altLang="it-IT" sz="1800" dirty="0" err="1">
                <a:solidFill>
                  <a:srgbClr val="000000"/>
                </a:solidFill>
                <a:latin typeface="Times New Roman" pitchFamily="18" charset="0"/>
              </a:rPr>
              <a:t>Musatti</a:t>
            </a:r>
            <a:r>
              <a:rPr lang="it-IT" altLang="it-IT" sz="1800" dirty="0">
                <a:solidFill>
                  <a:srgbClr val="000000"/>
                </a:solidFill>
                <a:latin typeface="Times New Roman" pitchFamily="18" charset="0"/>
              </a:rPr>
              <a:t> Freud Opere </a:t>
            </a:r>
            <a:r>
              <a:rPr lang="it-IT" altLang="it-IT" sz="1800" dirty="0" err="1">
                <a:solidFill>
                  <a:srgbClr val="000000"/>
                </a:solidFill>
                <a:latin typeface="Times New Roman" pitchFamily="18" charset="0"/>
              </a:rPr>
              <a:t>Boringhieri</a:t>
            </a:r>
            <a:r>
              <a:rPr lang="it-IT" altLang="it-IT" sz="1800" dirty="0">
                <a:solidFill>
                  <a:srgbClr val="000000"/>
                </a:solidFill>
                <a:latin typeface="Times New Roman" pitchFamily="18" charset="0"/>
              </a:rPr>
              <a:t> Volume 8</a:t>
            </a:r>
            <a:r>
              <a:rPr lang="it-IT" altLang="it-IT" sz="1800" dirty="0" smtClean="0">
                <a:solidFill>
                  <a:srgbClr val="000000"/>
                </a:solidFill>
                <a:latin typeface="Times New Roman" pitchFamily="18" charset="0"/>
              </a:rPr>
              <a:t>)</a:t>
            </a:r>
            <a:endParaRPr lang="it-IT" altLang="it-IT" sz="1800" b="1" dirty="0" smtClean="0">
              <a:solidFill>
                <a:srgbClr val="000000"/>
              </a:solidFill>
              <a:latin typeface="Algerian" pitchFamily="82" charset="0"/>
            </a:endParaRPr>
          </a:p>
        </p:txBody>
      </p:sp>
      <p:sp>
        <p:nvSpPr>
          <p:cNvPr id="35845" name="Text Box 9"/>
          <p:cNvSpPr txBox="1">
            <a:spLocks noChangeArrowheads="1"/>
          </p:cNvSpPr>
          <p:nvPr/>
        </p:nvSpPr>
        <p:spPr bwMode="auto">
          <a:xfrm>
            <a:off x="475241" y="1988840"/>
            <a:ext cx="8218917"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it-IT" altLang="it-IT" sz="2800" dirty="0" smtClean="0">
                <a:solidFill>
                  <a:srgbClr val="000000"/>
                </a:solidFill>
                <a:latin typeface="Algerian" panose="04020705040A02060702" pitchFamily="82" charset="0"/>
              </a:rPr>
              <a:t>“</a:t>
            </a:r>
            <a:r>
              <a:rPr lang="it-IT" altLang="it-IT" sz="2400" b="1" dirty="0" smtClean="0">
                <a:solidFill>
                  <a:srgbClr val="000000"/>
                </a:solidFill>
                <a:latin typeface="Algerian" panose="04020705040A02060702" pitchFamily="82" charset="0"/>
              </a:rPr>
              <a:t>Considerazioni Attali sulla guerra e la morte</a:t>
            </a:r>
            <a:r>
              <a:rPr lang="it-IT" altLang="it-IT" sz="2800" b="1" dirty="0" smtClean="0">
                <a:solidFill>
                  <a:srgbClr val="000000"/>
                </a:solidFill>
                <a:latin typeface="Algerian" panose="04020705040A02060702" pitchFamily="82" charset="0"/>
              </a:rPr>
              <a:t>” </a:t>
            </a:r>
          </a:p>
          <a:p>
            <a:pPr algn="ctr" eaLnBrk="1" fontAlgn="base" hangingPunct="1">
              <a:spcBef>
                <a:spcPct val="0"/>
              </a:spcBef>
              <a:spcAft>
                <a:spcPct val="0"/>
              </a:spcAft>
              <a:buFontTx/>
              <a:buNone/>
            </a:pPr>
            <a:r>
              <a:rPr lang="it-IT" altLang="it-IT" sz="1800" b="1" dirty="0" smtClean="0">
                <a:solidFill>
                  <a:srgbClr val="000000"/>
                </a:solidFill>
                <a:latin typeface="Times New Roman" panose="02020603050405020304" pitchFamily="18" charset="0"/>
                <a:cs typeface="Times New Roman" panose="02020603050405020304" pitchFamily="18" charset="0"/>
              </a:rPr>
              <a:t>(1915)</a:t>
            </a:r>
          </a:p>
        </p:txBody>
      </p:sp>
      <p:sp>
        <p:nvSpPr>
          <p:cNvPr id="35846" name="Text Box 10"/>
          <p:cNvSpPr txBox="1">
            <a:spLocks noChangeArrowheads="1"/>
          </p:cNvSpPr>
          <p:nvPr/>
        </p:nvSpPr>
        <p:spPr bwMode="auto">
          <a:xfrm>
            <a:off x="684213" y="2845385"/>
            <a:ext cx="778515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it-IT" altLang="it-IT" sz="2400" b="1" dirty="0" smtClean="0">
                <a:solidFill>
                  <a:srgbClr val="000000"/>
                </a:solidFill>
                <a:latin typeface="Algerian" pitchFamily="82" charset="0"/>
              </a:rPr>
              <a:t>LE NEVROSI DI GUERRA</a:t>
            </a:r>
          </a:p>
          <a:p>
            <a:pPr algn="ctr" eaLnBrk="1" fontAlgn="base" hangingPunct="1">
              <a:spcBef>
                <a:spcPct val="0"/>
              </a:spcBef>
              <a:spcAft>
                <a:spcPct val="0"/>
              </a:spcAft>
              <a:buFontTx/>
              <a:buNone/>
            </a:pPr>
            <a:r>
              <a:rPr lang="it-IT" altLang="it-IT" sz="2400" b="1" dirty="0" smtClean="0">
                <a:solidFill>
                  <a:srgbClr val="0066FF"/>
                </a:solidFill>
                <a:latin typeface="Algerian" pitchFamily="82" charset="0"/>
              </a:rPr>
              <a:t> </a:t>
            </a:r>
            <a:r>
              <a:rPr lang="it-IT" altLang="it-IT" sz="1800" dirty="0" smtClean="0">
                <a:solidFill>
                  <a:srgbClr val="000000"/>
                </a:solidFill>
                <a:latin typeface="Times New Roman" pitchFamily="18" charset="0"/>
              </a:rPr>
              <a:t>Freud </a:t>
            </a:r>
            <a:r>
              <a:rPr lang="it-IT" altLang="it-IT" sz="1800" b="1" dirty="0" smtClean="0">
                <a:solidFill>
                  <a:srgbClr val="000000"/>
                </a:solidFill>
                <a:latin typeface="Times New Roman" pitchFamily="18" charset="0"/>
              </a:rPr>
              <a:t>1918</a:t>
            </a:r>
            <a:r>
              <a:rPr lang="it-IT" altLang="it-IT" sz="1800" dirty="0" smtClean="0">
                <a:solidFill>
                  <a:srgbClr val="000000"/>
                </a:solidFill>
                <a:latin typeface="Times New Roman" pitchFamily="18" charset="0"/>
              </a:rPr>
              <a:t> Introduzione al libro</a:t>
            </a:r>
          </a:p>
          <a:p>
            <a:pPr algn="ctr" eaLnBrk="1" fontAlgn="base" hangingPunct="1">
              <a:spcBef>
                <a:spcPct val="0"/>
              </a:spcBef>
              <a:spcAft>
                <a:spcPct val="0"/>
              </a:spcAft>
              <a:buFontTx/>
              <a:buNone/>
            </a:pPr>
            <a:r>
              <a:rPr lang="it-IT" altLang="it-IT" sz="1800" dirty="0" smtClean="0">
                <a:solidFill>
                  <a:srgbClr val="000000"/>
                </a:solidFill>
                <a:latin typeface="Times New Roman" pitchFamily="18" charset="0"/>
              </a:rPr>
              <a:t> “Psicanalisi delle nevrosi di guerra”  di </a:t>
            </a:r>
            <a:r>
              <a:rPr lang="it-IT" altLang="it-IT" sz="1800" dirty="0" err="1" smtClean="0">
                <a:solidFill>
                  <a:srgbClr val="000000"/>
                </a:solidFill>
                <a:latin typeface="Times New Roman" pitchFamily="18" charset="0"/>
              </a:rPr>
              <a:t>Ernet</a:t>
            </a:r>
            <a:r>
              <a:rPr lang="it-IT" altLang="it-IT" sz="1800" dirty="0" smtClean="0">
                <a:solidFill>
                  <a:srgbClr val="000000"/>
                </a:solidFill>
                <a:latin typeface="Times New Roman" pitchFamily="18" charset="0"/>
              </a:rPr>
              <a:t> </a:t>
            </a:r>
            <a:r>
              <a:rPr lang="it-IT" altLang="it-IT" sz="1800" dirty="0" err="1" smtClean="0">
                <a:solidFill>
                  <a:srgbClr val="000000"/>
                </a:solidFill>
                <a:latin typeface="Times New Roman" pitchFamily="18" charset="0"/>
              </a:rPr>
              <a:t>Simmel</a:t>
            </a:r>
            <a:r>
              <a:rPr lang="it-IT" altLang="it-IT" sz="1800" dirty="0" smtClean="0">
                <a:solidFill>
                  <a:srgbClr val="000000"/>
                </a:solidFill>
                <a:latin typeface="Times New Roman" pitchFamily="18" charset="0"/>
              </a:rPr>
              <a:t>)</a:t>
            </a:r>
          </a:p>
          <a:p>
            <a:pPr algn="ctr" eaLnBrk="1" fontAlgn="base" hangingPunct="1">
              <a:spcBef>
                <a:spcPct val="0"/>
              </a:spcBef>
              <a:spcAft>
                <a:spcPct val="0"/>
              </a:spcAft>
              <a:buFontTx/>
              <a:buNone/>
            </a:pPr>
            <a:endParaRPr lang="it-IT" altLang="it-IT" sz="1200" b="1" dirty="0" smtClean="0">
              <a:solidFill>
                <a:srgbClr val="0066FF"/>
              </a:solidFill>
              <a:latin typeface="Algerian" pitchFamily="82" charset="0"/>
            </a:endParaRPr>
          </a:p>
        </p:txBody>
      </p:sp>
      <p:sp>
        <p:nvSpPr>
          <p:cNvPr id="35848" name="Text Box 13"/>
          <p:cNvSpPr txBox="1">
            <a:spLocks noChangeArrowheads="1"/>
          </p:cNvSpPr>
          <p:nvPr/>
        </p:nvSpPr>
        <p:spPr bwMode="auto">
          <a:xfrm>
            <a:off x="659990" y="4101535"/>
            <a:ext cx="776687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it-IT" altLang="it-IT" sz="2400" b="1" dirty="0" smtClean="0">
                <a:solidFill>
                  <a:srgbClr val="000000"/>
                </a:solidFill>
                <a:latin typeface="Algerian" pitchFamily="82" charset="0"/>
              </a:rPr>
              <a:t>TRATTAMENTO ELETTRICO DEI NEVROTICI DI GUERRA</a:t>
            </a:r>
          </a:p>
          <a:p>
            <a:pPr algn="ctr" eaLnBrk="1" fontAlgn="base" hangingPunct="1">
              <a:spcBef>
                <a:spcPct val="0"/>
              </a:spcBef>
              <a:spcAft>
                <a:spcPct val="0"/>
              </a:spcAft>
              <a:buFontTx/>
              <a:buNone/>
            </a:pPr>
            <a:r>
              <a:rPr lang="it-IT" altLang="it-IT" sz="1800" b="1" dirty="0" smtClean="0">
                <a:solidFill>
                  <a:srgbClr val="000000"/>
                </a:solidFill>
                <a:latin typeface="Times New Roman" panose="02020603050405020304" pitchFamily="18" charset="0"/>
                <a:cs typeface="Times New Roman" panose="02020603050405020304" pitchFamily="18" charset="0"/>
              </a:rPr>
              <a:t>1920</a:t>
            </a:r>
            <a:endParaRPr lang="it-IT" altLang="it-IT" sz="1800" dirty="0" smtClean="0">
              <a:solidFill>
                <a:srgbClr val="000000"/>
              </a:solidFill>
              <a:latin typeface="Times New Roman" pitchFamily="18" charset="0"/>
              <a:cs typeface="Times New Roman" panose="02020603050405020304" pitchFamily="18" charset="0"/>
            </a:endParaRPr>
          </a:p>
        </p:txBody>
      </p:sp>
      <p:pic>
        <p:nvPicPr>
          <p:cNvPr id="35850" name="Picture 16" descr="andywarh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941888"/>
            <a:ext cx="11938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18" descr="da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826000"/>
            <a:ext cx="121443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4868863"/>
            <a:ext cx="10953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Informazioni 1">
            <a:hlinkClick r:id="rId5" action="ppaction://hlinksldjump" highlightClick="1"/>
          </p:cNvPr>
          <p:cNvSpPr/>
          <p:nvPr/>
        </p:nvSpPr>
        <p:spPr>
          <a:xfrm>
            <a:off x="7254553" y="1140089"/>
            <a:ext cx="394344" cy="34179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3" name="Informazioni 12">
            <a:hlinkClick r:id="rId6" action="ppaction://hlinksldjump" highlightClick="1"/>
          </p:cNvPr>
          <p:cNvSpPr/>
          <p:nvPr/>
        </p:nvSpPr>
        <p:spPr>
          <a:xfrm>
            <a:off x="5220072" y="2445535"/>
            <a:ext cx="394344" cy="34179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sp>
        <p:nvSpPr>
          <p:cNvPr id="12" name="Informazioni 11">
            <a:hlinkClick r:id="rId7" action="ppaction://hlinksldjump" highlightClick="1"/>
          </p:cNvPr>
          <p:cNvSpPr/>
          <p:nvPr/>
        </p:nvSpPr>
        <p:spPr>
          <a:xfrm>
            <a:off x="8331009" y="3258105"/>
            <a:ext cx="394344" cy="34179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1026" name="Picture 2">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58994" y="4148054"/>
            <a:ext cx="41433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473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3198</TotalTime>
  <Words>8562</Words>
  <Application>Microsoft Office PowerPoint</Application>
  <PresentationFormat>Presentazione su schermo (4:3)</PresentationFormat>
  <Paragraphs>331</Paragraphs>
  <Slides>62</Slides>
  <Notes>0</Notes>
  <HiddenSlides>0</HiddenSlides>
  <MMClips>0</MMClips>
  <ScaleCrop>false</ScaleCrop>
  <HeadingPairs>
    <vt:vector size="4" baseType="variant">
      <vt:variant>
        <vt:lpstr>Tema</vt:lpstr>
      </vt:variant>
      <vt:variant>
        <vt:i4>3</vt:i4>
      </vt:variant>
      <vt:variant>
        <vt:lpstr>Titoli diapositive</vt:lpstr>
      </vt:variant>
      <vt:variant>
        <vt:i4>62</vt:i4>
      </vt:variant>
    </vt:vector>
  </HeadingPairs>
  <TitlesOfParts>
    <vt:vector size="65" baseType="lpstr">
      <vt:lpstr>Tema di Office</vt:lpstr>
      <vt:lpstr>Struttura predefinita</vt:lpstr>
      <vt:lpstr>5_Struttura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Ghiro</dc:creator>
  <cp:lastModifiedBy>Utente Windows</cp:lastModifiedBy>
  <cp:revision>443</cp:revision>
  <cp:lastPrinted>2019-12-10T15:41:04Z</cp:lastPrinted>
  <dcterms:created xsi:type="dcterms:W3CDTF">2014-05-01T06:03:36Z</dcterms:created>
  <dcterms:modified xsi:type="dcterms:W3CDTF">2019-12-10T15:58:50Z</dcterms:modified>
</cp:coreProperties>
</file>