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83" r:id="rId2"/>
    <p:sldId id="257" r:id="rId3"/>
    <p:sldId id="289"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81" r:id="rId21"/>
    <p:sldId id="277" r:id="rId22"/>
    <p:sldId id="274" r:id="rId23"/>
    <p:sldId id="275" r:id="rId24"/>
    <p:sldId id="280" r:id="rId25"/>
    <p:sldId id="285" r:id="rId26"/>
    <p:sldId id="276" r:id="rId27"/>
    <p:sldId id="290" r:id="rId28"/>
    <p:sldId id="278" r:id="rId29"/>
    <p:sldId id="282" r:id="rId30"/>
    <p:sldId id="284" r:id="rId31"/>
    <p:sldId id="286" r:id="rId32"/>
    <p:sldId id="279" r:id="rId33"/>
    <p:sldId id="293" r:id="rId34"/>
    <p:sldId id="287" r:id="rId35"/>
    <p:sldId id="295" r:id="rId36"/>
    <p:sldId id="291" r:id="rId37"/>
    <p:sldId id="288" r:id="rId38"/>
    <p:sldId id="292"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871" autoAdjust="0"/>
  </p:normalViewPr>
  <p:slideViewPr>
    <p:cSldViewPr snapToGrid="0">
      <p:cViewPr varScale="1">
        <p:scale>
          <a:sx n="65" d="100"/>
          <a:sy n="65" d="100"/>
        </p:scale>
        <p:origin x="936" y="72"/>
      </p:cViewPr>
      <p:guideLst/>
    </p:cSldViewPr>
  </p:slideViewPr>
  <p:notesTextViewPr>
    <p:cViewPr>
      <p:scale>
        <a:sx n="1" d="1"/>
        <a:sy n="1" d="1"/>
      </p:scale>
      <p:origin x="0" y="0"/>
    </p:cViewPr>
  </p:notesTextViewPr>
  <p:sorterViewPr>
    <p:cViewPr>
      <p:scale>
        <a:sx n="100" d="100"/>
        <a:sy n="100" d="100"/>
      </p:scale>
      <p:origin x="0" y="-94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4/12/2018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4/12/2018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4/12/2018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4/12/2018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7" name="Date Placeholder 6"/>
          <p:cNvSpPr>
            <a:spLocks noGrp="1"/>
          </p:cNvSpPr>
          <p:nvPr>
            <p:ph type="dt" sz="half" idx="10"/>
          </p:nvPr>
        </p:nvSpPr>
        <p:spPr/>
        <p:txBody>
          <a:bodyPr/>
          <a:lstStyle/>
          <a:p>
            <a:fld id="{1160EA64-D806-43AC-9DF2-F8C432F32B4C}" type="datetimeFigureOut">
              <a:rPr lang="en-US" dirty="0"/>
              <a:t>4/12/2018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4/12/2018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583436" y="3143250"/>
            <a:ext cx="4270248" cy="2596776"/>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7" name="Date Placeholder 6"/>
          <p:cNvSpPr>
            <a:spLocks noGrp="1"/>
          </p:cNvSpPr>
          <p:nvPr>
            <p:ph type="dt" sz="half" idx="10"/>
          </p:nvPr>
        </p:nvSpPr>
        <p:spPr/>
        <p:txBody>
          <a:bodyPr/>
          <a:lstStyle/>
          <a:p>
            <a:fld id="{4F7D4976-E339-4826-83B7-FBD03F55ECF8}" type="datetimeFigureOut">
              <a:rPr lang="en-US" dirty="0"/>
              <a:t>4/12/2018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‹N›</a:t>
            </a:fld>
            <a:endParaRPr lang="en-US" dirty="0"/>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4/12/2018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4/12/2018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Date Placeholder 8"/>
          <p:cNvSpPr>
            <a:spLocks noGrp="1"/>
          </p:cNvSpPr>
          <p:nvPr>
            <p:ph type="dt" sz="half" idx="10"/>
          </p:nvPr>
        </p:nvSpPr>
        <p:spPr/>
        <p:txBody>
          <a:bodyPr/>
          <a:lstStyle/>
          <a:p>
            <a:fld id="{D1BE4249-C0D0-4B06-8692-E8BB871AF643}" type="datetimeFigureOut">
              <a:rPr lang="en-US" dirty="0"/>
              <a:t>4/12/2018</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4/12/2018</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artisticPencilGrayscale trans="51000" pencilSize="32"/>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4/12/2018</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slide" Target="slide5.xml"/><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7.xml"/><Relationship Id="rId5" Type="http://schemas.openxmlformats.org/officeDocument/2006/relationships/image" Target="../media/image66.emf"/><Relationship Id="rId4" Type="http://schemas.openxmlformats.org/officeDocument/2006/relationships/image" Target="../media/image65.emf"/></Relationships>
</file>

<file path=ppt/slides/_rels/slide3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0.JPG"/><Relationship Id="rId7" Type="http://schemas.openxmlformats.org/officeDocument/2006/relationships/image" Target="../media/image74.JPG"/><Relationship Id="rId2" Type="http://schemas.openxmlformats.org/officeDocument/2006/relationships/image" Target="../media/image69.JPG"/><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3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7.xml"/><Relationship Id="rId5" Type="http://schemas.openxmlformats.org/officeDocument/2006/relationships/image" Target="../media/image84.jpg"/><Relationship Id="rId4" Type="http://schemas.openxmlformats.org/officeDocument/2006/relationships/image" Target="../media/image83.jpg"/></Relationships>
</file>

<file path=ppt/slides/_rels/slide38.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7.xml"/><Relationship Id="rId7" Type="http://schemas.openxmlformats.org/officeDocument/2006/relationships/slide" Target="slide11.xml"/><Relationship Id="rId2" Type="http://schemas.openxmlformats.org/officeDocument/2006/relationships/slide" Target="slide6.xml"/><Relationship Id="rId1" Type="http://schemas.openxmlformats.org/officeDocument/2006/relationships/slideLayout" Target="../slideLayouts/slideLayout7.xml"/><Relationship Id="rId6" Type="http://schemas.openxmlformats.org/officeDocument/2006/relationships/slide" Target="slide10.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slide" Target="slide5.xml"/><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73C95CB-829D-4B9B-974C-615DD72208F8}"/>
              </a:ext>
            </a:extLst>
          </p:cNvPr>
          <p:cNvPicPr>
            <a:picLocks noChangeAspect="1"/>
          </p:cNvPicPr>
          <p:nvPr/>
        </p:nvPicPr>
        <p:blipFill>
          <a:blip r:embed="rId2"/>
          <a:stretch>
            <a:fillRect/>
          </a:stretch>
        </p:blipFill>
        <p:spPr>
          <a:xfrm>
            <a:off x="3559479" y="131163"/>
            <a:ext cx="5073041" cy="65956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0882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DA914BF-1615-4694-803E-C81967DA4A6B}"/>
              </a:ext>
            </a:extLst>
          </p:cNvPr>
          <p:cNvSpPr txBox="1"/>
          <p:nvPr/>
        </p:nvSpPr>
        <p:spPr>
          <a:xfrm>
            <a:off x="351558" y="161778"/>
            <a:ext cx="6780628" cy="523220"/>
          </a:xfrm>
          <a:prstGeom prst="rect">
            <a:avLst/>
          </a:prstGeom>
          <a:noFill/>
        </p:spPr>
        <p:txBody>
          <a:bodyPr wrap="square" rtlCol="0">
            <a:spAutoFit/>
          </a:bodyPr>
          <a:lstStyle/>
          <a:p>
            <a:r>
              <a:rPr lang="it-IT" sz="2800" dirty="0"/>
              <a:t>STABILIMENTO CORTESI e MEGGIORATO</a:t>
            </a:r>
          </a:p>
        </p:txBody>
      </p:sp>
      <p:pic>
        <p:nvPicPr>
          <p:cNvPr id="4" name="Immagine 3">
            <a:extLst>
              <a:ext uri="{FF2B5EF4-FFF2-40B4-BE49-F238E27FC236}">
                <a16:creationId xmlns:a16="http://schemas.microsoft.com/office/drawing/2014/main" id="{808C1B6D-7D06-4890-86E6-18DF94D013A6}"/>
              </a:ext>
            </a:extLst>
          </p:cNvPr>
          <p:cNvPicPr>
            <a:picLocks noChangeAspect="1"/>
          </p:cNvPicPr>
          <p:nvPr/>
        </p:nvPicPr>
        <p:blipFill>
          <a:blip r:embed="rId2"/>
          <a:stretch>
            <a:fillRect/>
          </a:stretch>
        </p:blipFill>
        <p:spPr>
          <a:xfrm>
            <a:off x="351559" y="1090018"/>
            <a:ext cx="5084226" cy="3275057"/>
          </a:xfrm>
          <a:prstGeom prst="rect">
            <a:avLst/>
          </a:prstGeom>
        </p:spPr>
      </p:pic>
      <p:sp>
        <p:nvSpPr>
          <p:cNvPr id="5" name="CasellaDiTesto 4">
            <a:extLst>
              <a:ext uri="{FF2B5EF4-FFF2-40B4-BE49-F238E27FC236}">
                <a16:creationId xmlns:a16="http://schemas.microsoft.com/office/drawing/2014/main" id="{F739D387-C99B-4EE4-9BEF-7AF272923B0D}"/>
              </a:ext>
            </a:extLst>
          </p:cNvPr>
          <p:cNvSpPr txBox="1"/>
          <p:nvPr/>
        </p:nvSpPr>
        <p:spPr>
          <a:xfrm>
            <a:off x="2010301" y="4001022"/>
            <a:ext cx="3409071" cy="369332"/>
          </a:xfrm>
          <a:prstGeom prst="rect">
            <a:avLst/>
          </a:prstGeom>
          <a:solidFill>
            <a:schemeClr val="bg1"/>
          </a:solidFill>
        </p:spPr>
        <p:txBody>
          <a:bodyPr wrap="square" rtlCol="0">
            <a:spAutoFit/>
          </a:bodyPr>
          <a:lstStyle/>
          <a:p>
            <a:r>
              <a:rPr lang="it-IT" dirty="0"/>
              <a:t>Salvador MANDRUZZATO, 1789</a:t>
            </a:r>
          </a:p>
        </p:txBody>
      </p:sp>
      <p:sp>
        <p:nvSpPr>
          <p:cNvPr id="6" name="CasellaDiTesto 5">
            <a:extLst>
              <a:ext uri="{FF2B5EF4-FFF2-40B4-BE49-F238E27FC236}">
                <a16:creationId xmlns:a16="http://schemas.microsoft.com/office/drawing/2014/main" id="{76AE3D50-43CC-4242-897D-193EA7814996}"/>
              </a:ext>
            </a:extLst>
          </p:cNvPr>
          <p:cNvSpPr txBox="1"/>
          <p:nvPr/>
        </p:nvSpPr>
        <p:spPr>
          <a:xfrm>
            <a:off x="5966489" y="1090018"/>
            <a:ext cx="5552049" cy="3170099"/>
          </a:xfrm>
          <a:prstGeom prst="rect">
            <a:avLst/>
          </a:prstGeom>
          <a:noFill/>
        </p:spPr>
        <p:txBody>
          <a:bodyPr wrap="square" rtlCol="0">
            <a:spAutoFit/>
          </a:bodyPr>
          <a:lstStyle/>
          <a:p>
            <a:r>
              <a:rPr lang="it-IT" sz="2000" dirty="0"/>
              <a:t>Le vicende degli stabilimenti Cortesi e </a:t>
            </a:r>
            <a:r>
              <a:rPr lang="it-IT" sz="2000" dirty="0" err="1"/>
              <a:t>Meggiorato</a:t>
            </a:r>
            <a:r>
              <a:rPr lang="it-IT" sz="2000" dirty="0"/>
              <a:t> si intrecciano con la genealogia di una famiglia di conduttori alberghieri: i MEGGIORATO.</a:t>
            </a:r>
          </a:p>
          <a:p>
            <a:r>
              <a:rPr lang="it-IT" sz="2000" dirty="0"/>
              <a:t>Dal 1830 i fratelli Girolamo e Giacinto sono gestori per conto dei Trieste del Cortesi e nel 1838/39 erigono il </a:t>
            </a:r>
            <a:r>
              <a:rPr lang="it-IT" sz="2000" dirty="0" err="1"/>
              <a:t>Meggiorato</a:t>
            </a:r>
            <a:r>
              <a:rPr lang="it-IT" sz="2000" dirty="0"/>
              <a:t>.  Giacinto è anche conduttore del Due Torri </a:t>
            </a:r>
            <a:r>
              <a:rPr lang="it-IT" sz="2000" dirty="0" err="1"/>
              <a:t>Morosini</a:t>
            </a:r>
            <a:r>
              <a:rPr lang="it-IT" sz="2000" dirty="0"/>
              <a:t> e del Casino Nuovo. Il figlio Giovanni Battista con la moglie Maria Franceschi ne seguiranno le orme con la gestione del Cortesi e del Casino Nuovo.</a:t>
            </a:r>
          </a:p>
        </p:txBody>
      </p:sp>
      <p:pic>
        <p:nvPicPr>
          <p:cNvPr id="8" name="Immagine 7">
            <a:extLst>
              <a:ext uri="{FF2B5EF4-FFF2-40B4-BE49-F238E27FC236}">
                <a16:creationId xmlns:a16="http://schemas.microsoft.com/office/drawing/2014/main" id="{AB2AE1F8-5CAA-4BC6-B1D2-4C473D1F18DE}"/>
              </a:ext>
            </a:extLst>
          </p:cNvPr>
          <p:cNvPicPr>
            <a:picLocks noChangeAspect="1"/>
          </p:cNvPicPr>
          <p:nvPr/>
        </p:nvPicPr>
        <p:blipFill>
          <a:blip r:embed="rId3"/>
          <a:stretch>
            <a:fillRect/>
          </a:stretch>
        </p:blipFill>
        <p:spPr>
          <a:xfrm>
            <a:off x="5693001" y="684998"/>
            <a:ext cx="6195853" cy="3852254"/>
          </a:xfrm>
          <a:prstGeom prst="rect">
            <a:avLst/>
          </a:prstGeom>
        </p:spPr>
      </p:pic>
      <p:pic>
        <p:nvPicPr>
          <p:cNvPr id="10" name="Immagine 9">
            <a:extLst>
              <a:ext uri="{FF2B5EF4-FFF2-40B4-BE49-F238E27FC236}">
                <a16:creationId xmlns:a16="http://schemas.microsoft.com/office/drawing/2014/main" id="{200110D3-7C96-450E-87D0-A443E687A153}"/>
              </a:ext>
            </a:extLst>
          </p:cNvPr>
          <p:cNvPicPr>
            <a:picLocks noChangeAspect="1"/>
          </p:cNvPicPr>
          <p:nvPr/>
        </p:nvPicPr>
        <p:blipFill>
          <a:blip r:embed="rId4"/>
          <a:stretch>
            <a:fillRect/>
          </a:stretch>
        </p:blipFill>
        <p:spPr>
          <a:xfrm>
            <a:off x="351558" y="684999"/>
            <a:ext cx="5084226" cy="6011224"/>
          </a:xfrm>
          <a:prstGeom prst="rect">
            <a:avLst/>
          </a:prstGeom>
        </p:spPr>
      </p:pic>
      <p:sp>
        <p:nvSpPr>
          <p:cNvPr id="11" name="CasellaDiTesto 10">
            <a:extLst>
              <a:ext uri="{FF2B5EF4-FFF2-40B4-BE49-F238E27FC236}">
                <a16:creationId xmlns:a16="http://schemas.microsoft.com/office/drawing/2014/main" id="{B51DE727-0C7A-4A84-80DC-84DFE8EA1C9F}"/>
              </a:ext>
            </a:extLst>
          </p:cNvPr>
          <p:cNvSpPr txBox="1"/>
          <p:nvPr/>
        </p:nvSpPr>
        <p:spPr>
          <a:xfrm>
            <a:off x="5693001" y="684998"/>
            <a:ext cx="6195853" cy="4093428"/>
          </a:xfrm>
          <a:prstGeom prst="rect">
            <a:avLst/>
          </a:prstGeom>
          <a:solidFill>
            <a:schemeClr val="accent3">
              <a:lumMod val="20000"/>
              <a:lumOff val="80000"/>
            </a:schemeClr>
          </a:solidFill>
        </p:spPr>
        <p:txBody>
          <a:bodyPr wrap="square" rtlCol="0">
            <a:spAutoFit/>
          </a:bodyPr>
          <a:lstStyle/>
          <a:p>
            <a:r>
              <a:rPr lang="it-IT" sz="2000" dirty="0"/>
              <a:t>La tradizione di famiglia termina con Vittorio </a:t>
            </a:r>
            <a:r>
              <a:rPr lang="it-IT" sz="2000" dirty="0" err="1"/>
              <a:t>Meggiorato</a:t>
            </a:r>
            <a:r>
              <a:rPr lang="it-IT" sz="2000" dirty="0"/>
              <a:t> (1850 – 1916). Consigliere comunale dal 1905, libero pensatore, simpatizza per l’ideale socialista ed è sottoscrittore del settimanale padovano l’Eco dei lavoratori, dalle pagine del quale apprendiamo che fu colui </a:t>
            </a:r>
            <a:r>
              <a:rPr lang="it-IT" sz="2000" i="1" dirty="0"/>
              <a:t>che tanto cooperò all’avvento in Abano di una buona organizzazione</a:t>
            </a:r>
            <a:r>
              <a:rPr lang="it-IT" sz="2000" dirty="0"/>
              <a:t>, a dispetto </a:t>
            </a:r>
            <a:r>
              <a:rPr lang="it-IT" sz="2000" i="1" dirty="0"/>
              <a:t>della irosa guerra mossagli dai potenti e dal luridume paesano</a:t>
            </a:r>
            <a:r>
              <a:rPr lang="it-IT" sz="2000" dirty="0"/>
              <a:t>. Entra in pieno possesso nel 1912 del </a:t>
            </a:r>
            <a:r>
              <a:rPr lang="it-IT" sz="2000" dirty="0" err="1"/>
              <a:t>Meggiorato</a:t>
            </a:r>
            <a:r>
              <a:rPr lang="it-IT" sz="2000" dirty="0"/>
              <a:t> e del Cortesi. In punto di morte, il 22 ottobre 1916, manifestando la propria volontà di avere funerali civili e di essere cremato, nomina erede universale un minore di padre ignoto, Michelangelo Pasquato.</a:t>
            </a:r>
          </a:p>
          <a:p>
            <a:endParaRPr lang="it-IT" sz="2000" dirty="0"/>
          </a:p>
        </p:txBody>
      </p:sp>
      <p:pic>
        <p:nvPicPr>
          <p:cNvPr id="15" name="Immagine 14">
            <a:extLst>
              <a:ext uri="{FF2B5EF4-FFF2-40B4-BE49-F238E27FC236}">
                <a16:creationId xmlns:a16="http://schemas.microsoft.com/office/drawing/2014/main" id="{97BE49E7-0FF9-4DE6-B761-7817A7FA2CA3}"/>
              </a:ext>
            </a:extLst>
          </p:cNvPr>
          <p:cNvPicPr>
            <a:picLocks noChangeAspect="1"/>
          </p:cNvPicPr>
          <p:nvPr/>
        </p:nvPicPr>
        <p:blipFill>
          <a:blip r:embed="rId5"/>
          <a:stretch>
            <a:fillRect/>
          </a:stretch>
        </p:blipFill>
        <p:spPr>
          <a:xfrm>
            <a:off x="5692859" y="684998"/>
            <a:ext cx="6147582" cy="4093428"/>
          </a:xfrm>
          <a:prstGeom prst="rect">
            <a:avLst/>
          </a:prstGeom>
        </p:spPr>
      </p:pic>
      <p:sp>
        <p:nvSpPr>
          <p:cNvPr id="16" name="CasellaDiTesto 15">
            <a:extLst>
              <a:ext uri="{FF2B5EF4-FFF2-40B4-BE49-F238E27FC236}">
                <a16:creationId xmlns:a16="http://schemas.microsoft.com/office/drawing/2014/main" id="{1CDD82C4-A712-46DB-BBD4-97FE4DCAF8E8}"/>
              </a:ext>
            </a:extLst>
          </p:cNvPr>
          <p:cNvSpPr txBox="1"/>
          <p:nvPr/>
        </p:nvSpPr>
        <p:spPr>
          <a:xfrm>
            <a:off x="5692859" y="5301646"/>
            <a:ext cx="6016416" cy="707886"/>
          </a:xfrm>
          <a:prstGeom prst="rect">
            <a:avLst/>
          </a:prstGeom>
          <a:noFill/>
        </p:spPr>
        <p:txBody>
          <a:bodyPr wrap="square" rtlCol="0">
            <a:spAutoFit/>
          </a:bodyPr>
          <a:lstStyle/>
          <a:p>
            <a:r>
              <a:rPr lang="it-IT" sz="2000" dirty="0"/>
              <a:t>Nel 1919, il Cortesi-</a:t>
            </a:r>
            <a:r>
              <a:rPr lang="it-IT" sz="2000" dirty="0" err="1"/>
              <a:t>Meggiorato</a:t>
            </a:r>
            <a:r>
              <a:rPr lang="it-IT" sz="2000" dirty="0"/>
              <a:t> è acquistato dal monselicense Luigi Sartori (1855-1966).</a:t>
            </a:r>
          </a:p>
        </p:txBody>
      </p:sp>
      <p:pic>
        <p:nvPicPr>
          <p:cNvPr id="9" name="Immagine 8">
            <a:extLst>
              <a:ext uri="{FF2B5EF4-FFF2-40B4-BE49-F238E27FC236}">
                <a16:creationId xmlns:a16="http://schemas.microsoft.com/office/drawing/2014/main" id="{52B63EE8-875D-4233-A394-ADCFB8DF0914}"/>
              </a:ext>
            </a:extLst>
          </p:cNvPr>
          <p:cNvPicPr>
            <a:picLocks noChangeAspect="1"/>
          </p:cNvPicPr>
          <p:nvPr/>
        </p:nvPicPr>
        <p:blipFill>
          <a:blip r:embed="rId6"/>
          <a:stretch>
            <a:fillRect/>
          </a:stretch>
        </p:blipFill>
        <p:spPr>
          <a:xfrm>
            <a:off x="351559" y="684998"/>
            <a:ext cx="11488882" cy="6011224"/>
          </a:xfrm>
          <a:prstGeom prst="rect">
            <a:avLst/>
          </a:prstGeom>
        </p:spPr>
      </p:pic>
      <p:sp>
        <p:nvSpPr>
          <p:cNvPr id="12" name="Freccia a inversione 11">
            <a:hlinkClick r:id="rId7" action="ppaction://hlinksldjump"/>
            <a:extLst>
              <a:ext uri="{FF2B5EF4-FFF2-40B4-BE49-F238E27FC236}">
                <a16:creationId xmlns:a16="http://schemas.microsoft.com/office/drawing/2014/main" id="{4584210E-E661-4F84-98C9-0CD92429E41A}"/>
              </a:ext>
            </a:extLst>
          </p:cNvPr>
          <p:cNvSpPr/>
          <p:nvPr/>
        </p:nvSpPr>
        <p:spPr>
          <a:xfrm>
            <a:off x="11518538" y="6203852"/>
            <a:ext cx="370316" cy="49237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01361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1"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16A2375-D3F3-4EA6-A1C3-93CC742E1F04}"/>
              </a:ext>
            </a:extLst>
          </p:cNvPr>
          <p:cNvSpPr txBox="1"/>
          <p:nvPr/>
        </p:nvSpPr>
        <p:spPr>
          <a:xfrm>
            <a:off x="689316" y="211016"/>
            <a:ext cx="5406684" cy="523220"/>
          </a:xfrm>
          <a:prstGeom prst="rect">
            <a:avLst/>
          </a:prstGeom>
          <a:noFill/>
        </p:spPr>
        <p:txBody>
          <a:bodyPr wrap="square" rtlCol="0">
            <a:spAutoFit/>
          </a:bodyPr>
          <a:lstStyle/>
          <a:p>
            <a:r>
              <a:rPr lang="it-IT" sz="2800" dirty="0"/>
              <a:t>STABILIMENTO CASINO NUOVO</a:t>
            </a:r>
          </a:p>
        </p:txBody>
      </p:sp>
      <p:pic>
        <p:nvPicPr>
          <p:cNvPr id="4" name="Immagine 3">
            <a:extLst>
              <a:ext uri="{FF2B5EF4-FFF2-40B4-BE49-F238E27FC236}">
                <a16:creationId xmlns:a16="http://schemas.microsoft.com/office/drawing/2014/main" id="{F96E42FC-3A88-4ADC-A4AE-05FB12B887FF}"/>
              </a:ext>
            </a:extLst>
          </p:cNvPr>
          <p:cNvPicPr>
            <a:picLocks noChangeAspect="1"/>
          </p:cNvPicPr>
          <p:nvPr/>
        </p:nvPicPr>
        <p:blipFill>
          <a:blip r:embed="rId2"/>
          <a:stretch>
            <a:fillRect/>
          </a:stretch>
        </p:blipFill>
        <p:spPr>
          <a:xfrm>
            <a:off x="786048" y="703385"/>
            <a:ext cx="4795110" cy="2725615"/>
          </a:xfrm>
          <a:prstGeom prst="rect">
            <a:avLst/>
          </a:prstGeom>
        </p:spPr>
      </p:pic>
      <p:pic>
        <p:nvPicPr>
          <p:cNvPr id="8" name="Immagine 7">
            <a:extLst>
              <a:ext uri="{FF2B5EF4-FFF2-40B4-BE49-F238E27FC236}">
                <a16:creationId xmlns:a16="http://schemas.microsoft.com/office/drawing/2014/main" id="{B3C29111-5E3C-4B6F-B0BF-E54AA1D1A4F9}"/>
              </a:ext>
            </a:extLst>
          </p:cNvPr>
          <p:cNvPicPr>
            <a:picLocks noChangeAspect="1"/>
          </p:cNvPicPr>
          <p:nvPr/>
        </p:nvPicPr>
        <p:blipFill>
          <a:blip r:embed="rId3"/>
          <a:stretch>
            <a:fillRect/>
          </a:stretch>
        </p:blipFill>
        <p:spPr>
          <a:xfrm>
            <a:off x="786049" y="3545059"/>
            <a:ext cx="4795110" cy="3101925"/>
          </a:xfrm>
          <a:prstGeom prst="rect">
            <a:avLst/>
          </a:prstGeom>
        </p:spPr>
      </p:pic>
      <p:pic>
        <p:nvPicPr>
          <p:cNvPr id="10" name="Immagine 9">
            <a:extLst>
              <a:ext uri="{FF2B5EF4-FFF2-40B4-BE49-F238E27FC236}">
                <a16:creationId xmlns:a16="http://schemas.microsoft.com/office/drawing/2014/main" id="{10CDCCFB-497D-4B88-8022-FCC24B5555C0}"/>
              </a:ext>
            </a:extLst>
          </p:cNvPr>
          <p:cNvPicPr>
            <a:picLocks noChangeAspect="1"/>
          </p:cNvPicPr>
          <p:nvPr/>
        </p:nvPicPr>
        <p:blipFill>
          <a:blip r:embed="rId4"/>
          <a:stretch>
            <a:fillRect/>
          </a:stretch>
        </p:blipFill>
        <p:spPr>
          <a:xfrm>
            <a:off x="6610842" y="3545058"/>
            <a:ext cx="4795109" cy="3101925"/>
          </a:xfrm>
          <a:prstGeom prst="rect">
            <a:avLst/>
          </a:prstGeom>
        </p:spPr>
      </p:pic>
      <p:sp>
        <p:nvSpPr>
          <p:cNvPr id="11" name="CasellaDiTesto 10">
            <a:extLst>
              <a:ext uri="{FF2B5EF4-FFF2-40B4-BE49-F238E27FC236}">
                <a16:creationId xmlns:a16="http://schemas.microsoft.com/office/drawing/2014/main" id="{0C13EFCC-0265-49B8-B9AC-3EA317D2B04F}"/>
              </a:ext>
            </a:extLst>
          </p:cNvPr>
          <p:cNvSpPr txBox="1"/>
          <p:nvPr/>
        </p:nvSpPr>
        <p:spPr>
          <a:xfrm>
            <a:off x="6610842" y="211016"/>
            <a:ext cx="4795109" cy="3170099"/>
          </a:xfrm>
          <a:prstGeom prst="rect">
            <a:avLst/>
          </a:prstGeom>
          <a:noFill/>
        </p:spPr>
        <p:txBody>
          <a:bodyPr wrap="square" rtlCol="0">
            <a:spAutoFit/>
          </a:bodyPr>
          <a:lstStyle/>
          <a:p>
            <a:r>
              <a:rPr lang="it-IT" sz="2000" dirty="0"/>
              <a:t>Della gestione dello stabilimento Casino Nuovo se ne occupò un’altra famiglia di conduttori: i Perez. A Pilade ed Oreste, segue Egisto.</a:t>
            </a:r>
          </a:p>
          <a:p>
            <a:r>
              <a:rPr lang="it-IT" sz="2000" dirty="0"/>
              <a:t>Egisto Perez (1879-1941), di idee socialiste, ricoprì la carica di assessore nelle giunte Marescotti (1920-1921) e Zanini (1921-1924), quando rassegnerà le dimissioni, giudicando intollerabile la pressione alla quale lo sottopongono i fascisti.</a:t>
            </a:r>
          </a:p>
        </p:txBody>
      </p:sp>
      <p:sp>
        <p:nvSpPr>
          <p:cNvPr id="12" name="Freccia a inversione 11">
            <a:hlinkClick r:id="rId5" action="ppaction://hlinksldjump"/>
            <a:extLst>
              <a:ext uri="{FF2B5EF4-FFF2-40B4-BE49-F238E27FC236}">
                <a16:creationId xmlns:a16="http://schemas.microsoft.com/office/drawing/2014/main" id="{A9F86F47-11A5-4B4F-B3B8-DB217BC0ACA6}"/>
              </a:ext>
            </a:extLst>
          </p:cNvPr>
          <p:cNvSpPr/>
          <p:nvPr/>
        </p:nvSpPr>
        <p:spPr>
          <a:xfrm>
            <a:off x="11619914" y="6274191"/>
            <a:ext cx="281354" cy="372792"/>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338039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096456C-AC9A-428B-B78C-C3E49BB28FA8}"/>
              </a:ext>
            </a:extLst>
          </p:cNvPr>
          <p:cNvSpPr txBox="1"/>
          <p:nvPr/>
        </p:nvSpPr>
        <p:spPr>
          <a:xfrm>
            <a:off x="661182" y="506437"/>
            <a:ext cx="5434818" cy="523220"/>
          </a:xfrm>
          <a:prstGeom prst="rect">
            <a:avLst/>
          </a:prstGeom>
          <a:noFill/>
        </p:spPr>
        <p:txBody>
          <a:bodyPr wrap="square" rtlCol="0">
            <a:spAutoFit/>
          </a:bodyPr>
          <a:lstStyle/>
          <a:p>
            <a:r>
              <a:rPr lang="it-IT" sz="2800" dirty="0"/>
              <a:t>STABILIMENTO MONTEORTONE</a:t>
            </a:r>
          </a:p>
        </p:txBody>
      </p:sp>
      <p:pic>
        <p:nvPicPr>
          <p:cNvPr id="4" name="Immagine 3">
            <a:extLst>
              <a:ext uri="{FF2B5EF4-FFF2-40B4-BE49-F238E27FC236}">
                <a16:creationId xmlns:a16="http://schemas.microsoft.com/office/drawing/2014/main" id="{14E1CEA1-3C44-43A7-9C3F-1A924E4C5940}"/>
              </a:ext>
            </a:extLst>
          </p:cNvPr>
          <p:cNvPicPr>
            <a:picLocks noChangeAspect="1"/>
          </p:cNvPicPr>
          <p:nvPr/>
        </p:nvPicPr>
        <p:blipFill>
          <a:blip r:embed="rId2"/>
          <a:stretch>
            <a:fillRect/>
          </a:stretch>
        </p:blipFill>
        <p:spPr>
          <a:xfrm>
            <a:off x="108877" y="1143512"/>
            <a:ext cx="6334126" cy="5397965"/>
          </a:xfrm>
          <a:prstGeom prst="rect">
            <a:avLst/>
          </a:prstGeom>
        </p:spPr>
      </p:pic>
      <p:sp>
        <p:nvSpPr>
          <p:cNvPr id="5" name="CasellaDiTesto 4">
            <a:extLst>
              <a:ext uri="{FF2B5EF4-FFF2-40B4-BE49-F238E27FC236}">
                <a16:creationId xmlns:a16="http://schemas.microsoft.com/office/drawing/2014/main" id="{D23DAE7F-3415-45E4-BEF9-E24149EDCE6A}"/>
              </a:ext>
            </a:extLst>
          </p:cNvPr>
          <p:cNvSpPr txBox="1"/>
          <p:nvPr/>
        </p:nvSpPr>
        <p:spPr>
          <a:xfrm>
            <a:off x="6958818" y="1143512"/>
            <a:ext cx="4572000" cy="3477875"/>
          </a:xfrm>
          <a:prstGeom prst="rect">
            <a:avLst/>
          </a:prstGeom>
          <a:noFill/>
        </p:spPr>
        <p:txBody>
          <a:bodyPr wrap="square" rtlCol="0">
            <a:spAutoFit/>
          </a:bodyPr>
          <a:lstStyle/>
          <a:p>
            <a:r>
              <a:rPr lang="it-IT" sz="2000" dirty="0"/>
              <a:t>Lo sfruttamento della risorsa termale ebbe inizio nel XVII secolo con gli Agostiniani che risiedevano nel convento.</a:t>
            </a:r>
          </a:p>
          <a:p>
            <a:r>
              <a:rPr lang="it-IT" sz="2000" dirty="0"/>
              <a:t>Soppresso il monastero all’epoca della Municipalità padovana del 1797, la proprietà passò alla Congregazione della Carità. Divenuto ospedale militare in epoca austriaca,  a metà del XIX secolo fu acquisito dalla famiglia Varisco, che lo </a:t>
            </a:r>
            <a:r>
              <a:rPr lang="it-IT" sz="2000" dirty="0" err="1"/>
              <a:t>trsformò</a:t>
            </a:r>
            <a:r>
              <a:rPr lang="it-IT" sz="2000" dirty="0"/>
              <a:t> nel </a:t>
            </a:r>
            <a:r>
              <a:rPr lang="it-IT" sz="2000" i="1" dirty="0"/>
              <a:t>Grande Stabilimento Termale Monteortone</a:t>
            </a:r>
            <a:r>
              <a:rPr lang="it-IT" sz="2000" dirty="0"/>
              <a:t>.</a:t>
            </a:r>
          </a:p>
        </p:txBody>
      </p:sp>
      <p:pic>
        <p:nvPicPr>
          <p:cNvPr id="7" name="Immagine 6">
            <a:extLst>
              <a:ext uri="{FF2B5EF4-FFF2-40B4-BE49-F238E27FC236}">
                <a16:creationId xmlns:a16="http://schemas.microsoft.com/office/drawing/2014/main" id="{72A7496D-6EE0-4869-80F3-106C532CA7FD}"/>
              </a:ext>
            </a:extLst>
          </p:cNvPr>
          <p:cNvPicPr>
            <a:picLocks noChangeAspect="1"/>
          </p:cNvPicPr>
          <p:nvPr/>
        </p:nvPicPr>
        <p:blipFill>
          <a:blip r:embed="rId3"/>
          <a:stretch>
            <a:fillRect/>
          </a:stretch>
        </p:blipFill>
        <p:spPr>
          <a:xfrm>
            <a:off x="6507629" y="836958"/>
            <a:ext cx="5575494" cy="3780180"/>
          </a:xfrm>
          <a:prstGeom prst="rect">
            <a:avLst/>
          </a:prstGeom>
        </p:spPr>
      </p:pic>
      <p:sp>
        <p:nvSpPr>
          <p:cNvPr id="8" name="CasellaDiTesto 7">
            <a:extLst>
              <a:ext uri="{FF2B5EF4-FFF2-40B4-BE49-F238E27FC236}">
                <a16:creationId xmlns:a16="http://schemas.microsoft.com/office/drawing/2014/main" id="{7CB08A4C-D6CC-4599-94B6-F62508B4E926}"/>
              </a:ext>
            </a:extLst>
          </p:cNvPr>
          <p:cNvSpPr txBox="1"/>
          <p:nvPr/>
        </p:nvSpPr>
        <p:spPr>
          <a:xfrm>
            <a:off x="6654018" y="4744992"/>
            <a:ext cx="5429105" cy="1938992"/>
          </a:xfrm>
          <a:prstGeom prst="rect">
            <a:avLst/>
          </a:prstGeom>
          <a:noFill/>
        </p:spPr>
        <p:txBody>
          <a:bodyPr wrap="square" rtlCol="0">
            <a:spAutoFit/>
          </a:bodyPr>
          <a:lstStyle/>
          <a:p>
            <a:r>
              <a:rPr lang="it-IT" sz="2000" dirty="0"/>
              <a:t>Nel 1895 lo stabilimento è acquistato da Adele Trieste Sacerdoti. Di esso sarà conduttore Girolamo (Gilmo) </a:t>
            </a:r>
            <a:r>
              <a:rPr lang="it-IT" sz="2000" dirty="0" err="1"/>
              <a:t>Menegolli</a:t>
            </a:r>
            <a:r>
              <a:rPr lang="it-IT" sz="2000" dirty="0"/>
              <a:t> (1883-1931), che si dedicò all’attività alberghiera con i fratelli Giuseppe e Napoleone anche nella struttura omonima familiare in Abano </a:t>
            </a:r>
            <a:r>
              <a:rPr lang="it-IT" sz="2000" i="1" dirty="0"/>
              <a:t>paese</a:t>
            </a:r>
            <a:r>
              <a:rPr lang="it-IT" sz="2000" dirty="0"/>
              <a:t>.</a:t>
            </a:r>
          </a:p>
        </p:txBody>
      </p:sp>
      <p:pic>
        <p:nvPicPr>
          <p:cNvPr id="12" name="Immagine 11">
            <a:extLst>
              <a:ext uri="{FF2B5EF4-FFF2-40B4-BE49-F238E27FC236}">
                <a16:creationId xmlns:a16="http://schemas.microsoft.com/office/drawing/2014/main" id="{925410DF-2668-4E24-8E1C-4D30794FEB58}"/>
              </a:ext>
            </a:extLst>
          </p:cNvPr>
          <p:cNvPicPr>
            <a:picLocks noChangeAspect="1"/>
          </p:cNvPicPr>
          <p:nvPr/>
        </p:nvPicPr>
        <p:blipFill>
          <a:blip r:embed="rId4"/>
          <a:stretch>
            <a:fillRect/>
          </a:stretch>
        </p:blipFill>
        <p:spPr>
          <a:xfrm>
            <a:off x="108878" y="174017"/>
            <a:ext cx="11974246" cy="6509968"/>
          </a:xfrm>
          <a:prstGeom prst="rect">
            <a:avLst/>
          </a:prstGeom>
        </p:spPr>
      </p:pic>
      <p:sp>
        <p:nvSpPr>
          <p:cNvPr id="13" name="Freccia a inversione 12">
            <a:hlinkClick r:id="rId5" action="ppaction://hlinksldjump"/>
            <a:extLst>
              <a:ext uri="{FF2B5EF4-FFF2-40B4-BE49-F238E27FC236}">
                <a16:creationId xmlns:a16="http://schemas.microsoft.com/office/drawing/2014/main" id="{B6E9DBDD-7CEF-4455-A200-B6E601DF1FF1}"/>
              </a:ext>
            </a:extLst>
          </p:cNvPr>
          <p:cNvSpPr/>
          <p:nvPr/>
        </p:nvSpPr>
        <p:spPr>
          <a:xfrm>
            <a:off x="11530818" y="6133514"/>
            <a:ext cx="201637" cy="407963"/>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423737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73D306A-5E81-4A04-8DD0-5EE75547052B}"/>
              </a:ext>
            </a:extLst>
          </p:cNvPr>
          <p:cNvSpPr txBox="1"/>
          <p:nvPr/>
        </p:nvSpPr>
        <p:spPr>
          <a:xfrm>
            <a:off x="661182" y="478302"/>
            <a:ext cx="2236763" cy="523220"/>
          </a:xfrm>
          <a:prstGeom prst="rect">
            <a:avLst/>
          </a:prstGeom>
          <a:noFill/>
        </p:spPr>
        <p:txBody>
          <a:bodyPr wrap="square" rtlCol="0">
            <a:spAutoFit/>
          </a:bodyPr>
          <a:lstStyle/>
          <a:p>
            <a:r>
              <a:rPr lang="it-IT" sz="2800" dirty="0"/>
              <a:t>VILLA ADELE</a:t>
            </a:r>
          </a:p>
        </p:txBody>
      </p:sp>
      <p:pic>
        <p:nvPicPr>
          <p:cNvPr id="4" name="Immagine 3">
            <a:extLst>
              <a:ext uri="{FF2B5EF4-FFF2-40B4-BE49-F238E27FC236}">
                <a16:creationId xmlns:a16="http://schemas.microsoft.com/office/drawing/2014/main" id="{E418945E-7172-445B-8CAB-4C21F49301C6}"/>
              </a:ext>
            </a:extLst>
          </p:cNvPr>
          <p:cNvPicPr>
            <a:picLocks noChangeAspect="1"/>
          </p:cNvPicPr>
          <p:nvPr/>
        </p:nvPicPr>
        <p:blipFill>
          <a:blip r:embed="rId2"/>
          <a:stretch>
            <a:fillRect/>
          </a:stretch>
        </p:blipFill>
        <p:spPr>
          <a:xfrm>
            <a:off x="661182" y="1125415"/>
            <a:ext cx="8525021" cy="5126062"/>
          </a:xfrm>
          <a:prstGeom prst="rect">
            <a:avLst/>
          </a:prstGeom>
        </p:spPr>
      </p:pic>
      <p:sp>
        <p:nvSpPr>
          <p:cNvPr id="5" name="CasellaDiTesto 4">
            <a:extLst>
              <a:ext uri="{FF2B5EF4-FFF2-40B4-BE49-F238E27FC236}">
                <a16:creationId xmlns:a16="http://schemas.microsoft.com/office/drawing/2014/main" id="{92914E6A-A31B-4D7A-8FC5-0F1F70825BFF}"/>
              </a:ext>
            </a:extLst>
          </p:cNvPr>
          <p:cNvSpPr txBox="1"/>
          <p:nvPr/>
        </p:nvSpPr>
        <p:spPr>
          <a:xfrm>
            <a:off x="9537894" y="1001522"/>
            <a:ext cx="2335237" cy="2554545"/>
          </a:xfrm>
          <a:prstGeom prst="rect">
            <a:avLst/>
          </a:prstGeom>
          <a:noFill/>
        </p:spPr>
        <p:txBody>
          <a:bodyPr wrap="square" rtlCol="0">
            <a:spAutoFit/>
          </a:bodyPr>
          <a:lstStyle/>
          <a:p>
            <a:r>
              <a:rPr lang="it-IT" sz="2000" dirty="0"/>
              <a:t>Fatta costruire da Antonio Astori a fine Ottocento, fu acquistata nel 1905 da Giorgio Sacerdoti ed Adele Trieste per farne la propria residenza in Abano.</a:t>
            </a:r>
          </a:p>
        </p:txBody>
      </p:sp>
      <p:sp>
        <p:nvSpPr>
          <p:cNvPr id="6" name="Freccia a inversione 5">
            <a:hlinkClick r:id="rId3" action="ppaction://hlinksldjump"/>
            <a:extLst>
              <a:ext uri="{FF2B5EF4-FFF2-40B4-BE49-F238E27FC236}">
                <a16:creationId xmlns:a16="http://schemas.microsoft.com/office/drawing/2014/main" id="{9BA76758-F1B2-445E-B57B-C480107E3EDA}"/>
              </a:ext>
            </a:extLst>
          </p:cNvPr>
          <p:cNvSpPr/>
          <p:nvPr/>
        </p:nvSpPr>
        <p:spPr>
          <a:xfrm>
            <a:off x="11437032" y="6256606"/>
            <a:ext cx="365759" cy="400929"/>
          </a:xfrm>
          <a:prstGeom prst="uturnArrow">
            <a:avLst>
              <a:gd name="adj1" fmla="val 25000"/>
              <a:gd name="adj2" fmla="val 25000"/>
              <a:gd name="adj3" fmla="val 36538"/>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22273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B272AB0-1823-4F5B-A865-4D28D764EDFB}"/>
              </a:ext>
            </a:extLst>
          </p:cNvPr>
          <p:cNvSpPr txBox="1"/>
          <p:nvPr/>
        </p:nvSpPr>
        <p:spPr>
          <a:xfrm>
            <a:off x="633046" y="506437"/>
            <a:ext cx="8412480" cy="523220"/>
          </a:xfrm>
          <a:prstGeom prst="rect">
            <a:avLst/>
          </a:prstGeom>
          <a:noFill/>
        </p:spPr>
        <p:txBody>
          <a:bodyPr wrap="square" rtlCol="0">
            <a:spAutoFit/>
          </a:bodyPr>
          <a:lstStyle/>
          <a:p>
            <a:r>
              <a:rPr lang="it-IT" sz="2800" dirty="0"/>
              <a:t>SOCIETA’ ANONIMA TERME D’ABANO (1929 – 1939)</a:t>
            </a:r>
          </a:p>
        </p:txBody>
      </p:sp>
      <p:pic>
        <p:nvPicPr>
          <p:cNvPr id="6" name="Immagine 5">
            <a:extLst>
              <a:ext uri="{FF2B5EF4-FFF2-40B4-BE49-F238E27FC236}">
                <a16:creationId xmlns:a16="http://schemas.microsoft.com/office/drawing/2014/main" id="{834615BC-EBB3-46C1-80C4-749AFF729BBA}"/>
              </a:ext>
            </a:extLst>
          </p:cNvPr>
          <p:cNvPicPr>
            <a:picLocks noChangeAspect="1"/>
          </p:cNvPicPr>
          <p:nvPr/>
        </p:nvPicPr>
        <p:blipFill>
          <a:blip r:embed="rId2"/>
          <a:stretch>
            <a:fillRect/>
          </a:stretch>
        </p:blipFill>
        <p:spPr>
          <a:xfrm>
            <a:off x="747749" y="1029657"/>
            <a:ext cx="4077470" cy="5554023"/>
          </a:xfrm>
          <a:prstGeom prst="rect">
            <a:avLst/>
          </a:prstGeom>
        </p:spPr>
      </p:pic>
      <p:sp>
        <p:nvSpPr>
          <p:cNvPr id="3" name="CasellaDiTesto 2">
            <a:extLst>
              <a:ext uri="{FF2B5EF4-FFF2-40B4-BE49-F238E27FC236}">
                <a16:creationId xmlns:a16="http://schemas.microsoft.com/office/drawing/2014/main" id="{1C70A8CC-C0C5-4C9E-A4F6-3394DC31A00C}"/>
              </a:ext>
            </a:extLst>
          </p:cNvPr>
          <p:cNvSpPr txBox="1"/>
          <p:nvPr/>
        </p:nvSpPr>
        <p:spPr>
          <a:xfrm>
            <a:off x="6227300" y="1029657"/>
            <a:ext cx="5216951" cy="1631216"/>
          </a:xfrm>
          <a:prstGeom prst="rect">
            <a:avLst/>
          </a:prstGeom>
          <a:noFill/>
        </p:spPr>
        <p:txBody>
          <a:bodyPr wrap="square" rtlCol="0">
            <a:spAutoFit/>
          </a:bodyPr>
          <a:lstStyle/>
          <a:p>
            <a:r>
              <a:rPr lang="it-IT" sz="2000" dirty="0"/>
              <a:t>La Società Anonima Terme d’Abano fu creata nel 1929 dagli eredi delle proprietà Trieste-Sacerdoti.  Si avvalse di Ettore Stefani come direttore dell’Orologio e di Guido Luzzatto in qualità di direttore del </a:t>
            </a:r>
            <a:r>
              <a:rPr lang="it-IT" sz="2000" dirty="0" err="1"/>
              <a:t>Todeschini</a:t>
            </a:r>
            <a:r>
              <a:rPr lang="it-IT" sz="2000" dirty="0"/>
              <a:t>. </a:t>
            </a:r>
          </a:p>
        </p:txBody>
      </p:sp>
      <p:sp>
        <p:nvSpPr>
          <p:cNvPr id="4" name="CasellaDiTesto 3">
            <a:extLst>
              <a:ext uri="{FF2B5EF4-FFF2-40B4-BE49-F238E27FC236}">
                <a16:creationId xmlns:a16="http://schemas.microsoft.com/office/drawing/2014/main" id="{DE99FC05-6D45-406E-80B3-8D1200C649EE}"/>
              </a:ext>
            </a:extLst>
          </p:cNvPr>
          <p:cNvSpPr txBox="1"/>
          <p:nvPr/>
        </p:nvSpPr>
        <p:spPr>
          <a:xfrm>
            <a:off x="747750" y="1029657"/>
            <a:ext cx="5090342" cy="5632311"/>
          </a:xfrm>
          <a:prstGeom prst="rect">
            <a:avLst/>
          </a:prstGeom>
          <a:solidFill>
            <a:schemeClr val="accent1">
              <a:lumMod val="20000"/>
              <a:lumOff val="80000"/>
            </a:schemeClr>
          </a:solidFill>
        </p:spPr>
        <p:txBody>
          <a:bodyPr wrap="square" rtlCol="0">
            <a:spAutoFit/>
          </a:bodyPr>
          <a:lstStyle/>
          <a:p>
            <a:r>
              <a:rPr lang="it-IT" dirty="0"/>
              <a:t> </a:t>
            </a:r>
            <a:r>
              <a:rPr lang="it-IT" sz="2000" dirty="0"/>
              <a:t>Alla vigilia delle Leggi razziali la presiede Gilberto Sacerdoti, sposato con Lina Trieste, presidente allo stesso tempo della Federazione provinciale dell’Industria Alberghiera, ex combattente e iscritto al PNF a valere dal 1922. Ciò nonostante nel 1937 viene ceduto alla Società Anonima Immobiliare Atesina dei Salesiani lo stabilimento Monteortone e, alla fine dello stesso anno, il parco con l’annesso teatro in stile liberty, costruito nel 1911 ad opera dell’architetto Daniele </a:t>
            </a:r>
            <a:r>
              <a:rPr lang="it-IT" sz="2000" dirty="0" err="1"/>
              <a:t>Donghi</a:t>
            </a:r>
            <a:r>
              <a:rPr lang="it-IT" sz="2000" dirty="0"/>
              <a:t>. Nel 1939 la Società Terme di </a:t>
            </a:r>
            <a:r>
              <a:rPr lang="it-IT" sz="2000" dirty="0" err="1"/>
              <a:t>S.Pellegrino</a:t>
            </a:r>
            <a:r>
              <a:rPr lang="it-IT" sz="2000" dirty="0"/>
              <a:t> rileva la proprietà dell’Orologio e del Savoia-</a:t>
            </a:r>
            <a:r>
              <a:rPr lang="it-IT" sz="2000" dirty="0" err="1"/>
              <a:t>Todeschini</a:t>
            </a:r>
            <a:r>
              <a:rPr lang="it-IT" sz="2000" dirty="0"/>
              <a:t>; il Due Torri-</a:t>
            </a:r>
            <a:r>
              <a:rPr lang="it-IT" sz="2000" dirty="0" err="1"/>
              <a:t>Morosini</a:t>
            </a:r>
            <a:r>
              <a:rPr lang="it-IT" sz="2000" dirty="0"/>
              <a:t> è acquisito da Luigi Sartori, che tra l’altro sarà dal 1943, l’ultimo podestà di Abano Terme; il Molino è ceduto a Ernesto Buia, già proprietario dell’omonimo stabilimento a Monteortone.</a:t>
            </a:r>
          </a:p>
        </p:txBody>
      </p:sp>
      <p:pic>
        <p:nvPicPr>
          <p:cNvPr id="7" name="Immagine 6">
            <a:extLst>
              <a:ext uri="{FF2B5EF4-FFF2-40B4-BE49-F238E27FC236}">
                <a16:creationId xmlns:a16="http://schemas.microsoft.com/office/drawing/2014/main" id="{8D558983-C648-48D4-BF81-EDAA029FD96F}"/>
              </a:ext>
            </a:extLst>
          </p:cNvPr>
          <p:cNvPicPr>
            <a:picLocks noChangeAspect="1"/>
          </p:cNvPicPr>
          <p:nvPr/>
        </p:nvPicPr>
        <p:blipFill>
          <a:blip r:embed="rId3"/>
          <a:stretch>
            <a:fillRect/>
          </a:stretch>
        </p:blipFill>
        <p:spPr>
          <a:xfrm>
            <a:off x="6227300" y="3806668"/>
            <a:ext cx="5216951" cy="2872620"/>
          </a:xfrm>
          <a:prstGeom prst="rect">
            <a:avLst/>
          </a:prstGeom>
        </p:spPr>
      </p:pic>
      <p:pic>
        <p:nvPicPr>
          <p:cNvPr id="9" name="Immagine 8">
            <a:extLst>
              <a:ext uri="{FF2B5EF4-FFF2-40B4-BE49-F238E27FC236}">
                <a16:creationId xmlns:a16="http://schemas.microsoft.com/office/drawing/2014/main" id="{3BB669C4-B694-44AD-9898-FE4B39501A58}"/>
              </a:ext>
            </a:extLst>
          </p:cNvPr>
          <p:cNvPicPr>
            <a:picLocks noChangeAspect="1"/>
          </p:cNvPicPr>
          <p:nvPr/>
        </p:nvPicPr>
        <p:blipFill>
          <a:blip r:embed="rId4"/>
          <a:stretch>
            <a:fillRect/>
          </a:stretch>
        </p:blipFill>
        <p:spPr>
          <a:xfrm>
            <a:off x="6227300" y="1029657"/>
            <a:ext cx="5216951" cy="2756395"/>
          </a:xfrm>
          <a:prstGeom prst="rect">
            <a:avLst/>
          </a:prstGeom>
        </p:spPr>
      </p:pic>
    </p:spTree>
    <p:extLst>
      <p:ext uri="{BB962C8B-B14F-4D97-AF65-F5344CB8AC3E}">
        <p14:creationId xmlns:p14="http://schemas.microsoft.com/office/powerpoint/2010/main" val="368507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89D2C3F-8671-42A0-B050-651A69A49CEE}"/>
              </a:ext>
            </a:extLst>
          </p:cNvPr>
          <p:cNvSpPr txBox="1"/>
          <p:nvPr/>
        </p:nvSpPr>
        <p:spPr>
          <a:xfrm>
            <a:off x="956602" y="140676"/>
            <a:ext cx="6161649" cy="523220"/>
          </a:xfrm>
          <a:prstGeom prst="rect">
            <a:avLst/>
          </a:prstGeom>
          <a:noFill/>
        </p:spPr>
        <p:txBody>
          <a:bodyPr wrap="square" rtlCol="0">
            <a:spAutoFit/>
          </a:bodyPr>
          <a:lstStyle/>
          <a:p>
            <a:r>
              <a:rPr lang="it-IT" sz="2800" dirty="0"/>
              <a:t>STABILIMENTO BUIA MONTEORTONE</a:t>
            </a:r>
          </a:p>
        </p:txBody>
      </p:sp>
      <p:pic>
        <p:nvPicPr>
          <p:cNvPr id="4" name="Immagine 3">
            <a:extLst>
              <a:ext uri="{FF2B5EF4-FFF2-40B4-BE49-F238E27FC236}">
                <a16:creationId xmlns:a16="http://schemas.microsoft.com/office/drawing/2014/main" id="{7950F42D-BA9D-49B5-ACFF-8E472033289B}"/>
              </a:ext>
            </a:extLst>
          </p:cNvPr>
          <p:cNvPicPr>
            <a:picLocks noChangeAspect="1"/>
          </p:cNvPicPr>
          <p:nvPr/>
        </p:nvPicPr>
        <p:blipFill>
          <a:blip r:embed="rId2"/>
          <a:stretch>
            <a:fillRect/>
          </a:stretch>
        </p:blipFill>
        <p:spPr>
          <a:xfrm>
            <a:off x="1959513" y="663896"/>
            <a:ext cx="8610600" cy="4438650"/>
          </a:xfrm>
          <a:prstGeom prst="rect">
            <a:avLst/>
          </a:prstGeom>
        </p:spPr>
      </p:pic>
      <p:sp>
        <p:nvSpPr>
          <p:cNvPr id="6" name="CasellaDiTesto 5">
            <a:extLst>
              <a:ext uri="{FF2B5EF4-FFF2-40B4-BE49-F238E27FC236}">
                <a16:creationId xmlns:a16="http://schemas.microsoft.com/office/drawing/2014/main" id="{5C839D82-95BF-4447-B4E1-0AF2ECF46A18}"/>
              </a:ext>
            </a:extLst>
          </p:cNvPr>
          <p:cNvSpPr txBox="1"/>
          <p:nvPr/>
        </p:nvSpPr>
        <p:spPr>
          <a:xfrm>
            <a:off x="1959513" y="5102546"/>
            <a:ext cx="8610600" cy="1631216"/>
          </a:xfrm>
          <a:prstGeom prst="rect">
            <a:avLst/>
          </a:prstGeom>
          <a:noFill/>
        </p:spPr>
        <p:txBody>
          <a:bodyPr wrap="square" rtlCol="0">
            <a:spAutoFit/>
          </a:bodyPr>
          <a:lstStyle/>
          <a:p>
            <a:r>
              <a:rPr lang="it-IT" sz="2000" dirty="0"/>
              <a:t>In origine era una casa con bottega e osteria di proprietà della famiglia </a:t>
            </a:r>
            <a:r>
              <a:rPr lang="it-IT" sz="2000" dirty="0" err="1"/>
              <a:t>Bazzarin</a:t>
            </a:r>
            <a:r>
              <a:rPr lang="it-IT" sz="2000" dirty="0"/>
              <a:t>, la stessa del sacerdote Giuseppe </a:t>
            </a:r>
            <a:r>
              <a:rPr lang="it-IT" sz="2000" dirty="0" err="1"/>
              <a:t>Bazzarin</a:t>
            </a:r>
            <a:r>
              <a:rPr lang="it-IT" sz="2000" dirty="0"/>
              <a:t> (1871-1961),  già consigliere </a:t>
            </a:r>
            <a:r>
              <a:rPr lang="it-IT" sz="2000" dirty="0" err="1"/>
              <a:t>comunalee</a:t>
            </a:r>
            <a:r>
              <a:rPr lang="it-IT" sz="2000" dirty="0"/>
              <a:t> assessore con il sindaco Baldassarre Piave in epoca liberale. Nel 1919 la proprietà passa a Ernesto Buia (1882-1951), che la trasformerà in stabilimento termale nel 1921.</a:t>
            </a:r>
          </a:p>
        </p:txBody>
      </p:sp>
      <p:pic>
        <p:nvPicPr>
          <p:cNvPr id="8" name="Immagine 7">
            <a:extLst>
              <a:ext uri="{FF2B5EF4-FFF2-40B4-BE49-F238E27FC236}">
                <a16:creationId xmlns:a16="http://schemas.microsoft.com/office/drawing/2014/main" id="{640D3248-F33B-4B55-A64A-C1304A7A19F9}"/>
              </a:ext>
            </a:extLst>
          </p:cNvPr>
          <p:cNvPicPr>
            <a:picLocks noChangeAspect="1"/>
          </p:cNvPicPr>
          <p:nvPr/>
        </p:nvPicPr>
        <p:blipFill>
          <a:blip r:embed="rId3"/>
          <a:stretch>
            <a:fillRect/>
          </a:stretch>
        </p:blipFill>
        <p:spPr>
          <a:xfrm>
            <a:off x="1204671" y="663896"/>
            <a:ext cx="9782657" cy="6053428"/>
          </a:xfrm>
          <a:prstGeom prst="rect">
            <a:avLst/>
          </a:prstGeom>
        </p:spPr>
      </p:pic>
    </p:spTree>
    <p:extLst>
      <p:ext uri="{BB962C8B-B14F-4D97-AF65-F5344CB8AC3E}">
        <p14:creationId xmlns:p14="http://schemas.microsoft.com/office/powerpoint/2010/main" val="134251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AAF754C-A825-48FE-B475-2500048D2201}"/>
              </a:ext>
            </a:extLst>
          </p:cNvPr>
          <p:cNvSpPr txBox="1"/>
          <p:nvPr/>
        </p:nvSpPr>
        <p:spPr>
          <a:xfrm>
            <a:off x="576775" y="407963"/>
            <a:ext cx="6316394" cy="523220"/>
          </a:xfrm>
          <a:prstGeom prst="rect">
            <a:avLst/>
          </a:prstGeom>
          <a:noFill/>
        </p:spPr>
        <p:txBody>
          <a:bodyPr wrap="square" rtlCol="0">
            <a:spAutoFit/>
          </a:bodyPr>
          <a:lstStyle/>
          <a:p>
            <a:r>
              <a:rPr lang="it-IT" sz="2800" dirty="0"/>
              <a:t>STABILIMENTI FORMENTIN E AURORA</a:t>
            </a:r>
          </a:p>
        </p:txBody>
      </p:sp>
      <p:pic>
        <p:nvPicPr>
          <p:cNvPr id="4" name="Immagine 3">
            <a:extLst>
              <a:ext uri="{FF2B5EF4-FFF2-40B4-BE49-F238E27FC236}">
                <a16:creationId xmlns:a16="http://schemas.microsoft.com/office/drawing/2014/main" id="{66CB5103-B61A-45CF-8445-55C968B078E6}"/>
              </a:ext>
            </a:extLst>
          </p:cNvPr>
          <p:cNvPicPr>
            <a:picLocks noChangeAspect="1"/>
          </p:cNvPicPr>
          <p:nvPr/>
        </p:nvPicPr>
        <p:blipFill>
          <a:blip r:embed="rId2"/>
          <a:stretch>
            <a:fillRect/>
          </a:stretch>
        </p:blipFill>
        <p:spPr>
          <a:xfrm>
            <a:off x="694244" y="931183"/>
            <a:ext cx="4332373" cy="5679479"/>
          </a:xfrm>
          <a:prstGeom prst="rect">
            <a:avLst/>
          </a:prstGeom>
        </p:spPr>
      </p:pic>
      <p:sp>
        <p:nvSpPr>
          <p:cNvPr id="5" name="CasellaDiTesto 4">
            <a:extLst>
              <a:ext uri="{FF2B5EF4-FFF2-40B4-BE49-F238E27FC236}">
                <a16:creationId xmlns:a16="http://schemas.microsoft.com/office/drawing/2014/main" id="{3FFD735E-83F7-4377-829C-1A3721EA4854}"/>
              </a:ext>
            </a:extLst>
          </p:cNvPr>
          <p:cNvSpPr txBox="1"/>
          <p:nvPr/>
        </p:nvSpPr>
        <p:spPr>
          <a:xfrm>
            <a:off x="5246556" y="931183"/>
            <a:ext cx="6460761" cy="2862322"/>
          </a:xfrm>
          <a:prstGeom prst="rect">
            <a:avLst/>
          </a:prstGeom>
          <a:noFill/>
        </p:spPr>
        <p:txBody>
          <a:bodyPr wrap="square" rtlCol="0">
            <a:spAutoFit/>
          </a:bodyPr>
          <a:lstStyle/>
          <a:p>
            <a:r>
              <a:rPr lang="it-IT" sz="2000" dirty="0"/>
              <a:t>La famiglia </a:t>
            </a:r>
            <a:r>
              <a:rPr lang="it-IT" sz="2000" dirty="0" err="1"/>
              <a:t>Formentin</a:t>
            </a:r>
            <a:r>
              <a:rPr lang="it-IT" sz="2000" dirty="0"/>
              <a:t> in principio gestiva una drogheria con rivendita di sale e tabacchi. Nel 1911-1912 nel terreno retrostante l’attività, mediante terebrazione, fu tratto in superficie </a:t>
            </a:r>
            <a:r>
              <a:rPr lang="it-IT" sz="2000" i="1" dirty="0"/>
              <a:t>un getto d’acqua a 87 gradi di circa 300 litri al minuto</a:t>
            </a:r>
            <a:r>
              <a:rPr lang="it-IT" sz="2000" dirty="0"/>
              <a:t>. Ha così inizio l’impresa di Vittorio </a:t>
            </a:r>
            <a:r>
              <a:rPr lang="it-IT" sz="2000" dirty="0" err="1"/>
              <a:t>Formentin</a:t>
            </a:r>
            <a:r>
              <a:rPr lang="it-IT" sz="2000" dirty="0"/>
              <a:t>, liberale conservatore, che ricoprirà il ruolo di consigliere comunale dal 1914. Ne garantisce la continuità il figlio Mario, a sua volta di idee socialiste, che sarà a sua volta assessore e sindaco della città nel 1946.</a:t>
            </a:r>
          </a:p>
        </p:txBody>
      </p:sp>
      <p:pic>
        <p:nvPicPr>
          <p:cNvPr id="9" name="Immagine 8">
            <a:extLst>
              <a:ext uri="{FF2B5EF4-FFF2-40B4-BE49-F238E27FC236}">
                <a16:creationId xmlns:a16="http://schemas.microsoft.com/office/drawing/2014/main" id="{6983044F-CF15-4DE6-A8BC-753EA502A7BE}"/>
              </a:ext>
            </a:extLst>
          </p:cNvPr>
          <p:cNvPicPr>
            <a:picLocks noChangeAspect="1"/>
          </p:cNvPicPr>
          <p:nvPr/>
        </p:nvPicPr>
        <p:blipFill>
          <a:blip r:embed="rId3"/>
          <a:stretch>
            <a:fillRect/>
          </a:stretch>
        </p:blipFill>
        <p:spPr>
          <a:xfrm>
            <a:off x="5246556" y="931183"/>
            <a:ext cx="6368669" cy="4375335"/>
          </a:xfrm>
          <a:prstGeom prst="rect">
            <a:avLst/>
          </a:prstGeom>
        </p:spPr>
      </p:pic>
      <p:sp>
        <p:nvSpPr>
          <p:cNvPr id="10" name="CasellaDiTesto 9">
            <a:extLst>
              <a:ext uri="{FF2B5EF4-FFF2-40B4-BE49-F238E27FC236}">
                <a16:creationId xmlns:a16="http://schemas.microsoft.com/office/drawing/2014/main" id="{EACB80DF-67F4-4AFA-8047-6C32558AA461}"/>
              </a:ext>
            </a:extLst>
          </p:cNvPr>
          <p:cNvSpPr txBox="1"/>
          <p:nvPr/>
        </p:nvSpPr>
        <p:spPr>
          <a:xfrm>
            <a:off x="5246556" y="5321906"/>
            <a:ext cx="6368669" cy="1323439"/>
          </a:xfrm>
          <a:prstGeom prst="rect">
            <a:avLst/>
          </a:prstGeom>
          <a:noFill/>
        </p:spPr>
        <p:txBody>
          <a:bodyPr wrap="square" rtlCol="0">
            <a:spAutoFit/>
          </a:bodyPr>
          <a:lstStyle/>
          <a:p>
            <a:r>
              <a:rPr lang="it-IT" sz="2000" dirty="0"/>
              <a:t>I fratelli di Vittorio, Giuseppe e Alessandro, nel 1916 costruiscono l’Aurora. Giuseppe è consigliere comunale socialista nel 1920 e assessore dal 1921 al 1926. La gestione della struttura passerà successivamente alla famiglia </a:t>
            </a:r>
            <a:r>
              <a:rPr lang="it-IT" sz="2000" dirty="0" err="1"/>
              <a:t>Bison</a:t>
            </a:r>
            <a:r>
              <a:rPr lang="it-IT" sz="2000" dirty="0"/>
              <a:t>.</a:t>
            </a:r>
          </a:p>
        </p:txBody>
      </p:sp>
    </p:spTree>
    <p:extLst>
      <p:ext uri="{BB962C8B-B14F-4D97-AF65-F5344CB8AC3E}">
        <p14:creationId xmlns:p14="http://schemas.microsoft.com/office/powerpoint/2010/main" val="38354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F259979-CE4A-4B75-9679-B85979EAE9C7}"/>
              </a:ext>
            </a:extLst>
          </p:cNvPr>
          <p:cNvSpPr txBox="1"/>
          <p:nvPr/>
        </p:nvSpPr>
        <p:spPr>
          <a:xfrm>
            <a:off x="379751" y="509666"/>
            <a:ext cx="5456420" cy="523220"/>
          </a:xfrm>
          <a:prstGeom prst="rect">
            <a:avLst/>
          </a:prstGeom>
          <a:noFill/>
        </p:spPr>
        <p:txBody>
          <a:bodyPr wrap="square" rtlCol="0">
            <a:spAutoFit/>
          </a:bodyPr>
          <a:lstStyle/>
          <a:p>
            <a:r>
              <a:rPr lang="it-IT" sz="2800" dirty="0"/>
              <a:t>STABILIMENTO AL MASSAGGIO</a:t>
            </a:r>
          </a:p>
        </p:txBody>
      </p:sp>
      <p:pic>
        <p:nvPicPr>
          <p:cNvPr id="6" name="Immagine 5">
            <a:extLst>
              <a:ext uri="{FF2B5EF4-FFF2-40B4-BE49-F238E27FC236}">
                <a16:creationId xmlns:a16="http://schemas.microsoft.com/office/drawing/2014/main" id="{0DA6F7CA-A429-4FB0-9811-7BB1186131AD}"/>
              </a:ext>
            </a:extLst>
          </p:cNvPr>
          <p:cNvPicPr>
            <a:picLocks noChangeAspect="1"/>
          </p:cNvPicPr>
          <p:nvPr/>
        </p:nvPicPr>
        <p:blipFill>
          <a:blip r:embed="rId2"/>
          <a:stretch>
            <a:fillRect/>
          </a:stretch>
        </p:blipFill>
        <p:spPr>
          <a:xfrm>
            <a:off x="379751" y="1032886"/>
            <a:ext cx="8139659" cy="5530307"/>
          </a:xfrm>
          <a:prstGeom prst="rect">
            <a:avLst/>
          </a:prstGeom>
        </p:spPr>
      </p:pic>
      <p:sp>
        <p:nvSpPr>
          <p:cNvPr id="7" name="CasellaDiTesto 6">
            <a:extLst>
              <a:ext uri="{FF2B5EF4-FFF2-40B4-BE49-F238E27FC236}">
                <a16:creationId xmlns:a16="http://schemas.microsoft.com/office/drawing/2014/main" id="{5C857307-5069-4478-89F7-3C26AC89AB22}"/>
              </a:ext>
            </a:extLst>
          </p:cNvPr>
          <p:cNvSpPr txBox="1"/>
          <p:nvPr/>
        </p:nvSpPr>
        <p:spPr>
          <a:xfrm>
            <a:off x="8829207" y="1121392"/>
            <a:ext cx="2983042" cy="5324535"/>
          </a:xfrm>
          <a:prstGeom prst="rect">
            <a:avLst/>
          </a:prstGeom>
          <a:noFill/>
        </p:spPr>
        <p:txBody>
          <a:bodyPr wrap="square" rtlCol="0">
            <a:spAutoFit/>
          </a:bodyPr>
          <a:lstStyle/>
          <a:p>
            <a:r>
              <a:rPr lang="it-IT" sz="2000" dirty="0"/>
              <a:t>Nel 1907 Luciano Bernabei, figlio di n.n., è occupato in un’intensa attività di acquisto di terre e immobili lungo via marzia, fino a rendersi protagonista della costruzione dello stabilimento termale al Massaggio. Lo affiancheranno nella gestione i numerosi figli suoi e di Maria Casotto: Giovanni (1890-1956), Luigi, Giuseppina, Ida, Antonietta, Ulderico, Cesare, Mario e Guglielmo.</a:t>
            </a:r>
          </a:p>
        </p:txBody>
      </p:sp>
    </p:spTree>
    <p:extLst>
      <p:ext uri="{BB962C8B-B14F-4D97-AF65-F5344CB8AC3E}">
        <p14:creationId xmlns:p14="http://schemas.microsoft.com/office/powerpoint/2010/main" val="250739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A73501C-9827-4CAD-9AC5-3DAB997D7AF3}"/>
              </a:ext>
            </a:extLst>
          </p:cNvPr>
          <p:cNvSpPr txBox="1"/>
          <p:nvPr/>
        </p:nvSpPr>
        <p:spPr>
          <a:xfrm>
            <a:off x="704537" y="176957"/>
            <a:ext cx="3927423" cy="523220"/>
          </a:xfrm>
          <a:prstGeom prst="rect">
            <a:avLst/>
          </a:prstGeom>
          <a:noFill/>
        </p:spPr>
        <p:txBody>
          <a:bodyPr wrap="square" rtlCol="0">
            <a:spAutoFit/>
          </a:bodyPr>
          <a:lstStyle/>
          <a:p>
            <a:r>
              <a:rPr lang="it-IT" sz="2800" dirty="0"/>
              <a:t>STABILIMENTO TRIESTE</a:t>
            </a:r>
          </a:p>
        </p:txBody>
      </p:sp>
      <p:pic>
        <p:nvPicPr>
          <p:cNvPr id="4" name="Immagine 3">
            <a:extLst>
              <a:ext uri="{FF2B5EF4-FFF2-40B4-BE49-F238E27FC236}">
                <a16:creationId xmlns:a16="http://schemas.microsoft.com/office/drawing/2014/main" id="{7298EA1B-E4A5-4816-9D7F-C9FFD922CD4F}"/>
              </a:ext>
            </a:extLst>
          </p:cNvPr>
          <p:cNvPicPr>
            <a:picLocks noChangeAspect="1"/>
          </p:cNvPicPr>
          <p:nvPr/>
        </p:nvPicPr>
        <p:blipFill>
          <a:blip r:embed="rId2"/>
          <a:stretch>
            <a:fillRect/>
          </a:stretch>
        </p:blipFill>
        <p:spPr>
          <a:xfrm>
            <a:off x="6096000" y="3490636"/>
            <a:ext cx="5521376" cy="3190407"/>
          </a:xfrm>
          <a:prstGeom prst="rect">
            <a:avLst/>
          </a:prstGeom>
        </p:spPr>
      </p:pic>
      <p:pic>
        <p:nvPicPr>
          <p:cNvPr id="6" name="Immagine 5">
            <a:extLst>
              <a:ext uri="{FF2B5EF4-FFF2-40B4-BE49-F238E27FC236}">
                <a16:creationId xmlns:a16="http://schemas.microsoft.com/office/drawing/2014/main" id="{5F23CA48-40CA-4B36-AAB4-18D7607C226B}"/>
              </a:ext>
            </a:extLst>
          </p:cNvPr>
          <p:cNvPicPr>
            <a:picLocks noChangeAspect="1"/>
          </p:cNvPicPr>
          <p:nvPr/>
        </p:nvPicPr>
        <p:blipFill>
          <a:blip r:embed="rId3"/>
          <a:stretch>
            <a:fillRect/>
          </a:stretch>
        </p:blipFill>
        <p:spPr>
          <a:xfrm>
            <a:off x="6095999" y="176957"/>
            <a:ext cx="5521377" cy="3190407"/>
          </a:xfrm>
          <a:prstGeom prst="rect">
            <a:avLst/>
          </a:prstGeom>
        </p:spPr>
      </p:pic>
      <p:sp>
        <p:nvSpPr>
          <p:cNvPr id="10" name="CasellaDiTesto 9">
            <a:extLst>
              <a:ext uri="{FF2B5EF4-FFF2-40B4-BE49-F238E27FC236}">
                <a16:creationId xmlns:a16="http://schemas.microsoft.com/office/drawing/2014/main" id="{DC276696-B45A-4ED7-A68B-588032C0F3F5}"/>
              </a:ext>
            </a:extLst>
          </p:cNvPr>
          <p:cNvSpPr txBox="1"/>
          <p:nvPr/>
        </p:nvSpPr>
        <p:spPr>
          <a:xfrm>
            <a:off x="712032" y="1124848"/>
            <a:ext cx="4232223" cy="5016758"/>
          </a:xfrm>
          <a:prstGeom prst="rect">
            <a:avLst/>
          </a:prstGeom>
          <a:noFill/>
        </p:spPr>
        <p:txBody>
          <a:bodyPr wrap="square" rtlCol="0">
            <a:spAutoFit/>
          </a:bodyPr>
          <a:lstStyle/>
          <a:p>
            <a:r>
              <a:rPr lang="it-IT" sz="2000" dirty="0"/>
              <a:t>Nel 1913-1914 Quinto </a:t>
            </a:r>
            <a:r>
              <a:rPr lang="it-IT" sz="2000" dirty="0" err="1"/>
              <a:t>Mazzuccato</a:t>
            </a:r>
            <a:r>
              <a:rPr lang="it-IT" sz="2000" dirty="0"/>
              <a:t> edifica lo stabilimento hotel Trieste. Da pochi anni aperto al pubblico, nel 1918, ospiterà il Comando Supremo dell’esercito italiano. Nello stesso torno di tempo, l’Orologio sarà adibito a mensa per gli alti ufficiali e il Molino a tipografia, restando molte altre strutture alberghiere a disposizione della sanità militare.</a:t>
            </a:r>
          </a:p>
          <a:p>
            <a:r>
              <a:rPr lang="it-IT" sz="2000" dirty="0"/>
              <a:t>Nel 1920 si associa alla proprietà Rinaldo Brega (1884-1956), originario di Pavia e figlio di un imprenditore edile. Ne diventerà titolare in esclusiva nel 1938, dotando l’albergo, per primo ad Abano, di una piscina termale.</a:t>
            </a:r>
          </a:p>
        </p:txBody>
      </p:sp>
    </p:spTree>
    <p:extLst>
      <p:ext uri="{BB962C8B-B14F-4D97-AF65-F5344CB8AC3E}">
        <p14:creationId xmlns:p14="http://schemas.microsoft.com/office/powerpoint/2010/main" val="12201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10CFCC4-8271-4758-AC45-98FBFF9DD937}"/>
              </a:ext>
            </a:extLst>
          </p:cNvPr>
          <p:cNvSpPr txBox="1"/>
          <p:nvPr/>
        </p:nvSpPr>
        <p:spPr>
          <a:xfrm>
            <a:off x="644577" y="599607"/>
            <a:ext cx="5261548" cy="599606"/>
          </a:xfrm>
          <a:prstGeom prst="rect">
            <a:avLst/>
          </a:prstGeom>
          <a:noFill/>
        </p:spPr>
        <p:txBody>
          <a:bodyPr wrap="square" rtlCol="0">
            <a:spAutoFit/>
          </a:bodyPr>
          <a:lstStyle/>
          <a:p>
            <a:endParaRPr lang="it-IT" dirty="0"/>
          </a:p>
        </p:txBody>
      </p:sp>
      <p:sp>
        <p:nvSpPr>
          <p:cNvPr id="3" name="CasellaDiTesto 2">
            <a:extLst>
              <a:ext uri="{FF2B5EF4-FFF2-40B4-BE49-F238E27FC236}">
                <a16:creationId xmlns:a16="http://schemas.microsoft.com/office/drawing/2014/main" id="{3E5D34D7-C3C7-4519-AF9A-9AF5FACBCFFE}"/>
              </a:ext>
            </a:extLst>
          </p:cNvPr>
          <p:cNvSpPr txBox="1"/>
          <p:nvPr/>
        </p:nvSpPr>
        <p:spPr>
          <a:xfrm>
            <a:off x="274653" y="226337"/>
            <a:ext cx="4347148" cy="523220"/>
          </a:xfrm>
          <a:prstGeom prst="rect">
            <a:avLst/>
          </a:prstGeom>
          <a:noFill/>
        </p:spPr>
        <p:txBody>
          <a:bodyPr wrap="square" rtlCol="0">
            <a:spAutoFit/>
          </a:bodyPr>
          <a:lstStyle/>
          <a:p>
            <a:r>
              <a:rPr lang="it-IT" sz="2800" dirty="0"/>
              <a:t>HOTEL PICCOLO TRIESTE</a:t>
            </a:r>
          </a:p>
        </p:txBody>
      </p:sp>
      <p:pic>
        <p:nvPicPr>
          <p:cNvPr id="5" name="Immagine 4">
            <a:extLst>
              <a:ext uri="{FF2B5EF4-FFF2-40B4-BE49-F238E27FC236}">
                <a16:creationId xmlns:a16="http://schemas.microsoft.com/office/drawing/2014/main" id="{0594622D-773C-4988-8E17-1B97DB327B2B}"/>
              </a:ext>
            </a:extLst>
          </p:cNvPr>
          <p:cNvPicPr>
            <a:picLocks noChangeAspect="1"/>
          </p:cNvPicPr>
          <p:nvPr/>
        </p:nvPicPr>
        <p:blipFill>
          <a:blip r:embed="rId2"/>
          <a:stretch>
            <a:fillRect/>
          </a:stretch>
        </p:blipFill>
        <p:spPr>
          <a:xfrm>
            <a:off x="274653" y="794527"/>
            <a:ext cx="6453432" cy="4024110"/>
          </a:xfrm>
          <a:prstGeom prst="rect">
            <a:avLst/>
          </a:prstGeom>
        </p:spPr>
      </p:pic>
      <p:pic>
        <p:nvPicPr>
          <p:cNvPr id="7" name="Immagine 6">
            <a:extLst>
              <a:ext uri="{FF2B5EF4-FFF2-40B4-BE49-F238E27FC236}">
                <a16:creationId xmlns:a16="http://schemas.microsoft.com/office/drawing/2014/main" id="{5DB2A429-8F5C-40A8-9F62-78655C4C8F5B}"/>
              </a:ext>
            </a:extLst>
          </p:cNvPr>
          <p:cNvPicPr>
            <a:picLocks noChangeAspect="1"/>
          </p:cNvPicPr>
          <p:nvPr/>
        </p:nvPicPr>
        <p:blipFill>
          <a:blip r:embed="rId3"/>
          <a:stretch>
            <a:fillRect/>
          </a:stretch>
        </p:blipFill>
        <p:spPr>
          <a:xfrm>
            <a:off x="5463915" y="2806582"/>
            <a:ext cx="6453432" cy="3827189"/>
          </a:xfrm>
          <a:prstGeom prst="rect">
            <a:avLst/>
          </a:prstGeom>
        </p:spPr>
      </p:pic>
      <p:sp>
        <p:nvSpPr>
          <p:cNvPr id="8" name="CasellaDiTesto 7">
            <a:extLst>
              <a:ext uri="{FF2B5EF4-FFF2-40B4-BE49-F238E27FC236}">
                <a16:creationId xmlns:a16="http://schemas.microsoft.com/office/drawing/2014/main" id="{47E15EF0-F1D8-4649-9B73-AA7A07692B45}"/>
              </a:ext>
            </a:extLst>
          </p:cNvPr>
          <p:cNvSpPr txBox="1"/>
          <p:nvPr/>
        </p:nvSpPr>
        <p:spPr>
          <a:xfrm>
            <a:off x="6955436" y="794527"/>
            <a:ext cx="4961911" cy="1015663"/>
          </a:xfrm>
          <a:prstGeom prst="rect">
            <a:avLst/>
          </a:prstGeom>
          <a:noFill/>
        </p:spPr>
        <p:txBody>
          <a:bodyPr wrap="square" rtlCol="0">
            <a:spAutoFit/>
          </a:bodyPr>
          <a:lstStyle/>
          <a:p>
            <a:r>
              <a:rPr lang="it-IT" sz="2000" dirty="0"/>
              <a:t>Acquistato nel 1920 da Quinto </a:t>
            </a:r>
            <a:r>
              <a:rPr lang="it-IT" sz="2000" dirty="0" err="1"/>
              <a:t>Mazzuccato</a:t>
            </a:r>
            <a:r>
              <a:rPr lang="it-IT" sz="2000" dirty="0"/>
              <a:t>, sarà ceduto nel 1935 ad Angelo Lorenzi e Stefano Bonifaci.</a:t>
            </a:r>
          </a:p>
        </p:txBody>
      </p:sp>
      <p:sp>
        <p:nvSpPr>
          <p:cNvPr id="9" name="CasellaDiTesto 8">
            <a:extLst>
              <a:ext uri="{FF2B5EF4-FFF2-40B4-BE49-F238E27FC236}">
                <a16:creationId xmlns:a16="http://schemas.microsoft.com/office/drawing/2014/main" id="{4C8B167B-74CB-4898-9D5F-A00CE2C94DFC}"/>
              </a:ext>
            </a:extLst>
          </p:cNvPr>
          <p:cNvSpPr txBox="1"/>
          <p:nvPr/>
        </p:nvSpPr>
        <p:spPr>
          <a:xfrm>
            <a:off x="274653" y="5351489"/>
            <a:ext cx="4777032" cy="1323439"/>
          </a:xfrm>
          <a:prstGeom prst="rect">
            <a:avLst/>
          </a:prstGeom>
          <a:noFill/>
        </p:spPr>
        <p:txBody>
          <a:bodyPr wrap="square" rtlCol="0">
            <a:spAutoFit/>
          </a:bodyPr>
          <a:lstStyle/>
          <a:p>
            <a:r>
              <a:rPr lang="it-IT" sz="2000" dirty="0"/>
              <a:t>Nel 1938 passerà in proprietà a Rinaldo Brega con il concorso in società con il Lorenzi. Ristrutturato, assumerà il nome di Terme Littorie.</a:t>
            </a:r>
          </a:p>
        </p:txBody>
      </p:sp>
    </p:spTree>
    <p:extLst>
      <p:ext uri="{BB962C8B-B14F-4D97-AF65-F5344CB8AC3E}">
        <p14:creationId xmlns:p14="http://schemas.microsoft.com/office/powerpoint/2010/main" val="347502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829DAE79-EAF5-4893-8CE4-7F763CDF3E0D}"/>
              </a:ext>
            </a:extLst>
          </p:cNvPr>
          <p:cNvSpPr txBox="1"/>
          <p:nvPr/>
        </p:nvSpPr>
        <p:spPr>
          <a:xfrm>
            <a:off x="539261" y="406512"/>
            <a:ext cx="11113477" cy="400110"/>
          </a:xfrm>
          <a:prstGeom prst="rect">
            <a:avLst/>
          </a:prstGeom>
          <a:noFill/>
        </p:spPr>
        <p:txBody>
          <a:bodyPr wrap="square" rtlCol="0">
            <a:spAutoFit/>
          </a:bodyPr>
          <a:lstStyle/>
          <a:p>
            <a:pPr algn="ctr"/>
            <a:r>
              <a:rPr lang="it-IT" sz="2000" dirty="0"/>
              <a:t>Salvador Mandruzzato, Pianta Generale di tutte le Fabbriche a uso alloggio e bagno in villa di Abano, 1789</a:t>
            </a:r>
            <a:r>
              <a:rPr lang="it-IT" dirty="0"/>
              <a:t>.</a:t>
            </a:r>
          </a:p>
        </p:txBody>
      </p:sp>
      <p:pic>
        <p:nvPicPr>
          <p:cNvPr id="16" name="Immagine 15">
            <a:extLst>
              <a:ext uri="{FF2B5EF4-FFF2-40B4-BE49-F238E27FC236}">
                <a16:creationId xmlns:a16="http://schemas.microsoft.com/office/drawing/2014/main" id="{CCB3CD2B-361B-4A49-8242-E42025A48E24}"/>
              </a:ext>
            </a:extLst>
          </p:cNvPr>
          <p:cNvPicPr>
            <a:picLocks noChangeAspect="1"/>
          </p:cNvPicPr>
          <p:nvPr/>
        </p:nvPicPr>
        <p:blipFill>
          <a:blip r:embed="rId2"/>
          <a:stretch>
            <a:fillRect/>
          </a:stretch>
        </p:blipFill>
        <p:spPr>
          <a:xfrm>
            <a:off x="0" y="889998"/>
            <a:ext cx="12192000" cy="5726620"/>
          </a:xfrm>
          <a:prstGeom prst="rect">
            <a:avLst/>
          </a:prstGeom>
        </p:spPr>
      </p:pic>
      <p:sp>
        <p:nvSpPr>
          <p:cNvPr id="17" name="Freccia in giù 16">
            <a:extLst>
              <a:ext uri="{FF2B5EF4-FFF2-40B4-BE49-F238E27FC236}">
                <a16:creationId xmlns:a16="http://schemas.microsoft.com/office/drawing/2014/main" id="{5AB7851B-39C6-488A-B931-5779DBF97057}"/>
              </a:ext>
            </a:extLst>
          </p:cNvPr>
          <p:cNvSpPr/>
          <p:nvPr/>
        </p:nvSpPr>
        <p:spPr>
          <a:xfrm rot="2290109">
            <a:off x="6806553" y="3847905"/>
            <a:ext cx="331674" cy="7604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a:extLst>
              <a:ext uri="{FF2B5EF4-FFF2-40B4-BE49-F238E27FC236}">
                <a16:creationId xmlns:a16="http://schemas.microsoft.com/office/drawing/2014/main" id="{617E65F8-8F80-4437-B82B-A3BDE5574C66}"/>
              </a:ext>
            </a:extLst>
          </p:cNvPr>
          <p:cNvSpPr txBox="1"/>
          <p:nvPr/>
        </p:nvSpPr>
        <p:spPr>
          <a:xfrm>
            <a:off x="7413676" y="3593310"/>
            <a:ext cx="2152356" cy="369332"/>
          </a:xfrm>
          <a:prstGeom prst="rect">
            <a:avLst/>
          </a:prstGeom>
          <a:solidFill>
            <a:schemeClr val="bg1"/>
          </a:solidFill>
        </p:spPr>
        <p:txBody>
          <a:bodyPr wrap="square" rtlCol="0">
            <a:spAutoFit/>
          </a:bodyPr>
          <a:lstStyle/>
          <a:p>
            <a:r>
              <a:rPr lang="it-IT" dirty="0"/>
              <a:t>BAGNI OROLOGIO</a:t>
            </a:r>
          </a:p>
        </p:txBody>
      </p:sp>
      <p:sp>
        <p:nvSpPr>
          <p:cNvPr id="19" name="Freccia in giù 18">
            <a:extLst>
              <a:ext uri="{FF2B5EF4-FFF2-40B4-BE49-F238E27FC236}">
                <a16:creationId xmlns:a16="http://schemas.microsoft.com/office/drawing/2014/main" id="{0788ED6B-C13E-4751-BF74-B9CB688C5174}"/>
              </a:ext>
            </a:extLst>
          </p:cNvPr>
          <p:cNvSpPr/>
          <p:nvPr/>
        </p:nvSpPr>
        <p:spPr>
          <a:xfrm rot="2072312">
            <a:off x="3626015" y="3467715"/>
            <a:ext cx="337625" cy="9321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C13B921D-A07B-462F-BDA9-746AC62964BA}"/>
              </a:ext>
            </a:extLst>
          </p:cNvPr>
          <p:cNvSpPr txBox="1"/>
          <p:nvPr/>
        </p:nvSpPr>
        <p:spPr>
          <a:xfrm>
            <a:off x="3784209" y="2869809"/>
            <a:ext cx="2138289" cy="646331"/>
          </a:xfrm>
          <a:prstGeom prst="rect">
            <a:avLst/>
          </a:prstGeom>
          <a:solidFill>
            <a:schemeClr val="bg1"/>
          </a:solidFill>
        </p:spPr>
        <p:txBody>
          <a:bodyPr wrap="square" rtlCol="0">
            <a:spAutoFit/>
          </a:bodyPr>
          <a:lstStyle/>
          <a:p>
            <a:r>
              <a:rPr lang="it-IT" dirty="0"/>
              <a:t>BAGNO E OSTERIA POLCASTRO</a:t>
            </a:r>
          </a:p>
        </p:txBody>
      </p:sp>
      <p:sp>
        <p:nvSpPr>
          <p:cNvPr id="21" name="Freccia in giù 20">
            <a:extLst>
              <a:ext uri="{FF2B5EF4-FFF2-40B4-BE49-F238E27FC236}">
                <a16:creationId xmlns:a16="http://schemas.microsoft.com/office/drawing/2014/main" id="{2EB4B597-BBCE-4ACA-9D6E-C805A80007F9}"/>
              </a:ext>
            </a:extLst>
          </p:cNvPr>
          <p:cNvSpPr/>
          <p:nvPr/>
        </p:nvSpPr>
        <p:spPr>
          <a:xfrm rot="1494244">
            <a:off x="2716729" y="2255828"/>
            <a:ext cx="359783" cy="15755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a:extLst>
              <a:ext uri="{FF2B5EF4-FFF2-40B4-BE49-F238E27FC236}">
                <a16:creationId xmlns:a16="http://schemas.microsoft.com/office/drawing/2014/main" id="{D04168CA-781C-4373-9FD7-EA675FE2DD45}"/>
              </a:ext>
            </a:extLst>
          </p:cNvPr>
          <p:cNvSpPr txBox="1"/>
          <p:nvPr/>
        </p:nvSpPr>
        <p:spPr>
          <a:xfrm>
            <a:off x="2625968" y="1514370"/>
            <a:ext cx="2138289" cy="646331"/>
          </a:xfrm>
          <a:prstGeom prst="rect">
            <a:avLst/>
          </a:prstGeom>
          <a:solidFill>
            <a:schemeClr val="bg1"/>
          </a:solidFill>
        </p:spPr>
        <p:txBody>
          <a:bodyPr wrap="square" rtlCol="0">
            <a:spAutoFit/>
          </a:bodyPr>
          <a:lstStyle/>
          <a:p>
            <a:r>
              <a:rPr lang="it-IT" dirty="0"/>
              <a:t>ALLOGGI E BAGNI MOROSINI</a:t>
            </a:r>
          </a:p>
        </p:txBody>
      </p:sp>
      <p:sp>
        <p:nvSpPr>
          <p:cNvPr id="23" name="Freccia in giù 22">
            <a:extLst>
              <a:ext uri="{FF2B5EF4-FFF2-40B4-BE49-F238E27FC236}">
                <a16:creationId xmlns:a16="http://schemas.microsoft.com/office/drawing/2014/main" id="{A62F171B-0A94-47DB-A209-5312202F57AA}"/>
              </a:ext>
            </a:extLst>
          </p:cNvPr>
          <p:cNvSpPr/>
          <p:nvPr/>
        </p:nvSpPr>
        <p:spPr>
          <a:xfrm rot="12076896">
            <a:off x="206294" y="4650303"/>
            <a:ext cx="358140" cy="1296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CasellaDiTesto 23">
            <a:extLst>
              <a:ext uri="{FF2B5EF4-FFF2-40B4-BE49-F238E27FC236}">
                <a16:creationId xmlns:a16="http://schemas.microsoft.com/office/drawing/2014/main" id="{732D6175-1A06-4ADE-8560-9E38156FBCF7}"/>
              </a:ext>
            </a:extLst>
          </p:cNvPr>
          <p:cNvSpPr txBox="1"/>
          <p:nvPr/>
        </p:nvSpPr>
        <p:spPr>
          <a:xfrm>
            <a:off x="0" y="6034309"/>
            <a:ext cx="2717359" cy="369332"/>
          </a:xfrm>
          <a:prstGeom prst="rect">
            <a:avLst/>
          </a:prstGeom>
          <a:solidFill>
            <a:schemeClr val="bg1"/>
          </a:solidFill>
        </p:spPr>
        <p:txBody>
          <a:bodyPr wrap="square" rtlCol="0">
            <a:spAutoFit/>
          </a:bodyPr>
          <a:lstStyle/>
          <a:p>
            <a:r>
              <a:rPr lang="it-IT" dirty="0"/>
              <a:t>ALLOGGIO TODESCHINI</a:t>
            </a:r>
          </a:p>
        </p:txBody>
      </p:sp>
      <p:sp>
        <p:nvSpPr>
          <p:cNvPr id="25" name="Freccia a destra 24">
            <a:extLst>
              <a:ext uri="{FF2B5EF4-FFF2-40B4-BE49-F238E27FC236}">
                <a16:creationId xmlns:a16="http://schemas.microsoft.com/office/drawing/2014/main" id="{96512DE2-07B2-4497-8EBE-B8E486044871}"/>
              </a:ext>
            </a:extLst>
          </p:cNvPr>
          <p:cNvSpPr/>
          <p:nvPr/>
        </p:nvSpPr>
        <p:spPr>
          <a:xfrm rot="14387428">
            <a:off x="1426212" y="5150433"/>
            <a:ext cx="711585"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CasellaDiTesto 25">
            <a:extLst>
              <a:ext uri="{FF2B5EF4-FFF2-40B4-BE49-F238E27FC236}">
                <a16:creationId xmlns:a16="http://schemas.microsoft.com/office/drawing/2014/main" id="{8F69F34B-5574-4587-A3B7-E698E3D9BE0B}"/>
              </a:ext>
            </a:extLst>
          </p:cNvPr>
          <p:cNvSpPr txBox="1"/>
          <p:nvPr/>
        </p:nvSpPr>
        <p:spPr>
          <a:xfrm>
            <a:off x="2120614" y="5598670"/>
            <a:ext cx="3561421" cy="369332"/>
          </a:xfrm>
          <a:prstGeom prst="rect">
            <a:avLst/>
          </a:prstGeom>
          <a:solidFill>
            <a:schemeClr val="bg1"/>
          </a:solidFill>
        </p:spPr>
        <p:txBody>
          <a:bodyPr wrap="square" rtlCol="0">
            <a:spAutoFit/>
          </a:bodyPr>
          <a:lstStyle/>
          <a:p>
            <a:r>
              <a:rPr lang="it-IT" dirty="0"/>
              <a:t>ALLOGGIO E BOTTEGA CORTESI</a:t>
            </a:r>
          </a:p>
        </p:txBody>
      </p:sp>
    </p:spTree>
    <p:extLst>
      <p:ext uri="{BB962C8B-B14F-4D97-AF65-F5344CB8AC3E}">
        <p14:creationId xmlns:p14="http://schemas.microsoft.com/office/powerpoint/2010/main" val="125072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87312D4-EBBE-4E9D-9284-E87F42401D01}"/>
              </a:ext>
            </a:extLst>
          </p:cNvPr>
          <p:cNvSpPr txBox="1"/>
          <p:nvPr/>
        </p:nvSpPr>
        <p:spPr>
          <a:xfrm>
            <a:off x="604603" y="151179"/>
            <a:ext cx="3927423" cy="523220"/>
          </a:xfrm>
          <a:prstGeom prst="rect">
            <a:avLst/>
          </a:prstGeom>
          <a:noFill/>
        </p:spPr>
        <p:txBody>
          <a:bodyPr wrap="square" rtlCol="0">
            <a:spAutoFit/>
          </a:bodyPr>
          <a:lstStyle/>
          <a:p>
            <a:r>
              <a:rPr lang="it-IT" sz="2800" dirty="0"/>
              <a:t>TASSA DI SOGGIORNO</a:t>
            </a:r>
          </a:p>
        </p:txBody>
      </p:sp>
      <p:sp>
        <p:nvSpPr>
          <p:cNvPr id="7" name="CasellaDiTesto 6">
            <a:extLst>
              <a:ext uri="{FF2B5EF4-FFF2-40B4-BE49-F238E27FC236}">
                <a16:creationId xmlns:a16="http://schemas.microsoft.com/office/drawing/2014/main" id="{DF5A1268-A1BF-4DE3-B546-FD360CBE7947}"/>
              </a:ext>
            </a:extLst>
          </p:cNvPr>
          <p:cNvSpPr txBox="1"/>
          <p:nvPr/>
        </p:nvSpPr>
        <p:spPr>
          <a:xfrm>
            <a:off x="584616" y="1002905"/>
            <a:ext cx="5051686" cy="1323439"/>
          </a:xfrm>
          <a:prstGeom prst="rect">
            <a:avLst/>
          </a:prstGeom>
          <a:noFill/>
        </p:spPr>
        <p:txBody>
          <a:bodyPr wrap="square" rtlCol="0">
            <a:spAutoFit/>
          </a:bodyPr>
          <a:lstStyle/>
          <a:p>
            <a:r>
              <a:rPr lang="it-IT" sz="2000" dirty="0"/>
              <a:t>L’Amministrazione comunale adottò la Tassa di Soggiorno nel 1912, dopo che una norma (L. n.863, 11 dicembre 1910) l’aveva introdotta in ambito nazionale poco più di un anno prima. </a:t>
            </a:r>
          </a:p>
        </p:txBody>
      </p:sp>
      <p:sp>
        <p:nvSpPr>
          <p:cNvPr id="10" name="CasellaDiTesto 9">
            <a:extLst>
              <a:ext uri="{FF2B5EF4-FFF2-40B4-BE49-F238E27FC236}">
                <a16:creationId xmlns:a16="http://schemas.microsoft.com/office/drawing/2014/main" id="{355F15A6-430F-45AF-BC7F-356633238D23}"/>
              </a:ext>
            </a:extLst>
          </p:cNvPr>
          <p:cNvSpPr txBox="1"/>
          <p:nvPr/>
        </p:nvSpPr>
        <p:spPr>
          <a:xfrm>
            <a:off x="6200931" y="151179"/>
            <a:ext cx="5386466" cy="6555641"/>
          </a:xfrm>
          <a:prstGeom prst="rect">
            <a:avLst/>
          </a:prstGeom>
          <a:noFill/>
        </p:spPr>
        <p:txBody>
          <a:bodyPr wrap="square" rtlCol="0">
            <a:spAutoFit/>
          </a:bodyPr>
          <a:lstStyle/>
          <a:p>
            <a:r>
              <a:rPr lang="it-IT" sz="2000" dirty="0"/>
              <a:t>Ai proventi della Tassa di Soggiorno e al loro utilizzo corrispondeva un </a:t>
            </a:r>
            <a:r>
              <a:rPr lang="it-IT" sz="2000" i="1" dirty="0"/>
              <a:t>bilancio speciale</a:t>
            </a:r>
            <a:r>
              <a:rPr lang="it-IT" sz="2000" dirty="0"/>
              <a:t>. </a:t>
            </a:r>
            <a:r>
              <a:rPr lang="it-IT" sz="2000" i="1" dirty="0"/>
              <a:t>Era applicata soltanto dopo una permanenza di almeno cinque giorni e in misura ridotta della metà per i minori di sedici anni. </a:t>
            </a:r>
            <a:r>
              <a:rPr lang="it-IT" sz="2000" dirty="0"/>
              <a:t>Il ricavato doveva essere utilizzato: per </a:t>
            </a:r>
            <a:r>
              <a:rPr lang="it-IT" sz="2000" i="1" dirty="0"/>
              <a:t>opere di miglioramento e anche di semplice abbellimento ritenute necessarie allo sviluppo della stazione</a:t>
            </a:r>
            <a:r>
              <a:rPr lang="it-IT" sz="2000" dirty="0"/>
              <a:t>, alla “</a:t>
            </a:r>
            <a:r>
              <a:rPr lang="it-IT" sz="2000" i="1" dirty="0"/>
              <a:t>creazione di nuove passeggiate e di padiglioni a riposo</a:t>
            </a:r>
            <a:r>
              <a:rPr lang="it-IT" sz="2000" dirty="0"/>
              <a:t>”, all’”</a:t>
            </a:r>
            <a:r>
              <a:rPr lang="it-IT" sz="2000" i="1" dirty="0"/>
              <a:t>ampliamento e intensificazione dell’illuminazione pubblica</a:t>
            </a:r>
            <a:r>
              <a:rPr lang="it-IT" sz="2000" dirty="0"/>
              <a:t>”, all’”</a:t>
            </a:r>
            <a:r>
              <a:rPr lang="it-IT" sz="2000" i="1" dirty="0"/>
              <a:t>istituzione di speciali sorveglianti pubblici</a:t>
            </a:r>
            <a:r>
              <a:rPr lang="it-IT" sz="2000" dirty="0"/>
              <a:t>”, alla “</a:t>
            </a:r>
            <a:r>
              <a:rPr lang="it-IT" sz="2000" i="1" dirty="0"/>
              <a:t>pubblicazione di guide speciali ed opuscoli</a:t>
            </a:r>
            <a:r>
              <a:rPr lang="it-IT" sz="2000" dirty="0"/>
              <a:t>”, a “</a:t>
            </a:r>
            <a:r>
              <a:rPr lang="it-IT" sz="2000" i="1" dirty="0"/>
              <a:t>contributi nelle spese per feste pubbliche, spettacoli sportivi di ricreazione e di attrazione ed anche concorsi ai Comitati locali pro festeggiamenti pubblici</a:t>
            </a:r>
            <a:r>
              <a:rPr lang="it-IT" sz="2000" dirty="0"/>
              <a:t>”; infine, un quarto dei proventi della Tassa doveva essere utilizzato in forma di contributo di pubblica beneficienza, in particolare, “</a:t>
            </a:r>
            <a:r>
              <a:rPr lang="it-IT" sz="2000" i="1" dirty="0"/>
              <a:t>all’intento di reprimere l’accattonaggio durante la stagione balneare</a:t>
            </a:r>
            <a:r>
              <a:rPr lang="it-IT" sz="2000" dirty="0"/>
              <a:t>”. (BCAT, Consiglio Comunale, 26 ottobre 1922, delibera n.91).</a:t>
            </a:r>
          </a:p>
        </p:txBody>
      </p:sp>
      <p:pic>
        <p:nvPicPr>
          <p:cNvPr id="12" name="Immagine 11">
            <a:extLst>
              <a:ext uri="{FF2B5EF4-FFF2-40B4-BE49-F238E27FC236}">
                <a16:creationId xmlns:a16="http://schemas.microsoft.com/office/drawing/2014/main" id="{977CE40E-05DA-487F-93DD-A3335F02FABA}"/>
              </a:ext>
            </a:extLst>
          </p:cNvPr>
          <p:cNvPicPr>
            <a:picLocks noChangeAspect="1"/>
          </p:cNvPicPr>
          <p:nvPr/>
        </p:nvPicPr>
        <p:blipFill>
          <a:blip r:embed="rId2"/>
          <a:stretch>
            <a:fillRect/>
          </a:stretch>
        </p:blipFill>
        <p:spPr>
          <a:xfrm>
            <a:off x="584616" y="2594178"/>
            <a:ext cx="4953390" cy="3874957"/>
          </a:xfrm>
          <a:prstGeom prst="rect">
            <a:avLst/>
          </a:prstGeom>
        </p:spPr>
      </p:pic>
    </p:spTree>
    <p:extLst>
      <p:ext uri="{BB962C8B-B14F-4D97-AF65-F5344CB8AC3E}">
        <p14:creationId xmlns:p14="http://schemas.microsoft.com/office/powerpoint/2010/main" val="27609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8430E29-9FF2-42AB-BE04-303AC840EF4F}"/>
              </a:ext>
            </a:extLst>
          </p:cNvPr>
          <p:cNvSpPr txBox="1"/>
          <p:nvPr/>
        </p:nvSpPr>
        <p:spPr>
          <a:xfrm>
            <a:off x="231666" y="14444"/>
            <a:ext cx="8882354" cy="523220"/>
          </a:xfrm>
          <a:prstGeom prst="rect">
            <a:avLst/>
          </a:prstGeom>
          <a:noFill/>
        </p:spPr>
        <p:txBody>
          <a:bodyPr wrap="square" rtlCol="0">
            <a:spAutoFit/>
          </a:bodyPr>
          <a:lstStyle/>
          <a:p>
            <a:r>
              <a:rPr lang="it-IT" sz="2800" dirty="0"/>
              <a:t>GLI  ANNI  VENTI: da Abano Bagni ad Abano Terme (1925).</a:t>
            </a:r>
          </a:p>
        </p:txBody>
      </p:sp>
      <p:pic>
        <p:nvPicPr>
          <p:cNvPr id="4" name="Immagine 3">
            <a:extLst>
              <a:ext uri="{FF2B5EF4-FFF2-40B4-BE49-F238E27FC236}">
                <a16:creationId xmlns:a16="http://schemas.microsoft.com/office/drawing/2014/main" id="{0E4260C4-C9BC-4CBD-B30C-833AB94B9E67}"/>
              </a:ext>
            </a:extLst>
          </p:cNvPr>
          <p:cNvPicPr>
            <a:picLocks noChangeAspect="1"/>
          </p:cNvPicPr>
          <p:nvPr/>
        </p:nvPicPr>
        <p:blipFill>
          <a:blip r:embed="rId2"/>
          <a:stretch>
            <a:fillRect/>
          </a:stretch>
        </p:blipFill>
        <p:spPr>
          <a:xfrm>
            <a:off x="6107975" y="537664"/>
            <a:ext cx="5880998" cy="3832477"/>
          </a:xfrm>
          <a:prstGeom prst="rect">
            <a:avLst/>
          </a:prstGeom>
        </p:spPr>
      </p:pic>
      <p:pic>
        <p:nvPicPr>
          <p:cNvPr id="8" name="Immagine 7">
            <a:extLst>
              <a:ext uri="{FF2B5EF4-FFF2-40B4-BE49-F238E27FC236}">
                <a16:creationId xmlns:a16="http://schemas.microsoft.com/office/drawing/2014/main" id="{D55D7290-1783-43F6-8B48-01B7193DECCB}"/>
              </a:ext>
            </a:extLst>
          </p:cNvPr>
          <p:cNvPicPr>
            <a:picLocks noChangeAspect="1"/>
          </p:cNvPicPr>
          <p:nvPr/>
        </p:nvPicPr>
        <p:blipFill>
          <a:blip r:embed="rId3"/>
          <a:stretch>
            <a:fillRect/>
          </a:stretch>
        </p:blipFill>
        <p:spPr>
          <a:xfrm>
            <a:off x="231666" y="3069216"/>
            <a:ext cx="5864334" cy="3704479"/>
          </a:xfrm>
          <a:prstGeom prst="rect">
            <a:avLst/>
          </a:prstGeom>
        </p:spPr>
      </p:pic>
      <p:sp>
        <p:nvSpPr>
          <p:cNvPr id="10" name="CasellaDiTesto 9">
            <a:extLst>
              <a:ext uri="{FF2B5EF4-FFF2-40B4-BE49-F238E27FC236}">
                <a16:creationId xmlns:a16="http://schemas.microsoft.com/office/drawing/2014/main" id="{7B986B1B-C249-488C-9010-1E85B6DD0003}"/>
              </a:ext>
            </a:extLst>
          </p:cNvPr>
          <p:cNvSpPr txBox="1"/>
          <p:nvPr/>
        </p:nvSpPr>
        <p:spPr>
          <a:xfrm>
            <a:off x="231665" y="514671"/>
            <a:ext cx="5864335" cy="2554545"/>
          </a:xfrm>
          <a:prstGeom prst="rect">
            <a:avLst/>
          </a:prstGeom>
          <a:noFill/>
        </p:spPr>
        <p:txBody>
          <a:bodyPr wrap="square" rtlCol="0">
            <a:spAutoFit/>
          </a:bodyPr>
          <a:lstStyle/>
          <a:p>
            <a:r>
              <a:rPr lang="it-IT" sz="2000" dirty="0"/>
              <a:t>LA FAMIGLIA MIONI</a:t>
            </a:r>
          </a:p>
          <a:p>
            <a:r>
              <a:rPr lang="it-IT" sz="2000" dirty="0"/>
              <a:t>Il capostipite è Giovanni, amministratore dei </a:t>
            </a:r>
            <a:r>
              <a:rPr lang="it-IT" sz="2000" dirty="0" err="1"/>
              <a:t>Wollemborg</a:t>
            </a:r>
            <a:r>
              <a:rPr lang="it-IT" sz="2000" dirty="0"/>
              <a:t> e livellario all’Amministrazione del Fondo per il Culto di proprietà terriere ed immobiliari in via marzia. Nel 1925 il figlio Giuseppe ne eredita lo stabilimento Nuove Sorgenti, gestito da Ugo Pezzato. Divenutone nel 1961 definitivamente proprietario, gli succederà nel 1965 il figlio Luigi. </a:t>
            </a:r>
          </a:p>
        </p:txBody>
      </p:sp>
      <p:sp>
        <p:nvSpPr>
          <p:cNvPr id="11" name="CasellaDiTesto 10">
            <a:extLst>
              <a:ext uri="{FF2B5EF4-FFF2-40B4-BE49-F238E27FC236}">
                <a16:creationId xmlns:a16="http://schemas.microsoft.com/office/drawing/2014/main" id="{FFD8FFC3-51A3-4760-9C67-B92B7ED348FD}"/>
              </a:ext>
            </a:extLst>
          </p:cNvPr>
          <p:cNvSpPr txBox="1"/>
          <p:nvPr/>
        </p:nvSpPr>
        <p:spPr>
          <a:xfrm>
            <a:off x="6314823" y="4686854"/>
            <a:ext cx="5112679" cy="1938992"/>
          </a:xfrm>
          <a:prstGeom prst="rect">
            <a:avLst/>
          </a:prstGeom>
          <a:noFill/>
        </p:spPr>
        <p:txBody>
          <a:bodyPr wrap="square" rtlCol="0">
            <a:spAutoFit/>
          </a:bodyPr>
          <a:lstStyle/>
          <a:p>
            <a:r>
              <a:rPr lang="it-IT" sz="2000" dirty="0"/>
              <a:t>Dal capostipite Giovanni eredita l’altra struttura, conosciuta come il </a:t>
            </a:r>
            <a:r>
              <a:rPr lang="it-IT" sz="2000" dirty="0" err="1"/>
              <a:t>Mioni</a:t>
            </a:r>
            <a:r>
              <a:rPr lang="it-IT" sz="2000" dirty="0"/>
              <a:t> (oggi, </a:t>
            </a:r>
            <a:r>
              <a:rPr lang="it-IT" sz="2000" dirty="0" err="1"/>
              <a:t>Helvetia</a:t>
            </a:r>
            <a:r>
              <a:rPr lang="it-IT" sz="2000" dirty="0"/>
              <a:t>) il figlio Antonio, che nel 1935 promuoverà la costruzione di un vero e proprio nuovo albergo in sostituzione di quella che era un tempo considerata la succursale del primo. </a:t>
            </a:r>
          </a:p>
        </p:txBody>
      </p:sp>
    </p:spTree>
    <p:extLst>
      <p:ext uri="{BB962C8B-B14F-4D97-AF65-F5344CB8AC3E}">
        <p14:creationId xmlns:p14="http://schemas.microsoft.com/office/powerpoint/2010/main" val="140028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7D6497C-21BB-4848-A777-1FE04DA934B0}"/>
              </a:ext>
            </a:extLst>
          </p:cNvPr>
          <p:cNvPicPr>
            <a:picLocks noChangeAspect="1"/>
          </p:cNvPicPr>
          <p:nvPr/>
        </p:nvPicPr>
        <p:blipFill>
          <a:blip r:embed="rId2"/>
          <a:stretch>
            <a:fillRect/>
          </a:stretch>
        </p:blipFill>
        <p:spPr>
          <a:xfrm>
            <a:off x="6096000" y="79719"/>
            <a:ext cx="4913963" cy="3057697"/>
          </a:xfrm>
          <a:prstGeom prst="rect">
            <a:avLst/>
          </a:prstGeom>
        </p:spPr>
      </p:pic>
      <p:pic>
        <p:nvPicPr>
          <p:cNvPr id="6" name="Immagine 5">
            <a:extLst>
              <a:ext uri="{FF2B5EF4-FFF2-40B4-BE49-F238E27FC236}">
                <a16:creationId xmlns:a16="http://schemas.microsoft.com/office/drawing/2014/main" id="{B85FE4D1-652F-4378-AB1C-0648F843885F}"/>
              </a:ext>
            </a:extLst>
          </p:cNvPr>
          <p:cNvPicPr>
            <a:picLocks noChangeAspect="1"/>
          </p:cNvPicPr>
          <p:nvPr/>
        </p:nvPicPr>
        <p:blipFill>
          <a:blip r:embed="rId3"/>
          <a:stretch>
            <a:fillRect/>
          </a:stretch>
        </p:blipFill>
        <p:spPr>
          <a:xfrm>
            <a:off x="484332" y="380926"/>
            <a:ext cx="4913963" cy="3209070"/>
          </a:xfrm>
          <a:prstGeom prst="rect">
            <a:avLst/>
          </a:prstGeom>
        </p:spPr>
      </p:pic>
      <p:pic>
        <p:nvPicPr>
          <p:cNvPr id="8" name="Immagine 7">
            <a:extLst>
              <a:ext uri="{FF2B5EF4-FFF2-40B4-BE49-F238E27FC236}">
                <a16:creationId xmlns:a16="http://schemas.microsoft.com/office/drawing/2014/main" id="{7BD48D9A-7E3F-4BB0-8C1B-AA0781E5FC69}"/>
              </a:ext>
            </a:extLst>
          </p:cNvPr>
          <p:cNvPicPr>
            <a:picLocks noChangeAspect="1"/>
          </p:cNvPicPr>
          <p:nvPr/>
        </p:nvPicPr>
        <p:blipFill>
          <a:blip r:embed="rId4"/>
          <a:stretch>
            <a:fillRect/>
          </a:stretch>
        </p:blipFill>
        <p:spPr>
          <a:xfrm>
            <a:off x="6793355" y="3720584"/>
            <a:ext cx="4914313" cy="3057697"/>
          </a:xfrm>
          <a:prstGeom prst="rect">
            <a:avLst/>
          </a:prstGeom>
        </p:spPr>
      </p:pic>
      <p:sp>
        <p:nvSpPr>
          <p:cNvPr id="9" name="CasellaDiTesto 8">
            <a:extLst>
              <a:ext uri="{FF2B5EF4-FFF2-40B4-BE49-F238E27FC236}">
                <a16:creationId xmlns:a16="http://schemas.microsoft.com/office/drawing/2014/main" id="{D7C6C353-12F7-4F78-9AF8-78E9FE8F9A81}"/>
              </a:ext>
            </a:extLst>
          </p:cNvPr>
          <p:cNvSpPr txBox="1"/>
          <p:nvPr/>
        </p:nvSpPr>
        <p:spPr>
          <a:xfrm>
            <a:off x="484332" y="3720584"/>
            <a:ext cx="6208113" cy="3170099"/>
          </a:xfrm>
          <a:prstGeom prst="rect">
            <a:avLst/>
          </a:prstGeom>
          <a:noFill/>
        </p:spPr>
        <p:txBody>
          <a:bodyPr wrap="square" rtlCol="0">
            <a:spAutoFit/>
          </a:bodyPr>
          <a:lstStyle/>
          <a:p>
            <a:r>
              <a:rPr lang="it-IT" sz="2000" dirty="0"/>
              <a:t>1921: lungo strada </a:t>
            </a:r>
            <a:r>
              <a:rPr lang="it-IT" sz="2000" dirty="0" err="1"/>
              <a:t>Siesalunga</a:t>
            </a:r>
            <a:r>
              <a:rPr lang="it-IT" sz="2000" dirty="0"/>
              <a:t>, Luigi </a:t>
            </a:r>
            <a:r>
              <a:rPr lang="it-IT" sz="2000" dirty="0" err="1"/>
              <a:t>Albertin</a:t>
            </a:r>
            <a:r>
              <a:rPr lang="it-IT" sz="2000" dirty="0"/>
              <a:t> edifica l’albergo All’Alba, che gestirà con i figli Datario, Adolfo, Ettore, Girolamo, Giovanni, Alberto, Giuseppe, Elisa ed Olga;</a:t>
            </a:r>
          </a:p>
          <a:p>
            <a:r>
              <a:rPr lang="it-IT" sz="2000" dirty="0"/>
              <a:t>1924:  Agostino </a:t>
            </a:r>
            <a:r>
              <a:rPr lang="it-IT" sz="2000" dirty="0" err="1"/>
              <a:t>Braggion</a:t>
            </a:r>
            <a:r>
              <a:rPr lang="it-IT" sz="2000" dirty="0"/>
              <a:t> (1864-1934), sposato con Elisabetta </a:t>
            </a:r>
            <a:r>
              <a:rPr lang="it-IT" sz="2000" dirty="0" err="1"/>
              <a:t>Bazzarin</a:t>
            </a:r>
            <a:r>
              <a:rPr lang="it-IT" sz="2000" dirty="0"/>
              <a:t>, dà origine al Belvedere, gestito in seguito dalla figlia Maria;</a:t>
            </a:r>
          </a:p>
          <a:p>
            <a:r>
              <a:rPr lang="it-IT" sz="2000" dirty="0"/>
              <a:t>1926: Giovanni </a:t>
            </a:r>
            <a:r>
              <a:rPr lang="it-IT" sz="2000" dirty="0" err="1"/>
              <a:t>Voltolina</a:t>
            </a:r>
            <a:r>
              <a:rPr lang="it-IT" sz="2000" dirty="0"/>
              <a:t> (1847-1957) costruisce lo stabilimento Al Sole, successivamente in capo al figlio Silvestro. </a:t>
            </a:r>
          </a:p>
        </p:txBody>
      </p:sp>
    </p:spTree>
    <p:extLst>
      <p:ext uri="{BB962C8B-B14F-4D97-AF65-F5344CB8AC3E}">
        <p14:creationId xmlns:p14="http://schemas.microsoft.com/office/powerpoint/2010/main" val="138015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C1A1BA9-71AF-483F-A591-7333B8448581}"/>
              </a:ext>
            </a:extLst>
          </p:cNvPr>
          <p:cNvPicPr>
            <a:picLocks noChangeAspect="1"/>
          </p:cNvPicPr>
          <p:nvPr/>
        </p:nvPicPr>
        <p:blipFill>
          <a:blip r:embed="rId2"/>
          <a:stretch>
            <a:fillRect/>
          </a:stretch>
        </p:blipFill>
        <p:spPr>
          <a:xfrm>
            <a:off x="475079" y="329305"/>
            <a:ext cx="5621873" cy="3313305"/>
          </a:xfrm>
          <a:prstGeom prst="rect">
            <a:avLst/>
          </a:prstGeom>
        </p:spPr>
      </p:pic>
      <p:pic>
        <p:nvPicPr>
          <p:cNvPr id="6" name="Immagine 5">
            <a:extLst>
              <a:ext uri="{FF2B5EF4-FFF2-40B4-BE49-F238E27FC236}">
                <a16:creationId xmlns:a16="http://schemas.microsoft.com/office/drawing/2014/main" id="{3E29526D-160D-4D43-92F8-F24BE0090E03}"/>
              </a:ext>
            </a:extLst>
          </p:cNvPr>
          <p:cNvPicPr>
            <a:picLocks noChangeAspect="1"/>
          </p:cNvPicPr>
          <p:nvPr/>
        </p:nvPicPr>
        <p:blipFill>
          <a:blip r:embed="rId3"/>
          <a:stretch>
            <a:fillRect/>
          </a:stretch>
        </p:blipFill>
        <p:spPr>
          <a:xfrm>
            <a:off x="6290872" y="3066347"/>
            <a:ext cx="5620921" cy="3517493"/>
          </a:xfrm>
          <a:prstGeom prst="rect">
            <a:avLst/>
          </a:prstGeom>
        </p:spPr>
      </p:pic>
      <p:sp>
        <p:nvSpPr>
          <p:cNvPr id="8" name="CasellaDiTesto 7">
            <a:extLst>
              <a:ext uri="{FF2B5EF4-FFF2-40B4-BE49-F238E27FC236}">
                <a16:creationId xmlns:a16="http://schemas.microsoft.com/office/drawing/2014/main" id="{EB4C57E9-2B5D-419C-BDD9-48489BD620B5}"/>
              </a:ext>
            </a:extLst>
          </p:cNvPr>
          <p:cNvSpPr txBox="1"/>
          <p:nvPr/>
        </p:nvSpPr>
        <p:spPr>
          <a:xfrm>
            <a:off x="6289920" y="329305"/>
            <a:ext cx="5621873" cy="2554545"/>
          </a:xfrm>
          <a:prstGeom prst="rect">
            <a:avLst/>
          </a:prstGeom>
          <a:noFill/>
        </p:spPr>
        <p:txBody>
          <a:bodyPr wrap="square" rtlCol="0">
            <a:spAutoFit/>
          </a:bodyPr>
          <a:lstStyle/>
          <a:p>
            <a:r>
              <a:rPr lang="it-IT" sz="2000" dirty="0"/>
              <a:t>In un terreno già acquisito dal padre,  Andrea </a:t>
            </a:r>
            <a:r>
              <a:rPr lang="it-IT" sz="2000" dirty="0" err="1"/>
              <a:t>Bregolato</a:t>
            </a:r>
            <a:r>
              <a:rPr lang="it-IT" sz="2000" dirty="0"/>
              <a:t> negli Anni Venti dà inizio alla storia del Vena d’Oro, in principio </a:t>
            </a:r>
            <a:r>
              <a:rPr lang="it-IT" sz="2000" i="1" dirty="0"/>
              <a:t>casa di abitazione con piccolo stabilimento termale, </a:t>
            </a:r>
            <a:r>
              <a:rPr lang="it-IT" sz="2000" dirty="0"/>
              <a:t>dotato però di pozzo termale di un centinaio di metri di profondità.</a:t>
            </a:r>
            <a:r>
              <a:rPr lang="it-IT" sz="2000" i="1" dirty="0"/>
              <a:t> </a:t>
            </a:r>
            <a:r>
              <a:rPr lang="it-IT" sz="2000" dirty="0"/>
              <a:t>Nel 1934 sarà ceduto ad Antonio </a:t>
            </a:r>
            <a:r>
              <a:rPr lang="it-IT" sz="2000" dirty="0" err="1"/>
              <a:t>Maragotto</a:t>
            </a:r>
            <a:r>
              <a:rPr lang="it-IT" sz="2000" dirty="0"/>
              <a:t>, la cui gestione avrà seguito dal 1947 con la moglie Giuseppina </a:t>
            </a:r>
            <a:r>
              <a:rPr lang="it-IT" sz="2000" dirty="0" err="1"/>
              <a:t>Bonato</a:t>
            </a:r>
            <a:r>
              <a:rPr lang="it-IT" sz="2000" dirty="0"/>
              <a:t> e i figli Evelino e Anna Maria.</a:t>
            </a:r>
            <a:endParaRPr lang="it-IT" sz="2000" i="1" dirty="0"/>
          </a:p>
        </p:txBody>
      </p:sp>
      <p:sp>
        <p:nvSpPr>
          <p:cNvPr id="11" name="CasellaDiTesto 10">
            <a:extLst>
              <a:ext uri="{FF2B5EF4-FFF2-40B4-BE49-F238E27FC236}">
                <a16:creationId xmlns:a16="http://schemas.microsoft.com/office/drawing/2014/main" id="{11ABA263-4099-4004-BA90-A67E70BD5D56}"/>
              </a:ext>
            </a:extLst>
          </p:cNvPr>
          <p:cNvSpPr txBox="1"/>
          <p:nvPr/>
        </p:nvSpPr>
        <p:spPr>
          <a:xfrm>
            <a:off x="474127" y="4107305"/>
            <a:ext cx="5621873" cy="2246769"/>
          </a:xfrm>
          <a:prstGeom prst="rect">
            <a:avLst/>
          </a:prstGeom>
          <a:noFill/>
        </p:spPr>
        <p:txBody>
          <a:bodyPr wrap="square" rtlCol="0">
            <a:spAutoFit/>
          </a:bodyPr>
          <a:lstStyle/>
          <a:p>
            <a:r>
              <a:rPr lang="it-IT" sz="2000" dirty="0"/>
              <a:t>Andrea </a:t>
            </a:r>
            <a:r>
              <a:rPr lang="it-IT" sz="2000" dirty="0" err="1"/>
              <a:t>Bregolato</a:t>
            </a:r>
            <a:r>
              <a:rPr lang="it-IT" sz="2000" dirty="0"/>
              <a:t>, a capo dell’Associazione Combattenti e reduci nonché consigliere comunale socialista (1920-1921 e 1921-1926), costruisce con Vittorio Rampazzo nel 1930 l’albergo Roma. Ne rimane unico proprietario tre anni dopo. La struttura passerà nelle mani delle figlie Miranda e Liliana nel 1957.</a:t>
            </a:r>
          </a:p>
        </p:txBody>
      </p:sp>
    </p:spTree>
    <p:extLst>
      <p:ext uri="{BB962C8B-B14F-4D97-AF65-F5344CB8AC3E}">
        <p14:creationId xmlns:p14="http://schemas.microsoft.com/office/powerpoint/2010/main" val="9555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4C8F815-D62A-440C-B743-8BCA6937ECC8}"/>
              </a:ext>
            </a:extLst>
          </p:cNvPr>
          <p:cNvSpPr txBox="1"/>
          <p:nvPr/>
        </p:nvSpPr>
        <p:spPr>
          <a:xfrm>
            <a:off x="689548" y="380420"/>
            <a:ext cx="4826832" cy="523220"/>
          </a:xfrm>
          <a:prstGeom prst="rect">
            <a:avLst/>
          </a:prstGeom>
          <a:noFill/>
        </p:spPr>
        <p:txBody>
          <a:bodyPr wrap="square" rtlCol="0">
            <a:spAutoFit/>
          </a:bodyPr>
          <a:lstStyle/>
          <a:p>
            <a:r>
              <a:rPr lang="it-IT" sz="2800" dirty="0"/>
              <a:t>PENSIONI E AFFITTACAMERE</a:t>
            </a:r>
          </a:p>
        </p:txBody>
      </p:sp>
      <p:pic>
        <p:nvPicPr>
          <p:cNvPr id="4" name="Immagine 3">
            <a:extLst>
              <a:ext uri="{FF2B5EF4-FFF2-40B4-BE49-F238E27FC236}">
                <a16:creationId xmlns:a16="http://schemas.microsoft.com/office/drawing/2014/main" id="{C44F5205-2940-48CE-B577-03394A4A907F}"/>
              </a:ext>
            </a:extLst>
          </p:cNvPr>
          <p:cNvPicPr>
            <a:picLocks noChangeAspect="1"/>
          </p:cNvPicPr>
          <p:nvPr/>
        </p:nvPicPr>
        <p:blipFill>
          <a:blip r:embed="rId2"/>
          <a:stretch>
            <a:fillRect/>
          </a:stretch>
        </p:blipFill>
        <p:spPr>
          <a:xfrm>
            <a:off x="7371434" y="861217"/>
            <a:ext cx="3911944" cy="2466826"/>
          </a:xfrm>
          <a:prstGeom prst="rect">
            <a:avLst/>
          </a:prstGeom>
        </p:spPr>
      </p:pic>
      <p:pic>
        <p:nvPicPr>
          <p:cNvPr id="6" name="Immagine 5">
            <a:extLst>
              <a:ext uri="{FF2B5EF4-FFF2-40B4-BE49-F238E27FC236}">
                <a16:creationId xmlns:a16="http://schemas.microsoft.com/office/drawing/2014/main" id="{A3C484F9-C4B3-478B-8E14-06CCE48141D8}"/>
              </a:ext>
            </a:extLst>
          </p:cNvPr>
          <p:cNvPicPr>
            <a:picLocks noChangeAspect="1"/>
          </p:cNvPicPr>
          <p:nvPr/>
        </p:nvPicPr>
        <p:blipFill>
          <a:blip r:embed="rId3"/>
          <a:stretch>
            <a:fillRect/>
          </a:stretch>
        </p:blipFill>
        <p:spPr>
          <a:xfrm>
            <a:off x="7371434" y="3732551"/>
            <a:ext cx="4005683" cy="2647738"/>
          </a:xfrm>
          <a:prstGeom prst="rect">
            <a:avLst/>
          </a:prstGeom>
        </p:spPr>
      </p:pic>
      <p:sp>
        <p:nvSpPr>
          <p:cNvPr id="8" name="CasellaDiTesto 7">
            <a:extLst>
              <a:ext uri="{FF2B5EF4-FFF2-40B4-BE49-F238E27FC236}">
                <a16:creationId xmlns:a16="http://schemas.microsoft.com/office/drawing/2014/main" id="{59D06720-99FE-49EB-8008-21DD9E01754F}"/>
              </a:ext>
            </a:extLst>
          </p:cNvPr>
          <p:cNvSpPr txBox="1"/>
          <p:nvPr/>
        </p:nvSpPr>
        <p:spPr>
          <a:xfrm>
            <a:off x="689548" y="1304144"/>
            <a:ext cx="5756222" cy="5016758"/>
          </a:xfrm>
          <a:prstGeom prst="rect">
            <a:avLst/>
          </a:prstGeom>
          <a:noFill/>
        </p:spPr>
        <p:txBody>
          <a:bodyPr wrap="square" rtlCol="0">
            <a:spAutoFit/>
          </a:bodyPr>
          <a:lstStyle/>
          <a:p>
            <a:r>
              <a:rPr lang="it-IT" sz="2000" dirty="0"/>
              <a:t>Gli alberghi e le pensioni si annoverano nel numero di 22 nel 1921; cresceranno a 24 nel 1926; a 30 nel 1928 e a 35 nel 1934, dei quali alla prima categoria sono ascritti l’Orologio, il </a:t>
            </a:r>
            <a:r>
              <a:rPr lang="it-IT" sz="2000" dirty="0" err="1"/>
              <a:t>Todeschini</a:t>
            </a:r>
            <a:r>
              <a:rPr lang="it-IT" sz="2000" dirty="0"/>
              <a:t> e il Trieste, mentre ad una insolita prima bis il Cortesi </a:t>
            </a:r>
            <a:r>
              <a:rPr lang="it-IT" sz="2000" dirty="0" err="1"/>
              <a:t>Meggiorato</a:t>
            </a:r>
            <a:r>
              <a:rPr lang="it-IT" sz="2000" dirty="0"/>
              <a:t> e il Due Torri.</a:t>
            </a:r>
          </a:p>
          <a:p>
            <a:r>
              <a:rPr lang="it-IT" sz="2000" dirty="0"/>
              <a:t>Di contorno ai veri e propri stabilimenti termali, da sempre, ad Abano vi è la compresenza di numerose pensioni ed attività di affittacamere. Eccone alcune esistenti negli anni Venti e Trenta: Nardo (Maria Nardo); Zanardi (Plinio Zanardi); Milani (Giovanni Milani); Doro </a:t>
            </a:r>
            <a:r>
              <a:rPr lang="it-IT" sz="2000" dirty="0" err="1"/>
              <a:t>Merican</a:t>
            </a:r>
            <a:r>
              <a:rPr lang="it-IT" sz="2000" dirty="0"/>
              <a:t> (Isidoro </a:t>
            </a:r>
            <a:r>
              <a:rPr lang="it-IT" sz="2000" dirty="0" err="1"/>
              <a:t>Voltolina</a:t>
            </a:r>
            <a:r>
              <a:rPr lang="it-IT" sz="2000" dirty="0"/>
              <a:t>); Osteria Nuova (Narciso </a:t>
            </a:r>
            <a:r>
              <a:rPr lang="it-IT" sz="2000" dirty="0" err="1"/>
              <a:t>Tognati</a:t>
            </a:r>
            <a:r>
              <a:rPr lang="it-IT" sz="2000" dirty="0"/>
              <a:t>), in via Marzia; Speranza (Alessandro Carniello e poi Umberto </a:t>
            </a:r>
            <a:r>
              <a:rPr lang="it-IT" sz="2000" dirty="0" err="1"/>
              <a:t>Maragotto</a:t>
            </a:r>
            <a:r>
              <a:rPr lang="it-IT" sz="2000" dirty="0"/>
              <a:t>) in via </a:t>
            </a:r>
            <a:r>
              <a:rPr lang="it-IT" sz="2000" dirty="0" err="1"/>
              <a:t>Flacco</a:t>
            </a:r>
            <a:r>
              <a:rPr lang="it-IT" sz="2000" dirty="0"/>
              <a:t>;  Alloggio Bianco (F.lli Bianco); Pensione </a:t>
            </a:r>
            <a:r>
              <a:rPr lang="it-IT" sz="2000" dirty="0" err="1"/>
              <a:t>Granziero</a:t>
            </a:r>
            <a:r>
              <a:rPr lang="it-IT" sz="2000" dirty="0"/>
              <a:t>; Pensione </a:t>
            </a:r>
            <a:r>
              <a:rPr lang="it-IT" sz="2000" dirty="0" err="1"/>
              <a:t>Minozzi</a:t>
            </a:r>
            <a:r>
              <a:rPr lang="it-IT" sz="2000" dirty="0"/>
              <a:t> in via Stazione. </a:t>
            </a:r>
          </a:p>
        </p:txBody>
      </p:sp>
    </p:spTree>
    <p:extLst>
      <p:ext uri="{BB962C8B-B14F-4D97-AF65-F5344CB8AC3E}">
        <p14:creationId xmlns:p14="http://schemas.microsoft.com/office/powerpoint/2010/main" val="368788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75944D6-9656-4F3D-85F5-D7BC788A119D}"/>
              </a:ext>
            </a:extLst>
          </p:cNvPr>
          <p:cNvSpPr txBox="1"/>
          <p:nvPr/>
        </p:nvSpPr>
        <p:spPr>
          <a:xfrm>
            <a:off x="434715" y="262329"/>
            <a:ext cx="4392117" cy="523220"/>
          </a:xfrm>
          <a:prstGeom prst="rect">
            <a:avLst/>
          </a:prstGeom>
          <a:noFill/>
        </p:spPr>
        <p:txBody>
          <a:bodyPr wrap="square" rtlCol="0">
            <a:spAutoFit/>
          </a:bodyPr>
          <a:lstStyle/>
          <a:p>
            <a:r>
              <a:rPr lang="it-IT" sz="2800" dirty="0"/>
              <a:t>SOCIETA’ OPERAIA (1921)</a:t>
            </a:r>
          </a:p>
        </p:txBody>
      </p:sp>
      <p:pic>
        <p:nvPicPr>
          <p:cNvPr id="4" name="Immagine 3">
            <a:extLst>
              <a:ext uri="{FF2B5EF4-FFF2-40B4-BE49-F238E27FC236}">
                <a16:creationId xmlns:a16="http://schemas.microsoft.com/office/drawing/2014/main" id="{D52F4B29-2B99-44E0-8714-801F1407F543}"/>
              </a:ext>
            </a:extLst>
          </p:cNvPr>
          <p:cNvPicPr>
            <a:picLocks noChangeAspect="1"/>
          </p:cNvPicPr>
          <p:nvPr/>
        </p:nvPicPr>
        <p:blipFill>
          <a:blip r:embed="rId2"/>
          <a:stretch>
            <a:fillRect/>
          </a:stretch>
        </p:blipFill>
        <p:spPr>
          <a:xfrm rot="16200000">
            <a:off x="3190938" y="-1823739"/>
            <a:ext cx="5810122" cy="11077730"/>
          </a:xfrm>
          <a:prstGeom prst="rect">
            <a:avLst/>
          </a:prstGeom>
        </p:spPr>
      </p:pic>
      <p:sp>
        <p:nvSpPr>
          <p:cNvPr id="5" name="Freccia in su 4">
            <a:extLst>
              <a:ext uri="{FF2B5EF4-FFF2-40B4-BE49-F238E27FC236}">
                <a16:creationId xmlns:a16="http://schemas.microsoft.com/office/drawing/2014/main" id="{54267878-B453-4D10-83D5-058EFD560E5D}"/>
              </a:ext>
            </a:extLst>
          </p:cNvPr>
          <p:cNvSpPr/>
          <p:nvPr/>
        </p:nvSpPr>
        <p:spPr>
          <a:xfrm rot="11553761">
            <a:off x="10726463" y="2755965"/>
            <a:ext cx="374754" cy="9012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in giù 5">
            <a:extLst>
              <a:ext uri="{FF2B5EF4-FFF2-40B4-BE49-F238E27FC236}">
                <a16:creationId xmlns:a16="http://schemas.microsoft.com/office/drawing/2014/main" id="{9E08AE12-D391-47DB-8580-E2EE0C319039}"/>
              </a:ext>
            </a:extLst>
          </p:cNvPr>
          <p:cNvSpPr/>
          <p:nvPr/>
        </p:nvSpPr>
        <p:spPr>
          <a:xfrm rot="10800000">
            <a:off x="5501390" y="4312380"/>
            <a:ext cx="314793" cy="16189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3D73314B-D406-4F58-88DE-34EDE93F6422}"/>
              </a:ext>
            </a:extLst>
          </p:cNvPr>
          <p:cNvSpPr txBox="1"/>
          <p:nvPr/>
        </p:nvSpPr>
        <p:spPr>
          <a:xfrm>
            <a:off x="5368977" y="5936107"/>
            <a:ext cx="1454045" cy="369332"/>
          </a:xfrm>
          <a:prstGeom prst="rect">
            <a:avLst/>
          </a:prstGeom>
          <a:noFill/>
        </p:spPr>
        <p:txBody>
          <a:bodyPr wrap="square" rtlCol="0">
            <a:spAutoFit/>
          </a:bodyPr>
          <a:lstStyle/>
          <a:p>
            <a:r>
              <a:rPr lang="it-IT" dirty="0"/>
              <a:t>Adolfo Zanini</a:t>
            </a:r>
          </a:p>
        </p:txBody>
      </p:sp>
      <p:sp>
        <p:nvSpPr>
          <p:cNvPr id="8" name="CasellaDiTesto 7">
            <a:extLst>
              <a:ext uri="{FF2B5EF4-FFF2-40B4-BE49-F238E27FC236}">
                <a16:creationId xmlns:a16="http://schemas.microsoft.com/office/drawing/2014/main" id="{70F0E6F5-19A1-4A6F-B302-BE26366302FC}"/>
              </a:ext>
            </a:extLst>
          </p:cNvPr>
          <p:cNvSpPr txBox="1"/>
          <p:nvPr/>
        </p:nvSpPr>
        <p:spPr>
          <a:xfrm>
            <a:off x="10287838" y="2218545"/>
            <a:ext cx="1813810" cy="369332"/>
          </a:xfrm>
          <a:prstGeom prst="rect">
            <a:avLst/>
          </a:prstGeom>
          <a:noFill/>
        </p:spPr>
        <p:txBody>
          <a:bodyPr wrap="square" rtlCol="0">
            <a:spAutoFit/>
          </a:bodyPr>
          <a:lstStyle/>
          <a:p>
            <a:r>
              <a:rPr lang="it-IT" dirty="0"/>
              <a:t>Luigi Sartori</a:t>
            </a:r>
          </a:p>
        </p:txBody>
      </p:sp>
      <p:sp>
        <p:nvSpPr>
          <p:cNvPr id="9" name="Freccia in giù 8">
            <a:extLst>
              <a:ext uri="{FF2B5EF4-FFF2-40B4-BE49-F238E27FC236}">
                <a16:creationId xmlns:a16="http://schemas.microsoft.com/office/drawing/2014/main" id="{07E184E5-BD1C-4376-9622-00F4FAC1B8D4}"/>
              </a:ext>
            </a:extLst>
          </p:cNvPr>
          <p:cNvSpPr/>
          <p:nvPr/>
        </p:nvSpPr>
        <p:spPr>
          <a:xfrm>
            <a:off x="5217826" y="1806317"/>
            <a:ext cx="302302" cy="7393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2DB03A7B-C617-4A5F-A293-56DFA52EF30A}"/>
              </a:ext>
            </a:extLst>
          </p:cNvPr>
          <p:cNvSpPr txBox="1"/>
          <p:nvPr/>
        </p:nvSpPr>
        <p:spPr>
          <a:xfrm>
            <a:off x="4826832" y="1408120"/>
            <a:ext cx="1828801" cy="369332"/>
          </a:xfrm>
          <a:prstGeom prst="rect">
            <a:avLst/>
          </a:prstGeom>
          <a:noFill/>
        </p:spPr>
        <p:txBody>
          <a:bodyPr wrap="square" rtlCol="0">
            <a:spAutoFit/>
          </a:bodyPr>
          <a:lstStyle/>
          <a:p>
            <a:r>
              <a:rPr lang="it-IT" dirty="0"/>
              <a:t>Gilmo </a:t>
            </a:r>
            <a:r>
              <a:rPr lang="it-IT" dirty="0" err="1"/>
              <a:t>Menegolli</a:t>
            </a:r>
            <a:endParaRPr lang="it-IT" dirty="0"/>
          </a:p>
        </p:txBody>
      </p:sp>
      <p:sp>
        <p:nvSpPr>
          <p:cNvPr id="11" name="Freccia in giù 10">
            <a:extLst>
              <a:ext uri="{FF2B5EF4-FFF2-40B4-BE49-F238E27FC236}">
                <a16:creationId xmlns:a16="http://schemas.microsoft.com/office/drawing/2014/main" id="{95DB43B2-653C-4951-8B68-5C4138245F5D}"/>
              </a:ext>
            </a:extLst>
          </p:cNvPr>
          <p:cNvSpPr/>
          <p:nvPr/>
        </p:nvSpPr>
        <p:spPr>
          <a:xfrm rot="1460296">
            <a:off x="9748223" y="1832357"/>
            <a:ext cx="276669" cy="13357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620B8E01-D8D8-47C2-92CB-CB93B3FB5457}"/>
              </a:ext>
            </a:extLst>
          </p:cNvPr>
          <p:cNvSpPr txBox="1"/>
          <p:nvPr/>
        </p:nvSpPr>
        <p:spPr>
          <a:xfrm>
            <a:off x="9488774" y="1408120"/>
            <a:ext cx="1705969" cy="369332"/>
          </a:xfrm>
          <a:prstGeom prst="rect">
            <a:avLst/>
          </a:prstGeom>
          <a:noFill/>
        </p:spPr>
        <p:txBody>
          <a:bodyPr wrap="square" rtlCol="0">
            <a:spAutoFit/>
          </a:bodyPr>
          <a:lstStyle/>
          <a:p>
            <a:r>
              <a:rPr lang="it-IT" dirty="0"/>
              <a:t>Narciso </a:t>
            </a:r>
            <a:r>
              <a:rPr lang="it-IT" dirty="0" err="1"/>
              <a:t>Tognati</a:t>
            </a:r>
            <a:endParaRPr lang="it-IT" dirty="0"/>
          </a:p>
        </p:txBody>
      </p:sp>
      <p:sp>
        <p:nvSpPr>
          <p:cNvPr id="13" name="Freccia in giù 12">
            <a:extLst>
              <a:ext uri="{FF2B5EF4-FFF2-40B4-BE49-F238E27FC236}">
                <a16:creationId xmlns:a16="http://schemas.microsoft.com/office/drawing/2014/main" id="{DB375324-F036-45E9-9553-35BD08E82AF2}"/>
              </a:ext>
            </a:extLst>
          </p:cNvPr>
          <p:cNvSpPr/>
          <p:nvPr/>
        </p:nvSpPr>
        <p:spPr>
          <a:xfrm rot="11859409">
            <a:off x="2383436" y="4057547"/>
            <a:ext cx="419725" cy="16189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78E65643-5F61-4184-94AF-E63583BDE793}"/>
              </a:ext>
            </a:extLst>
          </p:cNvPr>
          <p:cNvSpPr txBox="1"/>
          <p:nvPr/>
        </p:nvSpPr>
        <p:spPr>
          <a:xfrm>
            <a:off x="1618938" y="5746653"/>
            <a:ext cx="1873770" cy="369332"/>
          </a:xfrm>
          <a:prstGeom prst="rect">
            <a:avLst/>
          </a:prstGeom>
          <a:noFill/>
        </p:spPr>
        <p:txBody>
          <a:bodyPr wrap="square" rtlCol="0">
            <a:spAutoFit/>
          </a:bodyPr>
          <a:lstStyle/>
          <a:p>
            <a:r>
              <a:rPr lang="it-IT" dirty="0"/>
              <a:t>Egisto Perez</a:t>
            </a:r>
          </a:p>
        </p:txBody>
      </p:sp>
      <p:sp>
        <p:nvSpPr>
          <p:cNvPr id="15" name="Freccia in giù 14">
            <a:extLst>
              <a:ext uri="{FF2B5EF4-FFF2-40B4-BE49-F238E27FC236}">
                <a16:creationId xmlns:a16="http://schemas.microsoft.com/office/drawing/2014/main" id="{820FEA46-B730-44B0-9BFB-CED9AFD2822F}"/>
              </a:ext>
            </a:extLst>
          </p:cNvPr>
          <p:cNvSpPr/>
          <p:nvPr/>
        </p:nvSpPr>
        <p:spPr>
          <a:xfrm rot="11503214">
            <a:off x="3865253" y="4173512"/>
            <a:ext cx="347810" cy="18882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3951DD6B-5FBF-49C6-A9B4-EBCD7630AAE4}"/>
              </a:ext>
            </a:extLst>
          </p:cNvPr>
          <p:cNvSpPr txBox="1"/>
          <p:nvPr/>
        </p:nvSpPr>
        <p:spPr>
          <a:xfrm>
            <a:off x="3038799" y="6075905"/>
            <a:ext cx="1788033" cy="369332"/>
          </a:xfrm>
          <a:prstGeom prst="rect">
            <a:avLst/>
          </a:prstGeom>
          <a:noFill/>
        </p:spPr>
        <p:txBody>
          <a:bodyPr wrap="square" rtlCol="0">
            <a:spAutoFit/>
          </a:bodyPr>
          <a:lstStyle/>
          <a:p>
            <a:r>
              <a:rPr lang="it-IT" dirty="0"/>
              <a:t>Ettore Stefani</a:t>
            </a:r>
          </a:p>
        </p:txBody>
      </p:sp>
      <p:sp>
        <p:nvSpPr>
          <p:cNvPr id="17" name="Freccia in giù 16">
            <a:extLst>
              <a:ext uri="{FF2B5EF4-FFF2-40B4-BE49-F238E27FC236}">
                <a16:creationId xmlns:a16="http://schemas.microsoft.com/office/drawing/2014/main" id="{D27A1158-57E9-4F72-8F64-D59A8A1904AA}"/>
              </a:ext>
            </a:extLst>
          </p:cNvPr>
          <p:cNvSpPr/>
          <p:nvPr/>
        </p:nvSpPr>
        <p:spPr>
          <a:xfrm rot="9920103">
            <a:off x="9461580" y="4267075"/>
            <a:ext cx="362188" cy="173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484A5C3A-4EF4-4DD0-9820-3549D080C229}"/>
              </a:ext>
            </a:extLst>
          </p:cNvPr>
          <p:cNvSpPr txBox="1"/>
          <p:nvPr/>
        </p:nvSpPr>
        <p:spPr>
          <a:xfrm>
            <a:off x="9099029" y="5931319"/>
            <a:ext cx="1963711" cy="369332"/>
          </a:xfrm>
          <a:prstGeom prst="rect">
            <a:avLst/>
          </a:prstGeom>
          <a:noFill/>
        </p:spPr>
        <p:txBody>
          <a:bodyPr wrap="square" rtlCol="0">
            <a:spAutoFit/>
          </a:bodyPr>
          <a:lstStyle/>
          <a:p>
            <a:r>
              <a:rPr lang="it-IT" dirty="0"/>
              <a:t>Vittorio </a:t>
            </a:r>
            <a:r>
              <a:rPr lang="it-IT" dirty="0" err="1"/>
              <a:t>Formentin</a:t>
            </a:r>
            <a:endParaRPr lang="it-IT" dirty="0"/>
          </a:p>
        </p:txBody>
      </p:sp>
    </p:spTree>
    <p:extLst>
      <p:ext uri="{BB962C8B-B14F-4D97-AF65-F5344CB8AC3E}">
        <p14:creationId xmlns:p14="http://schemas.microsoft.com/office/powerpoint/2010/main" val="184502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animBg="1"/>
      <p:bldP spid="10" grpId="0"/>
      <p:bldP spid="11" grpId="0" animBg="1"/>
      <p:bldP spid="12" grpId="0"/>
      <p:bldP spid="13" grpId="0" animBg="1"/>
      <p:bldP spid="14" grpId="0"/>
      <p:bldP spid="15" grpId="0" animBg="1"/>
      <p:bldP spid="16" grpId="0"/>
      <p:bldP spid="17"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6E2F5B8-DB63-4D70-BB59-478E8B216B15}"/>
              </a:ext>
            </a:extLst>
          </p:cNvPr>
          <p:cNvSpPr txBox="1"/>
          <p:nvPr/>
        </p:nvSpPr>
        <p:spPr>
          <a:xfrm>
            <a:off x="539646" y="98093"/>
            <a:ext cx="3327816" cy="523220"/>
          </a:xfrm>
          <a:prstGeom prst="rect">
            <a:avLst/>
          </a:prstGeom>
          <a:noFill/>
        </p:spPr>
        <p:txBody>
          <a:bodyPr wrap="square" rtlCol="0">
            <a:spAutoFit/>
          </a:bodyPr>
          <a:lstStyle/>
          <a:p>
            <a:r>
              <a:rPr lang="it-IT" sz="2800" dirty="0"/>
              <a:t>GLI  ANNI  TRENTA</a:t>
            </a:r>
          </a:p>
        </p:txBody>
      </p:sp>
      <p:pic>
        <p:nvPicPr>
          <p:cNvPr id="6" name="Immagine 5">
            <a:extLst>
              <a:ext uri="{FF2B5EF4-FFF2-40B4-BE49-F238E27FC236}">
                <a16:creationId xmlns:a16="http://schemas.microsoft.com/office/drawing/2014/main" id="{57A11CB5-6E73-4642-84FE-003037FDE088}"/>
              </a:ext>
            </a:extLst>
          </p:cNvPr>
          <p:cNvPicPr>
            <a:picLocks noChangeAspect="1"/>
          </p:cNvPicPr>
          <p:nvPr/>
        </p:nvPicPr>
        <p:blipFill>
          <a:blip r:embed="rId2"/>
          <a:stretch>
            <a:fillRect/>
          </a:stretch>
        </p:blipFill>
        <p:spPr>
          <a:xfrm>
            <a:off x="539646" y="1944752"/>
            <a:ext cx="5556354" cy="4815155"/>
          </a:xfrm>
          <a:prstGeom prst="rect">
            <a:avLst/>
          </a:prstGeom>
        </p:spPr>
      </p:pic>
      <p:pic>
        <p:nvPicPr>
          <p:cNvPr id="8" name="Immagine 7">
            <a:extLst>
              <a:ext uri="{FF2B5EF4-FFF2-40B4-BE49-F238E27FC236}">
                <a16:creationId xmlns:a16="http://schemas.microsoft.com/office/drawing/2014/main" id="{E377ABBB-7A54-4487-AC7B-9F8CBD04B187}"/>
              </a:ext>
            </a:extLst>
          </p:cNvPr>
          <p:cNvPicPr>
            <a:picLocks noChangeAspect="1"/>
          </p:cNvPicPr>
          <p:nvPr/>
        </p:nvPicPr>
        <p:blipFill>
          <a:blip r:embed="rId3"/>
          <a:stretch>
            <a:fillRect/>
          </a:stretch>
        </p:blipFill>
        <p:spPr>
          <a:xfrm>
            <a:off x="6417838" y="632917"/>
            <a:ext cx="5256286" cy="3719412"/>
          </a:xfrm>
          <a:prstGeom prst="rect">
            <a:avLst/>
          </a:prstGeom>
        </p:spPr>
      </p:pic>
      <p:sp>
        <p:nvSpPr>
          <p:cNvPr id="9" name="CasellaDiTesto 8">
            <a:extLst>
              <a:ext uri="{FF2B5EF4-FFF2-40B4-BE49-F238E27FC236}">
                <a16:creationId xmlns:a16="http://schemas.microsoft.com/office/drawing/2014/main" id="{DCF8E095-268B-4FB3-91D1-F08E8B0D511A}"/>
              </a:ext>
            </a:extLst>
          </p:cNvPr>
          <p:cNvSpPr txBox="1"/>
          <p:nvPr/>
        </p:nvSpPr>
        <p:spPr>
          <a:xfrm>
            <a:off x="6417838" y="4901784"/>
            <a:ext cx="5234513" cy="1631216"/>
          </a:xfrm>
          <a:prstGeom prst="rect">
            <a:avLst/>
          </a:prstGeom>
          <a:noFill/>
        </p:spPr>
        <p:txBody>
          <a:bodyPr wrap="square" rtlCol="0">
            <a:spAutoFit/>
          </a:bodyPr>
          <a:lstStyle/>
          <a:p>
            <a:r>
              <a:rPr lang="it-IT" sz="2000" dirty="0"/>
              <a:t>Nel 1936-1937, Luigi Sartori, già proprietario del Cortesi-</a:t>
            </a:r>
            <a:r>
              <a:rPr lang="it-IT" sz="2000" dirty="0" err="1"/>
              <a:t>Meggiorato</a:t>
            </a:r>
            <a:r>
              <a:rPr lang="it-IT" sz="2000" dirty="0"/>
              <a:t> e di lì a due anni del Due Torri-</a:t>
            </a:r>
            <a:r>
              <a:rPr lang="it-IT" sz="2000" dirty="0" err="1"/>
              <a:t>Morosini</a:t>
            </a:r>
            <a:r>
              <a:rPr lang="it-IT" sz="2000" dirty="0"/>
              <a:t>, intraprende la costruzione ex novo del </a:t>
            </a:r>
            <a:r>
              <a:rPr lang="it-IT" sz="2000" dirty="0" err="1"/>
              <a:t>Salus</a:t>
            </a:r>
            <a:r>
              <a:rPr lang="it-IT" sz="2000" dirty="0"/>
              <a:t>, albergo di quattro piani e di 40 stanze.</a:t>
            </a:r>
          </a:p>
        </p:txBody>
      </p:sp>
      <p:sp>
        <p:nvSpPr>
          <p:cNvPr id="3" name="CasellaDiTesto 2">
            <a:extLst>
              <a:ext uri="{FF2B5EF4-FFF2-40B4-BE49-F238E27FC236}">
                <a16:creationId xmlns:a16="http://schemas.microsoft.com/office/drawing/2014/main" id="{D963E590-82D1-4CF5-9577-DD7C9FCF4F5C}"/>
              </a:ext>
            </a:extLst>
          </p:cNvPr>
          <p:cNvSpPr txBox="1"/>
          <p:nvPr/>
        </p:nvSpPr>
        <p:spPr>
          <a:xfrm>
            <a:off x="539645" y="621313"/>
            <a:ext cx="5756223" cy="1323439"/>
          </a:xfrm>
          <a:prstGeom prst="rect">
            <a:avLst/>
          </a:prstGeom>
          <a:noFill/>
        </p:spPr>
        <p:txBody>
          <a:bodyPr wrap="square" rtlCol="0">
            <a:spAutoFit/>
          </a:bodyPr>
          <a:lstStyle/>
          <a:p>
            <a:r>
              <a:rPr lang="it-IT" sz="2000" dirty="0"/>
              <a:t>In base al censimento del 1936,  Abano è un “grosso” centro rurale, con poco più di 7000 abitanti, concentrati nell’antico paese e le sue frazioni e con metà della popolazione attiva occupata in agricoltura. </a:t>
            </a:r>
          </a:p>
        </p:txBody>
      </p:sp>
    </p:spTree>
    <p:extLst>
      <p:ext uri="{BB962C8B-B14F-4D97-AF65-F5344CB8AC3E}">
        <p14:creationId xmlns:p14="http://schemas.microsoft.com/office/powerpoint/2010/main" val="153840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9C10D4B-3FB1-4971-9519-E4DE685AA2D1}"/>
              </a:ext>
            </a:extLst>
          </p:cNvPr>
          <p:cNvSpPr txBox="1"/>
          <p:nvPr/>
        </p:nvSpPr>
        <p:spPr>
          <a:xfrm>
            <a:off x="6685612" y="305068"/>
            <a:ext cx="5286531" cy="6247864"/>
          </a:xfrm>
          <a:prstGeom prst="rect">
            <a:avLst/>
          </a:prstGeom>
          <a:noFill/>
        </p:spPr>
        <p:txBody>
          <a:bodyPr wrap="square" rtlCol="0">
            <a:spAutoFit/>
          </a:bodyPr>
          <a:lstStyle/>
          <a:p>
            <a:r>
              <a:rPr lang="it-IT" sz="2000" dirty="0"/>
              <a:t>A regolare ed implementare l’attività estrattiva erano intervenute nel 1927 mediante un Regio Decreto (29 luglio 1927) le “norme di carattere legislativo per disciplinare la ricerca e la coltivazione delle miniere del Regno”. Esse sostituirono il diritto di proprietà, secondo il quale “le acque termali e minerali erano a piena disposizione del proprietario del fondo in cui si trovavano”, con il principio della demanialità ovvero con l’affermazione dell’”appartenenza delle acque al patrimonio indisponibile dello Stato”, prevedendo la richiesta del permesso di ricerca e l’ ottenimento della concessione, rilasciata in base alla verifica della “capacità tecnica ed economica necessaria”. Nel 1930 “sorgono le prime due concessioni, la </a:t>
            </a:r>
            <a:r>
              <a:rPr lang="it-IT" sz="2000" i="1" dirty="0"/>
              <a:t>Montirone</a:t>
            </a:r>
            <a:r>
              <a:rPr lang="it-IT" sz="2000" dirty="0"/>
              <a:t> (che occupa un’area molto estesa, di oltre 65 ettari) e la </a:t>
            </a:r>
            <a:r>
              <a:rPr lang="it-IT" sz="2000" i="1" dirty="0"/>
              <a:t>Monteortone e fonte della Vergine</a:t>
            </a:r>
            <a:r>
              <a:rPr lang="it-IT" sz="2000" dirty="0"/>
              <a:t>”; nel 1939 ai 48 pozzi corrisponderanno 17 concessioni </a:t>
            </a:r>
            <a:r>
              <a:rPr lang="it-IT" sz="2000" dirty="0" err="1"/>
              <a:t>idrominerarie</a:t>
            </a:r>
            <a:r>
              <a:rPr lang="it-IT" sz="2000" dirty="0"/>
              <a:t>.</a:t>
            </a:r>
          </a:p>
        </p:txBody>
      </p:sp>
      <p:pic>
        <p:nvPicPr>
          <p:cNvPr id="3" name="Immagine 2">
            <a:extLst>
              <a:ext uri="{FF2B5EF4-FFF2-40B4-BE49-F238E27FC236}">
                <a16:creationId xmlns:a16="http://schemas.microsoft.com/office/drawing/2014/main" id="{60EA7096-9D5A-4F0D-9D17-D98FA9D67730}"/>
              </a:ext>
            </a:extLst>
          </p:cNvPr>
          <p:cNvPicPr>
            <a:picLocks noChangeAspect="1"/>
          </p:cNvPicPr>
          <p:nvPr/>
        </p:nvPicPr>
        <p:blipFill>
          <a:blip r:embed="rId2"/>
          <a:stretch>
            <a:fillRect/>
          </a:stretch>
        </p:blipFill>
        <p:spPr>
          <a:xfrm>
            <a:off x="314255" y="1630414"/>
            <a:ext cx="6042965" cy="4922518"/>
          </a:xfrm>
          <a:prstGeom prst="rect">
            <a:avLst/>
          </a:prstGeom>
        </p:spPr>
      </p:pic>
      <p:sp>
        <p:nvSpPr>
          <p:cNvPr id="4" name="CasellaDiTesto 3">
            <a:extLst>
              <a:ext uri="{FF2B5EF4-FFF2-40B4-BE49-F238E27FC236}">
                <a16:creationId xmlns:a16="http://schemas.microsoft.com/office/drawing/2014/main" id="{F4AF8052-45F6-4C8B-94AD-E7F840E228AC}"/>
              </a:ext>
            </a:extLst>
          </p:cNvPr>
          <p:cNvSpPr txBox="1"/>
          <p:nvPr/>
        </p:nvSpPr>
        <p:spPr>
          <a:xfrm>
            <a:off x="314950" y="305068"/>
            <a:ext cx="6206466" cy="954107"/>
          </a:xfrm>
          <a:prstGeom prst="rect">
            <a:avLst/>
          </a:prstGeom>
          <a:noFill/>
        </p:spPr>
        <p:txBody>
          <a:bodyPr wrap="square" rtlCol="0">
            <a:spAutoFit/>
          </a:bodyPr>
          <a:lstStyle/>
          <a:p>
            <a:r>
              <a:rPr lang="it-IT" sz="2800" dirty="0"/>
              <a:t>IN PRINCIPIO ERA L?ACQUA.</a:t>
            </a:r>
          </a:p>
          <a:p>
            <a:r>
              <a:rPr lang="it-IT" sz="2800" dirty="0"/>
              <a:t>Il Regio Decreto 1443 del 29 luglio 1927.</a:t>
            </a:r>
          </a:p>
        </p:txBody>
      </p:sp>
    </p:spTree>
    <p:extLst>
      <p:ext uri="{BB962C8B-B14F-4D97-AF65-F5344CB8AC3E}">
        <p14:creationId xmlns:p14="http://schemas.microsoft.com/office/powerpoint/2010/main" val="179856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EA833BE-B327-4ED2-91BD-F685C2687BC0}"/>
              </a:ext>
            </a:extLst>
          </p:cNvPr>
          <p:cNvPicPr>
            <a:picLocks noChangeAspect="1"/>
          </p:cNvPicPr>
          <p:nvPr/>
        </p:nvPicPr>
        <p:blipFill>
          <a:blip r:embed="rId2"/>
          <a:stretch>
            <a:fillRect/>
          </a:stretch>
        </p:blipFill>
        <p:spPr>
          <a:xfrm>
            <a:off x="287172" y="277318"/>
            <a:ext cx="4829902" cy="3086960"/>
          </a:xfrm>
          <a:prstGeom prst="rect">
            <a:avLst/>
          </a:prstGeom>
        </p:spPr>
      </p:pic>
      <p:pic>
        <p:nvPicPr>
          <p:cNvPr id="5" name="Immagine 4">
            <a:extLst>
              <a:ext uri="{FF2B5EF4-FFF2-40B4-BE49-F238E27FC236}">
                <a16:creationId xmlns:a16="http://schemas.microsoft.com/office/drawing/2014/main" id="{73CD8F41-3DD0-48A5-A153-647FC84EEA32}"/>
              </a:ext>
            </a:extLst>
          </p:cNvPr>
          <p:cNvPicPr>
            <a:picLocks noChangeAspect="1"/>
          </p:cNvPicPr>
          <p:nvPr/>
        </p:nvPicPr>
        <p:blipFill>
          <a:blip r:embed="rId3"/>
          <a:stretch>
            <a:fillRect/>
          </a:stretch>
        </p:blipFill>
        <p:spPr>
          <a:xfrm>
            <a:off x="3989030" y="1543987"/>
            <a:ext cx="7915798" cy="5036695"/>
          </a:xfrm>
          <a:prstGeom prst="rect">
            <a:avLst/>
          </a:prstGeom>
        </p:spPr>
      </p:pic>
      <p:sp>
        <p:nvSpPr>
          <p:cNvPr id="2" name="CasellaDiTesto 1">
            <a:extLst>
              <a:ext uri="{FF2B5EF4-FFF2-40B4-BE49-F238E27FC236}">
                <a16:creationId xmlns:a16="http://schemas.microsoft.com/office/drawing/2014/main" id="{D525A4AA-3BA5-4129-A5FB-DB6C08726D99}"/>
              </a:ext>
            </a:extLst>
          </p:cNvPr>
          <p:cNvSpPr txBox="1"/>
          <p:nvPr/>
        </p:nvSpPr>
        <p:spPr>
          <a:xfrm>
            <a:off x="5331417" y="387458"/>
            <a:ext cx="6573411" cy="1015663"/>
          </a:xfrm>
          <a:prstGeom prst="rect">
            <a:avLst/>
          </a:prstGeom>
          <a:noFill/>
        </p:spPr>
        <p:txBody>
          <a:bodyPr wrap="square" rtlCol="0">
            <a:spAutoFit/>
          </a:bodyPr>
          <a:lstStyle/>
          <a:p>
            <a:r>
              <a:rPr lang="it-IT" sz="2000" dirty="0"/>
              <a:t>Negli anni Venti la vecchia osteria Alla Storta, alla quale si accorre per il gioco del biliardo, è gestita da Giacinto </a:t>
            </a:r>
            <a:r>
              <a:rPr lang="it-IT" sz="2000" dirty="0" err="1"/>
              <a:t>Sgarabottolo</a:t>
            </a:r>
            <a:r>
              <a:rPr lang="it-IT" sz="2000" dirty="0"/>
              <a:t>.</a:t>
            </a:r>
          </a:p>
        </p:txBody>
      </p:sp>
      <p:sp>
        <p:nvSpPr>
          <p:cNvPr id="4" name="CasellaDiTesto 3">
            <a:extLst>
              <a:ext uri="{FF2B5EF4-FFF2-40B4-BE49-F238E27FC236}">
                <a16:creationId xmlns:a16="http://schemas.microsoft.com/office/drawing/2014/main" id="{C35CE083-FE3C-4F25-8F8F-A133EC535A7D}"/>
              </a:ext>
            </a:extLst>
          </p:cNvPr>
          <p:cNvSpPr txBox="1"/>
          <p:nvPr/>
        </p:nvSpPr>
        <p:spPr>
          <a:xfrm>
            <a:off x="287172" y="4124327"/>
            <a:ext cx="3494414" cy="1938992"/>
          </a:xfrm>
          <a:prstGeom prst="rect">
            <a:avLst/>
          </a:prstGeom>
          <a:noFill/>
        </p:spPr>
        <p:txBody>
          <a:bodyPr wrap="square" rtlCol="0">
            <a:spAutoFit/>
          </a:bodyPr>
          <a:lstStyle/>
          <a:p>
            <a:r>
              <a:rPr lang="it-IT" sz="2000" dirty="0"/>
              <a:t>Nel 1932 il giovane fanghino del </a:t>
            </a:r>
            <a:r>
              <a:rPr lang="it-IT" sz="2000" dirty="0" err="1"/>
              <a:t>Todeschini</a:t>
            </a:r>
            <a:r>
              <a:rPr lang="it-IT" sz="2000" dirty="0"/>
              <a:t> e del Trieste Ettore Furlan acquista l’osteria. Ottenuto nel 1938 il permesso di terebrazione, la trasforma nell’albergo Italia.</a:t>
            </a:r>
          </a:p>
        </p:txBody>
      </p:sp>
    </p:spTree>
    <p:extLst>
      <p:ext uri="{BB962C8B-B14F-4D97-AF65-F5344CB8AC3E}">
        <p14:creationId xmlns:p14="http://schemas.microsoft.com/office/powerpoint/2010/main" val="288889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D8863B22-1388-4A44-9B3B-D80360302A43}"/>
              </a:ext>
            </a:extLst>
          </p:cNvPr>
          <p:cNvSpPr txBox="1"/>
          <p:nvPr/>
        </p:nvSpPr>
        <p:spPr>
          <a:xfrm>
            <a:off x="379750" y="341269"/>
            <a:ext cx="5741233" cy="523220"/>
          </a:xfrm>
          <a:prstGeom prst="rect">
            <a:avLst/>
          </a:prstGeom>
          <a:noFill/>
        </p:spPr>
        <p:txBody>
          <a:bodyPr wrap="square" rtlCol="0">
            <a:spAutoFit/>
          </a:bodyPr>
          <a:lstStyle/>
          <a:p>
            <a:r>
              <a:rPr lang="it-IT" sz="2800" dirty="0"/>
              <a:t>AZIENDA DI CURA E SOGGIORNO</a:t>
            </a:r>
          </a:p>
        </p:txBody>
      </p:sp>
      <p:sp>
        <p:nvSpPr>
          <p:cNvPr id="6" name="CasellaDiTesto 5">
            <a:extLst>
              <a:ext uri="{FF2B5EF4-FFF2-40B4-BE49-F238E27FC236}">
                <a16:creationId xmlns:a16="http://schemas.microsoft.com/office/drawing/2014/main" id="{74FC2172-0E18-482C-91DC-BAD5CC520251}"/>
              </a:ext>
            </a:extLst>
          </p:cNvPr>
          <p:cNvSpPr txBox="1"/>
          <p:nvPr/>
        </p:nvSpPr>
        <p:spPr>
          <a:xfrm>
            <a:off x="379750" y="1229193"/>
            <a:ext cx="5271542" cy="3785652"/>
          </a:xfrm>
          <a:prstGeom prst="rect">
            <a:avLst/>
          </a:prstGeom>
          <a:noFill/>
        </p:spPr>
        <p:txBody>
          <a:bodyPr wrap="square" rtlCol="0">
            <a:spAutoFit/>
          </a:bodyPr>
          <a:lstStyle/>
          <a:p>
            <a:r>
              <a:rPr lang="it-IT" sz="2000" dirty="0"/>
              <a:t>Del 1922 scaturì la scelta di istituire una Commissione Terme per la Tassa di Soggiorno composta dal sindaco Adolfo Zanini, dall’assessore Egisto Perez, dal consigliere comunale Antonio </a:t>
            </a:r>
            <a:r>
              <a:rPr lang="it-IT" sz="2000" dirty="0" err="1"/>
              <a:t>Sgaravatti</a:t>
            </a:r>
            <a:r>
              <a:rPr lang="it-IT" sz="2000" dirty="0"/>
              <a:t>, da Gaetano </a:t>
            </a:r>
            <a:r>
              <a:rPr lang="it-IT" sz="2000" dirty="0" err="1"/>
              <a:t>Salvagnini</a:t>
            </a:r>
            <a:r>
              <a:rPr lang="it-IT" sz="2000" dirty="0"/>
              <a:t> e Cesare </a:t>
            </a:r>
            <a:r>
              <a:rPr lang="it-IT" sz="2000" dirty="0" err="1"/>
              <a:t>Tognato</a:t>
            </a:r>
            <a:r>
              <a:rPr lang="it-IT" sz="2000" dirty="0"/>
              <a:t> in rappresentanza dei “contribuenti” e dagli albergatori Giorgio Sacerdoti, Rinaldo Brega, Luigi Sartori, Giuseppe </a:t>
            </a:r>
            <a:r>
              <a:rPr lang="it-IT" sz="2000" dirty="0" err="1"/>
              <a:t>Menegolli</a:t>
            </a:r>
            <a:r>
              <a:rPr lang="it-IT" sz="2000" dirty="0"/>
              <a:t> ed Ernesto Buia. Questa Commissione costituisce in qualche modo la premessa della imminente istituzione dell’Azienda Autonoma di Cura e Soggiorno.</a:t>
            </a:r>
          </a:p>
        </p:txBody>
      </p:sp>
      <p:sp>
        <p:nvSpPr>
          <p:cNvPr id="7" name="CasellaDiTesto 6">
            <a:extLst>
              <a:ext uri="{FF2B5EF4-FFF2-40B4-BE49-F238E27FC236}">
                <a16:creationId xmlns:a16="http://schemas.microsoft.com/office/drawing/2014/main" id="{F26AA662-CD0B-4925-8964-610B222AF2A1}"/>
              </a:ext>
            </a:extLst>
          </p:cNvPr>
          <p:cNvSpPr txBox="1"/>
          <p:nvPr/>
        </p:nvSpPr>
        <p:spPr>
          <a:xfrm>
            <a:off x="6120983" y="3234128"/>
            <a:ext cx="5891134" cy="3477875"/>
          </a:xfrm>
          <a:prstGeom prst="rect">
            <a:avLst/>
          </a:prstGeom>
          <a:noFill/>
        </p:spPr>
        <p:txBody>
          <a:bodyPr wrap="square" rtlCol="0">
            <a:spAutoFit/>
          </a:bodyPr>
          <a:lstStyle/>
          <a:p>
            <a:r>
              <a:rPr lang="it-IT" sz="2000" dirty="0"/>
              <a:t>Potendo vantare Abano Terme la denominazione di “Stazione di Cura”, il 1 luglio 1927 si riunirà il primo comitato dell’Azienda Autonoma, composto da Adelchi </a:t>
            </a:r>
            <a:r>
              <a:rPr lang="it-IT" sz="2000" dirty="0" err="1"/>
              <a:t>Mentaschi</a:t>
            </a:r>
            <a:r>
              <a:rPr lang="it-IT" sz="2000" dirty="0"/>
              <a:t>, in qualità di podestà, Francesco </a:t>
            </a:r>
            <a:r>
              <a:rPr lang="it-IT" sz="2000" dirty="0" err="1"/>
              <a:t>Camillotti</a:t>
            </a:r>
            <a:r>
              <a:rPr lang="it-IT" sz="2000" dirty="0"/>
              <a:t> in rappresentanza </a:t>
            </a:r>
            <a:r>
              <a:rPr lang="it-IT" sz="2000" dirty="0" err="1"/>
              <a:t>dell’Enit</a:t>
            </a:r>
            <a:r>
              <a:rPr lang="it-IT" sz="2000" dirty="0"/>
              <a:t>, Arturo </a:t>
            </a:r>
            <a:r>
              <a:rPr lang="it-IT" sz="2000" dirty="0" err="1"/>
              <a:t>Gribaldo</a:t>
            </a:r>
            <a:r>
              <a:rPr lang="it-IT" sz="2000" dirty="0"/>
              <a:t> in rappresentanza del Touring Club Italia, i medici Girolamo </a:t>
            </a:r>
            <a:r>
              <a:rPr lang="it-IT" sz="2000" dirty="0" err="1"/>
              <a:t>Schiesari</a:t>
            </a:r>
            <a:r>
              <a:rPr lang="it-IT" sz="2000" dirty="0"/>
              <a:t> ed Emilio Astori in rappresentanza del consiglio provinciale di sanità, Gilmo </a:t>
            </a:r>
            <a:r>
              <a:rPr lang="it-IT" sz="2000" dirty="0" err="1"/>
              <a:t>Menegolli</a:t>
            </a:r>
            <a:r>
              <a:rPr lang="it-IT" sz="2000" dirty="0"/>
              <a:t> per l’industria alberghiera, Oreste </a:t>
            </a:r>
            <a:r>
              <a:rPr lang="it-IT" sz="2000" dirty="0" err="1"/>
              <a:t>Sgaravatti</a:t>
            </a:r>
            <a:r>
              <a:rPr lang="it-IT" sz="2000" dirty="0"/>
              <a:t> rappresentante per l’industria e il commercio, Cesare </a:t>
            </a:r>
            <a:r>
              <a:rPr lang="it-IT" sz="2000" dirty="0" err="1"/>
              <a:t>Tognato</a:t>
            </a:r>
            <a:r>
              <a:rPr lang="it-IT" sz="2000" dirty="0"/>
              <a:t> e Gerolamo Bianchi di designazione comunale.</a:t>
            </a:r>
          </a:p>
        </p:txBody>
      </p:sp>
      <p:pic>
        <p:nvPicPr>
          <p:cNvPr id="9" name="Immagine 8">
            <a:extLst>
              <a:ext uri="{FF2B5EF4-FFF2-40B4-BE49-F238E27FC236}">
                <a16:creationId xmlns:a16="http://schemas.microsoft.com/office/drawing/2014/main" id="{0617278B-5386-4D46-9EBA-86498A53D452}"/>
              </a:ext>
            </a:extLst>
          </p:cNvPr>
          <p:cNvPicPr>
            <a:picLocks noChangeAspect="1"/>
          </p:cNvPicPr>
          <p:nvPr/>
        </p:nvPicPr>
        <p:blipFill>
          <a:blip r:embed="rId2"/>
          <a:stretch>
            <a:fillRect/>
          </a:stretch>
        </p:blipFill>
        <p:spPr>
          <a:xfrm>
            <a:off x="6330525" y="341269"/>
            <a:ext cx="5047010" cy="2764803"/>
          </a:xfrm>
          <a:prstGeom prst="rect">
            <a:avLst/>
          </a:prstGeom>
        </p:spPr>
      </p:pic>
    </p:spTree>
    <p:extLst>
      <p:ext uri="{BB962C8B-B14F-4D97-AF65-F5344CB8AC3E}">
        <p14:creationId xmlns:p14="http://schemas.microsoft.com/office/powerpoint/2010/main" val="284751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down)">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7300944-E97E-4920-8CB5-837D3767A944}"/>
              </a:ext>
            </a:extLst>
          </p:cNvPr>
          <p:cNvSpPr txBox="1"/>
          <p:nvPr/>
        </p:nvSpPr>
        <p:spPr>
          <a:xfrm>
            <a:off x="809470" y="330984"/>
            <a:ext cx="9893508" cy="523220"/>
          </a:xfrm>
          <a:prstGeom prst="rect">
            <a:avLst/>
          </a:prstGeom>
          <a:noFill/>
        </p:spPr>
        <p:txBody>
          <a:bodyPr wrap="square" rtlCol="0">
            <a:spAutoFit/>
          </a:bodyPr>
          <a:lstStyle/>
          <a:p>
            <a:r>
              <a:rPr lang="it-IT" sz="2800" dirty="0"/>
              <a:t>DISCIPLINA SANITARIA (Decreti 27 aprile 1818 e 29 aprile 1820)</a:t>
            </a:r>
          </a:p>
        </p:txBody>
      </p:sp>
      <p:sp>
        <p:nvSpPr>
          <p:cNvPr id="6" name="CasellaDiTesto 5">
            <a:extLst>
              <a:ext uri="{FF2B5EF4-FFF2-40B4-BE49-F238E27FC236}">
                <a16:creationId xmlns:a16="http://schemas.microsoft.com/office/drawing/2014/main" id="{08759A62-9993-47AF-87E7-1758B7517751}"/>
              </a:ext>
            </a:extLst>
          </p:cNvPr>
          <p:cNvSpPr txBox="1"/>
          <p:nvPr/>
        </p:nvSpPr>
        <p:spPr>
          <a:xfrm>
            <a:off x="6700604" y="1202480"/>
            <a:ext cx="4876799" cy="5324535"/>
          </a:xfrm>
          <a:prstGeom prst="rect">
            <a:avLst/>
          </a:prstGeom>
          <a:noFill/>
        </p:spPr>
        <p:txBody>
          <a:bodyPr wrap="square" rtlCol="0">
            <a:spAutoFit/>
          </a:bodyPr>
          <a:lstStyle/>
          <a:p>
            <a:r>
              <a:rPr lang="it-IT" sz="2000" b="1" dirty="0"/>
              <a:t>Istruzioni sanitarie e mediche per i medici assistenti agli stabilimenti termali della provincia di Padova (1819-1820).</a:t>
            </a:r>
          </a:p>
          <a:p>
            <a:endParaRPr lang="it-IT" sz="2000" dirty="0"/>
          </a:p>
          <a:p>
            <a:r>
              <a:rPr lang="it-IT" sz="2000" dirty="0"/>
              <a:t>[…] 13</a:t>
            </a:r>
            <a:r>
              <a:rPr lang="it-IT" sz="2000" i="1" dirty="0"/>
              <a:t>. Siccome la esperienza ha fatto vedere che molti bagnanti per varie ragioni o fanno la medicatura a proprio capriccio, o secondo le prescrizioni di medici lontani, ovvero, sentito anche il parere del medico assistente, si regolano poi a modo loro; e che da ciò ne deriva che la cura o non ha buon esito, o rimane imperfetta, o se ne ignorano gli effetti; il medico assistente s’informerà possibilmente dai </a:t>
            </a:r>
            <a:r>
              <a:rPr lang="it-IT" sz="2000" i="1" dirty="0" err="1"/>
              <a:t>bagnajuoli</a:t>
            </a:r>
            <a:r>
              <a:rPr lang="it-IT" sz="2000" i="1" dirty="0"/>
              <a:t> e da altri dell’esito della medicatura di tali bagnanti, e lo noterà nel Giornale, a salvezza della riputazione delle Terme e propria. </a:t>
            </a:r>
            <a:r>
              <a:rPr lang="it-IT" sz="2000" dirty="0"/>
              <a:t>[…]</a:t>
            </a:r>
          </a:p>
        </p:txBody>
      </p:sp>
      <p:sp>
        <p:nvSpPr>
          <p:cNvPr id="7" name="CasellaDiTesto 6">
            <a:extLst>
              <a:ext uri="{FF2B5EF4-FFF2-40B4-BE49-F238E27FC236}">
                <a16:creationId xmlns:a16="http://schemas.microsoft.com/office/drawing/2014/main" id="{4DF9BADE-827D-4B70-AECF-980C04484D21}"/>
              </a:ext>
            </a:extLst>
          </p:cNvPr>
          <p:cNvSpPr txBox="1"/>
          <p:nvPr/>
        </p:nvSpPr>
        <p:spPr>
          <a:xfrm>
            <a:off x="614597" y="1202481"/>
            <a:ext cx="4876800" cy="5324535"/>
          </a:xfrm>
          <a:prstGeom prst="rect">
            <a:avLst/>
          </a:prstGeom>
          <a:noFill/>
        </p:spPr>
        <p:txBody>
          <a:bodyPr wrap="square" rtlCol="0">
            <a:spAutoFit/>
          </a:bodyPr>
          <a:lstStyle/>
          <a:p>
            <a:r>
              <a:rPr lang="it-IT" sz="2000" b="1" dirty="0"/>
              <a:t>Discipline sanitarie per gli stabilimenti delle Terme Padovane (1818).</a:t>
            </a:r>
          </a:p>
          <a:p>
            <a:endParaRPr lang="it-IT" sz="2000" b="1" dirty="0"/>
          </a:p>
          <a:p>
            <a:r>
              <a:rPr lang="it-IT" sz="2000" dirty="0"/>
              <a:t>[…] </a:t>
            </a:r>
          </a:p>
          <a:p>
            <a:r>
              <a:rPr lang="it-IT" sz="2000" dirty="0"/>
              <a:t>16. </a:t>
            </a:r>
            <a:r>
              <a:rPr lang="it-IT" sz="2000" i="1" dirty="0"/>
              <a:t>I </a:t>
            </a:r>
            <a:r>
              <a:rPr lang="it-IT" sz="2000" i="1" dirty="0" err="1"/>
              <a:t>proprietarii</a:t>
            </a:r>
            <a:r>
              <a:rPr lang="it-IT" sz="2000" i="1" dirty="0"/>
              <a:t> degli stabilimenti si combineranno per provvederli di un abile medico e di un chirurgo appositi e li proporranno, mediante la Regia Delegazione, al Governo per la opportuna conferma.</a:t>
            </a:r>
          </a:p>
          <a:p>
            <a:r>
              <a:rPr lang="it-IT" sz="2000" dirty="0"/>
              <a:t>17.</a:t>
            </a:r>
            <a:r>
              <a:rPr lang="it-IT" sz="2000" i="1" dirty="0"/>
              <a:t> Il medico dovrà tenere un Giornale di tutte le cure da lui dirette, mediche e chirurgiche, ed il chirurgo dovrà prestargli assistenza.</a:t>
            </a:r>
          </a:p>
          <a:p>
            <a:r>
              <a:rPr lang="it-IT" sz="2000" dirty="0"/>
              <a:t>18. </a:t>
            </a:r>
            <a:r>
              <a:rPr lang="it-IT" sz="2000" i="1" dirty="0" err="1"/>
              <a:t>Sopravveglierà</a:t>
            </a:r>
            <a:r>
              <a:rPr lang="it-IT" sz="2000" i="1" dirty="0"/>
              <a:t> il buon andamento delle operazioni termali eseguite dai </a:t>
            </a:r>
            <a:r>
              <a:rPr lang="it-IT" sz="2000" i="1" dirty="0" err="1"/>
              <a:t>bagnajuoli</a:t>
            </a:r>
            <a:r>
              <a:rPr lang="it-IT" sz="2000" i="1" dirty="0"/>
              <a:t>.</a:t>
            </a:r>
          </a:p>
          <a:p>
            <a:r>
              <a:rPr lang="it-IT" sz="2000" dirty="0"/>
              <a:t>19. </a:t>
            </a:r>
            <a:r>
              <a:rPr lang="it-IT" sz="2000" i="1" dirty="0"/>
              <a:t>Trattandosi di malattie contagiose o schifose, prescriverà le provvidenze sanitarie, a tranquillità comune. </a:t>
            </a:r>
            <a:r>
              <a:rPr lang="it-IT" sz="2000" dirty="0"/>
              <a:t>[…]</a:t>
            </a:r>
          </a:p>
        </p:txBody>
      </p:sp>
    </p:spTree>
    <p:extLst>
      <p:ext uri="{BB962C8B-B14F-4D97-AF65-F5344CB8AC3E}">
        <p14:creationId xmlns:p14="http://schemas.microsoft.com/office/powerpoint/2010/main" val="330501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959F5C7-5495-4996-B50F-DF56D2A5FE81}"/>
              </a:ext>
            </a:extLst>
          </p:cNvPr>
          <p:cNvSpPr txBox="1"/>
          <p:nvPr/>
        </p:nvSpPr>
        <p:spPr>
          <a:xfrm>
            <a:off x="449705" y="554636"/>
            <a:ext cx="5646295" cy="2862322"/>
          </a:xfrm>
          <a:prstGeom prst="rect">
            <a:avLst/>
          </a:prstGeom>
          <a:noFill/>
        </p:spPr>
        <p:txBody>
          <a:bodyPr wrap="square" rtlCol="0">
            <a:spAutoFit/>
          </a:bodyPr>
          <a:lstStyle/>
          <a:p>
            <a:r>
              <a:rPr lang="it-IT" sz="2000" dirty="0"/>
              <a:t>Alla presidenza di Oreste </a:t>
            </a:r>
            <a:r>
              <a:rPr lang="it-IT" sz="2000" dirty="0" err="1"/>
              <a:t>Sgaravatti</a:t>
            </a:r>
            <a:r>
              <a:rPr lang="it-IT" sz="2000" dirty="0"/>
              <a:t> (1931-1933),  segue quella del podestà Luigi Gaudenzio (1933-1943). Questi, che ebbe a sintetizzare la formula </a:t>
            </a:r>
            <a:r>
              <a:rPr lang="it-IT" sz="2000" i="1" dirty="0"/>
              <a:t>i servizi pubblici al Comune, le cure per l’abbellimento ed il miglioramento dell’ambiente all’Azienda di Cura</a:t>
            </a:r>
            <a:r>
              <a:rPr lang="it-IT" sz="2000" dirty="0"/>
              <a:t>, sovraintese alla razionalizzazione dell’incrocio costituito dal Viale e dalle vie Mazzini e </a:t>
            </a:r>
            <a:r>
              <a:rPr lang="it-IT" sz="2000" dirty="0" err="1"/>
              <a:t>Flacco</a:t>
            </a:r>
            <a:r>
              <a:rPr lang="it-IT" sz="2000" dirty="0"/>
              <a:t>, la piazza della moderna città termale (oggi piazza Repubblica). </a:t>
            </a:r>
          </a:p>
        </p:txBody>
      </p:sp>
      <p:sp>
        <p:nvSpPr>
          <p:cNvPr id="4" name="CasellaDiTesto 3">
            <a:extLst>
              <a:ext uri="{FF2B5EF4-FFF2-40B4-BE49-F238E27FC236}">
                <a16:creationId xmlns:a16="http://schemas.microsoft.com/office/drawing/2014/main" id="{0B0A3526-E182-4BB3-80E2-45819A0C6AD3}"/>
              </a:ext>
            </a:extLst>
          </p:cNvPr>
          <p:cNvSpPr txBox="1"/>
          <p:nvPr/>
        </p:nvSpPr>
        <p:spPr>
          <a:xfrm>
            <a:off x="6250899" y="4504223"/>
            <a:ext cx="5531370" cy="1938992"/>
          </a:xfrm>
          <a:prstGeom prst="rect">
            <a:avLst/>
          </a:prstGeom>
          <a:noFill/>
        </p:spPr>
        <p:txBody>
          <a:bodyPr wrap="square" rtlCol="0">
            <a:spAutoFit/>
          </a:bodyPr>
          <a:lstStyle/>
          <a:p>
            <a:r>
              <a:rPr lang="it-IT" sz="2000" dirty="0"/>
              <a:t>Nel 1939 un primo corso biennale di avviamento professionale e commerciale di tipo alberghiero, al quale seguì l’istituzione di due triennalità per indirizzo di una scuola le cui aule erano ubicate nell’edificio del solarium, dietro la Casa del Fascio edificata lungo il Viale delle Terme.</a:t>
            </a:r>
          </a:p>
        </p:txBody>
      </p:sp>
      <p:pic>
        <p:nvPicPr>
          <p:cNvPr id="6" name="Immagine 5">
            <a:extLst>
              <a:ext uri="{FF2B5EF4-FFF2-40B4-BE49-F238E27FC236}">
                <a16:creationId xmlns:a16="http://schemas.microsoft.com/office/drawing/2014/main" id="{477C7246-AFAF-4F1E-81F8-6AC0D95ED645}"/>
              </a:ext>
            </a:extLst>
          </p:cNvPr>
          <p:cNvPicPr>
            <a:picLocks noChangeAspect="1"/>
          </p:cNvPicPr>
          <p:nvPr/>
        </p:nvPicPr>
        <p:blipFill>
          <a:blip r:embed="rId2"/>
          <a:stretch>
            <a:fillRect/>
          </a:stretch>
        </p:blipFill>
        <p:spPr>
          <a:xfrm>
            <a:off x="6250899" y="414785"/>
            <a:ext cx="5705475" cy="3448050"/>
          </a:xfrm>
          <a:prstGeom prst="rect">
            <a:avLst/>
          </a:prstGeom>
        </p:spPr>
      </p:pic>
      <p:pic>
        <p:nvPicPr>
          <p:cNvPr id="12" name="Immagine 11">
            <a:extLst>
              <a:ext uri="{FF2B5EF4-FFF2-40B4-BE49-F238E27FC236}">
                <a16:creationId xmlns:a16="http://schemas.microsoft.com/office/drawing/2014/main" id="{D194A7D4-3812-41B7-A892-61B23B5AE8F9}"/>
              </a:ext>
            </a:extLst>
          </p:cNvPr>
          <p:cNvPicPr>
            <a:picLocks noChangeAspect="1"/>
          </p:cNvPicPr>
          <p:nvPr/>
        </p:nvPicPr>
        <p:blipFill>
          <a:blip r:embed="rId3"/>
          <a:stretch>
            <a:fillRect/>
          </a:stretch>
        </p:blipFill>
        <p:spPr>
          <a:xfrm>
            <a:off x="449704" y="3570038"/>
            <a:ext cx="5491397" cy="2873177"/>
          </a:xfrm>
          <a:prstGeom prst="rect">
            <a:avLst/>
          </a:prstGeom>
        </p:spPr>
      </p:pic>
    </p:spTree>
    <p:extLst>
      <p:ext uri="{BB962C8B-B14F-4D97-AF65-F5344CB8AC3E}">
        <p14:creationId xmlns:p14="http://schemas.microsoft.com/office/powerpoint/2010/main" val="9396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4F10D52-62B5-4E47-95F5-56C568446AB2}"/>
              </a:ext>
            </a:extLst>
          </p:cNvPr>
          <p:cNvSpPr txBox="1"/>
          <p:nvPr/>
        </p:nvSpPr>
        <p:spPr>
          <a:xfrm>
            <a:off x="479685" y="389246"/>
            <a:ext cx="4332157" cy="523220"/>
          </a:xfrm>
          <a:prstGeom prst="rect">
            <a:avLst/>
          </a:prstGeom>
          <a:noFill/>
        </p:spPr>
        <p:txBody>
          <a:bodyPr wrap="square" rtlCol="0">
            <a:spAutoFit/>
          </a:bodyPr>
          <a:lstStyle/>
          <a:p>
            <a:r>
              <a:rPr lang="it-IT" sz="2800" dirty="0"/>
              <a:t>L’ERA DEI POZZI TERMALI</a:t>
            </a:r>
          </a:p>
        </p:txBody>
      </p:sp>
      <p:pic>
        <p:nvPicPr>
          <p:cNvPr id="3" name="Immagine 2">
            <a:extLst>
              <a:ext uri="{FF2B5EF4-FFF2-40B4-BE49-F238E27FC236}">
                <a16:creationId xmlns:a16="http://schemas.microsoft.com/office/drawing/2014/main" id="{88A856F8-C845-4F3C-924D-F6E02D832719}"/>
              </a:ext>
            </a:extLst>
          </p:cNvPr>
          <p:cNvPicPr>
            <a:picLocks noChangeAspect="1"/>
          </p:cNvPicPr>
          <p:nvPr/>
        </p:nvPicPr>
        <p:blipFill>
          <a:blip r:embed="rId2"/>
          <a:stretch>
            <a:fillRect/>
          </a:stretch>
        </p:blipFill>
        <p:spPr>
          <a:xfrm>
            <a:off x="565425" y="3192548"/>
            <a:ext cx="2666838" cy="2086029"/>
          </a:xfrm>
          <a:prstGeom prst="rect">
            <a:avLst/>
          </a:prstGeom>
        </p:spPr>
      </p:pic>
      <p:pic>
        <p:nvPicPr>
          <p:cNvPr id="4" name="Immagine 3">
            <a:extLst>
              <a:ext uri="{FF2B5EF4-FFF2-40B4-BE49-F238E27FC236}">
                <a16:creationId xmlns:a16="http://schemas.microsoft.com/office/drawing/2014/main" id="{EE958F8B-9B32-4C68-8D3D-D7518D77ED3C}"/>
              </a:ext>
            </a:extLst>
          </p:cNvPr>
          <p:cNvPicPr>
            <a:picLocks noChangeAspect="1"/>
          </p:cNvPicPr>
          <p:nvPr/>
        </p:nvPicPr>
        <p:blipFill>
          <a:blip r:embed="rId3"/>
          <a:stretch>
            <a:fillRect/>
          </a:stretch>
        </p:blipFill>
        <p:spPr>
          <a:xfrm>
            <a:off x="5962408" y="4457148"/>
            <a:ext cx="2533009" cy="2093554"/>
          </a:xfrm>
          <a:prstGeom prst="rect">
            <a:avLst/>
          </a:prstGeom>
        </p:spPr>
      </p:pic>
      <p:pic>
        <p:nvPicPr>
          <p:cNvPr id="5" name="Immagine 4">
            <a:extLst>
              <a:ext uri="{FF2B5EF4-FFF2-40B4-BE49-F238E27FC236}">
                <a16:creationId xmlns:a16="http://schemas.microsoft.com/office/drawing/2014/main" id="{6B51FBBE-911C-4EF0-9932-971BA3F3049D}"/>
              </a:ext>
            </a:extLst>
          </p:cNvPr>
          <p:cNvPicPr>
            <a:picLocks noChangeAspect="1"/>
          </p:cNvPicPr>
          <p:nvPr/>
        </p:nvPicPr>
        <p:blipFill>
          <a:blip r:embed="rId4"/>
          <a:stretch>
            <a:fillRect/>
          </a:stretch>
        </p:blipFill>
        <p:spPr>
          <a:xfrm>
            <a:off x="2908421" y="4482674"/>
            <a:ext cx="2533009" cy="2086030"/>
          </a:xfrm>
          <a:prstGeom prst="rect">
            <a:avLst/>
          </a:prstGeom>
        </p:spPr>
      </p:pic>
      <p:pic>
        <p:nvPicPr>
          <p:cNvPr id="6" name="Immagine 5">
            <a:extLst>
              <a:ext uri="{FF2B5EF4-FFF2-40B4-BE49-F238E27FC236}">
                <a16:creationId xmlns:a16="http://schemas.microsoft.com/office/drawing/2014/main" id="{CFA86BB6-6CDE-41E2-9764-28661E26D2BF}"/>
              </a:ext>
            </a:extLst>
          </p:cNvPr>
          <p:cNvPicPr>
            <a:picLocks noChangeAspect="1"/>
          </p:cNvPicPr>
          <p:nvPr/>
        </p:nvPicPr>
        <p:blipFill>
          <a:blip r:embed="rId5"/>
          <a:stretch>
            <a:fillRect/>
          </a:stretch>
        </p:blipFill>
        <p:spPr>
          <a:xfrm>
            <a:off x="9283579" y="4439057"/>
            <a:ext cx="2488696" cy="2108068"/>
          </a:xfrm>
          <a:prstGeom prst="rect">
            <a:avLst/>
          </a:prstGeom>
        </p:spPr>
      </p:pic>
      <p:sp>
        <p:nvSpPr>
          <p:cNvPr id="7" name="Rettangolo 6">
            <a:extLst>
              <a:ext uri="{FF2B5EF4-FFF2-40B4-BE49-F238E27FC236}">
                <a16:creationId xmlns:a16="http://schemas.microsoft.com/office/drawing/2014/main" id="{4502A7AB-DEAA-46E1-AC79-A22367220A38}"/>
              </a:ext>
            </a:extLst>
          </p:cNvPr>
          <p:cNvSpPr/>
          <p:nvPr/>
        </p:nvSpPr>
        <p:spPr>
          <a:xfrm>
            <a:off x="479685" y="1259326"/>
            <a:ext cx="4961745" cy="1631216"/>
          </a:xfrm>
          <a:prstGeom prst="rect">
            <a:avLst/>
          </a:prstGeom>
        </p:spPr>
        <p:txBody>
          <a:bodyPr wrap="square">
            <a:spAutoFit/>
          </a:bodyPr>
          <a:lstStyle/>
          <a:p>
            <a:r>
              <a:rPr lang="it-IT" sz="2000" dirty="0">
                <a:latin typeface="+mj-lt"/>
                <a:ea typeface="PMingLiU" panose="02020500000000000000" pitchFamily="18" charset="-120"/>
              </a:rPr>
              <a:t>In origine le acque termali sgorgavano “solo nei pochi punti storicamente noti delle sorgenti” o mediante “modeste perforazioni, eseguite dapprima con rudimentali sonde a percussione, o </a:t>
            </a:r>
            <a:r>
              <a:rPr lang="it-IT" sz="2000" i="1" dirty="0">
                <a:latin typeface="+mj-lt"/>
                <a:ea typeface="PMingLiU" panose="02020500000000000000" pitchFamily="18" charset="-120"/>
              </a:rPr>
              <a:t>battipalo.</a:t>
            </a:r>
            <a:endParaRPr lang="it-IT" sz="2000" dirty="0">
              <a:latin typeface="+mj-lt"/>
            </a:endParaRPr>
          </a:p>
        </p:txBody>
      </p:sp>
      <p:sp>
        <p:nvSpPr>
          <p:cNvPr id="9" name="CasellaDiTesto 8">
            <a:extLst>
              <a:ext uri="{FF2B5EF4-FFF2-40B4-BE49-F238E27FC236}">
                <a16:creationId xmlns:a16="http://schemas.microsoft.com/office/drawing/2014/main" id="{36F11DA3-032C-40E4-93F9-15DF653796C5}"/>
              </a:ext>
            </a:extLst>
          </p:cNvPr>
          <p:cNvSpPr txBox="1"/>
          <p:nvPr/>
        </p:nvSpPr>
        <p:spPr>
          <a:xfrm>
            <a:off x="5924890" y="389246"/>
            <a:ext cx="5847385" cy="4093428"/>
          </a:xfrm>
          <a:prstGeom prst="rect">
            <a:avLst/>
          </a:prstGeom>
          <a:noFill/>
        </p:spPr>
        <p:txBody>
          <a:bodyPr wrap="square" rtlCol="0">
            <a:spAutoFit/>
          </a:bodyPr>
          <a:lstStyle/>
          <a:p>
            <a:r>
              <a:rPr lang="it-IT" sz="2000" dirty="0"/>
              <a:t>Nel 1907 venne realizzato il primo pozzo “situato circa 200 metri a Sud del Montirone e profondo 47 metri”, denominato “Nuove Terme 1”. Nel 1920 a dotarsi di un pozzo saranno il </a:t>
            </a:r>
            <a:r>
              <a:rPr lang="it-IT" sz="2000" i="1" dirty="0"/>
              <a:t>Terme </a:t>
            </a:r>
            <a:r>
              <a:rPr lang="it-IT" sz="2000" i="1" dirty="0" err="1"/>
              <a:t>Menegolli</a:t>
            </a:r>
            <a:r>
              <a:rPr lang="it-IT" sz="2000" dirty="0"/>
              <a:t> con una profondità di 105 metri e il </a:t>
            </a:r>
            <a:r>
              <a:rPr lang="it-IT" sz="2000" i="1" dirty="0"/>
              <a:t>Vena d’Oro</a:t>
            </a:r>
            <a:r>
              <a:rPr lang="it-IT" sz="2000" dirty="0"/>
              <a:t>. Nel 1923 si dedicherà all’attività estrattiva il </a:t>
            </a:r>
            <a:r>
              <a:rPr lang="it-IT" sz="2000" i="1" dirty="0"/>
              <a:t>Cortesi – </a:t>
            </a:r>
            <a:r>
              <a:rPr lang="it-IT" sz="2000" i="1" dirty="0" err="1"/>
              <a:t>Meggiorato</a:t>
            </a:r>
            <a:r>
              <a:rPr lang="it-IT" sz="2000" i="1" dirty="0"/>
              <a:t> </a:t>
            </a:r>
            <a:r>
              <a:rPr lang="it-IT" sz="2000" dirty="0"/>
              <a:t>e nel 1925 il </a:t>
            </a:r>
            <a:r>
              <a:rPr lang="it-IT" sz="2000" i="1" dirty="0"/>
              <a:t>Trieste</a:t>
            </a:r>
            <a:r>
              <a:rPr lang="it-IT" sz="2000" dirty="0"/>
              <a:t> aprirà un pozzo della profondità di 100 metri, dal quale sgorga acqua termale ad 81 gradi. L’attività di perforazione proseguì negli anni successivi e se nel 1930 risultavano perforati 25 pozzi termali, essi diventavano 48 alla fine del 1939. Nel 1948 la settima perforazione per il </a:t>
            </a:r>
            <a:r>
              <a:rPr lang="it-IT" sz="2000" i="1" dirty="0" err="1"/>
              <a:t>Menegolli</a:t>
            </a:r>
            <a:r>
              <a:rPr lang="it-IT" sz="2000" dirty="0"/>
              <a:t> raggiungeva i 289 metri di profondità.</a:t>
            </a:r>
          </a:p>
        </p:txBody>
      </p:sp>
    </p:spTree>
    <p:extLst>
      <p:ext uri="{BB962C8B-B14F-4D97-AF65-F5344CB8AC3E}">
        <p14:creationId xmlns:p14="http://schemas.microsoft.com/office/powerpoint/2010/main" val="197219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4B412A6-1100-4E15-81C6-3B0FE1D6197F}"/>
              </a:ext>
            </a:extLst>
          </p:cNvPr>
          <p:cNvSpPr txBox="1"/>
          <p:nvPr/>
        </p:nvSpPr>
        <p:spPr>
          <a:xfrm>
            <a:off x="389744" y="175255"/>
            <a:ext cx="3942413" cy="523220"/>
          </a:xfrm>
          <a:prstGeom prst="rect">
            <a:avLst/>
          </a:prstGeom>
          <a:noFill/>
        </p:spPr>
        <p:txBody>
          <a:bodyPr wrap="square" rtlCol="0">
            <a:spAutoFit/>
          </a:bodyPr>
          <a:lstStyle/>
          <a:p>
            <a:r>
              <a:rPr lang="it-IT" sz="2800" dirty="0"/>
              <a:t>GLI ANNI QUARANTA</a:t>
            </a:r>
          </a:p>
        </p:txBody>
      </p:sp>
      <p:pic>
        <p:nvPicPr>
          <p:cNvPr id="4" name="Immagine 3">
            <a:extLst>
              <a:ext uri="{FF2B5EF4-FFF2-40B4-BE49-F238E27FC236}">
                <a16:creationId xmlns:a16="http://schemas.microsoft.com/office/drawing/2014/main" id="{B53AF9EB-5B5E-49CD-96A3-DB88A1267C1E}"/>
              </a:ext>
            </a:extLst>
          </p:cNvPr>
          <p:cNvPicPr>
            <a:picLocks noChangeAspect="1"/>
          </p:cNvPicPr>
          <p:nvPr/>
        </p:nvPicPr>
        <p:blipFill>
          <a:blip r:embed="rId2"/>
          <a:stretch>
            <a:fillRect/>
          </a:stretch>
        </p:blipFill>
        <p:spPr>
          <a:xfrm>
            <a:off x="6086131" y="1672711"/>
            <a:ext cx="5576340" cy="3424986"/>
          </a:xfrm>
          <a:prstGeom prst="rect">
            <a:avLst/>
          </a:prstGeom>
        </p:spPr>
      </p:pic>
      <p:pic>
        <p:nvPicPr>
          <p:cNvPr id="6" name="Immagine 5">
            <a:extLst>
              <a:ext uri="{FF2B5EF4-FFF2-40B4-BE49-F238E27FC236}">
                <a16:creationId xmlns:a16="http://schemas.microsoft.com/office/drawing/2014/main" id="{21B1EFA0-8035-4E1C-A8AC-4C06CDFA8BEF}"/>
              </a:ext>
            </a:extLst>
          </p:cNvPr>
          <p:cNvPicPr>
            <a:picLocks noChangeAspect="1"/>
          </p:cNvPicPr>
          <p:nvPr/>
        </p:nvPicPr>
        <p:blipFill>
          <a:blip r:embed="rId3"/>
          <a:stretch>
            <a:fillRect/>
          </a:stretch>
        </p:blipFill>
        <p:spPr>
          <a:xfrm>
            <a:off x="389744" y="1660635"/>
            <a:ext cx="5321506" cy="3372308"/>
          </a:xfrm>
          <a:prstGeom prst="rect">
            <a:avLst/>
          </a:prstGeom>
        </p:spPr>
      </p:pic>
      <p:sp>
        <p:nvSpPr>
          <p:cNvPr id="9" name="CasellaDiTesto 8">
            <a:extLst>
              <a:ext uri="{FF2B5EF4-FFF2-40B4-BE49-F238E27FC236}">
                <a16:creationId xmlns:a16="http://schemas.microsoft.com/office/drawing/2014/main" id="{EBA20567-E7FC-4824-8CCF-36634E3130C8}"/>
              </a:ext>
            </a:extLst>
          </p:cNvPr>
          <p:cNvSpPr txBox="1"/>
          <p:nvPr/>
        </p:nvSpPr>
        <p:spPr>
          <a:xfrm>
            <a:off x="389744" y="5051529"/>
            <a:ext cx="5321507" cy="1631216"/>
          </a:xfrm>
          <a:prstGeom prst="rect">
            <a:avLst/>
          </a:prstGeom>
          <a:noFill/>
        </p:spPr>
        <p:txBody>
          <a:bodyPr wrap="square" rtlCol="0">
            <a:spAutoFit/>
          </a:bodyPr>
          <a:lstStyle/>
          <a:p>
            <a:r>
              <a:rPr lang="it-IT" sz="2000" dirty="0"/>
              <a:t>Nel 1948, Plinio Zanardi, dipendente comunale, trasforma l’attività familiare di affittacamere in quella alberghiera, costruendo il Villa Pace. Nel 1955 la struttura passa in proprietà della Società per azioni omonima.</a:t>
            </a:r>
          </a:p>
        </p:txBody>
      </p:sp>
      <p:sp>
        <p:nvSpPr>
          <p:cNvPr id="10" name="CasellaDiTesto 9">
            <a:extLst>
              <a:ext uri="{FF2B5EF4-FFF2-40B4-BE49-F238E27FC236}">
                <a16:creationId xmlns:a16="http://schemas.microsoft.com/office/drawing/2014/main" id="{0E9EC252-49F4-4E02-9270-311A0AABDF68}"/>
              </a:ext>
            </a:extLst>
          </p:cNvPr>
          <p:cNvSpPr txBox="1"/>
          <p:nvPr/>
        </p:nvSpPr>
        <p:spPr>
          <a:xfrm>
            <a:off x="6023548" y="5097697"/>
            <a:ext cx="5701506" cy="1631216"/>
          </a:xfrm>
          <a:prstGeom prst="rect">
            <a:avLst/>
          </a:prstGeom>
          <a:noFill/>
        </p:spPr>
        <p:txBody>
          <a:bodyPr wrap="square" rtlCol="0">
            <a:spAutoFit/>
          </a:bodyPr>
          <a:lstStyle/>
          <a:p>
            <a:r>
              <a:rPr lang="it-IT" sz="2000" dirty="0"/>
              <a:t>Nel 1949-1950, Ulderico, Maria Teresa e Maria Cecilia </a:t>
            </a:r>
            <a:r>
              <a:rPr lang="it-IT" sz="2000" dirty="0" err="1"/>
              <a:t>Salvagnini</a:t>
            </a:r>
            <a:r>
              <a:rPr lang="it-IT" sz="2000" dirty="0"/>
              <a:t>, figli del medico termalista Gaetano, che era stato podestà nel 1931-1932, </a:t>
            </a:r>
            <a:r>
              <a:rPr lang="it-IT" sz="2000" dirty="0" err="1"/>
              <a:t>traformano</a:t>
            </a:r>
            <a:r>
              <a:rPr lang="it-IT" sz="2000" dirty="0"/>
              <a:t> l’avita proprietà in contrada </a:t>
            </a:r>
            <a:r>
              <a:rPr lang="it-IT" sz="2000" dirty="0" err="1"/>
              <a:t>s.Martino-Cimitero</a:t>
            </a:r>
            <a:r>
              <a:rPr lang="it-IT" sz="2000" dirty="0"/>
              <a:t> nella Casa per Cure Termali </a:t>
            </a:r>
            <a:r>
              <a:rPr lang="it-IT" sz="2000" dirty="0" err="1"/>
              <a:t>Salvagnini</a:t>
            </a:r>
            <a:r>
              <a:rPr lang="it-IT" sz="2000" dirty="0"/>
              <a:t>.</a:t>
            </a:r>
          </a:p>
        </p:txBody>
      </p:sp>
      <p:sp>
        <p:nvSpPr>
          <p:cNvPr id="3" name="CasellaDiTesto 2">
            <a:extLst>
              <a:ext uri="{FF2B5EF4-FFF2-40B4-BE49-F238E27FC236}">
                <a16:creationId xmlns:a16="http://schemas.microsoft.com/office/drawing/2014/main" id="{8C94CC12-7EF6-403C-BC84-5A02422F284E}"/>
              </a:ext>
            </a:extLst>
          </p:cNvPr>
          <p:cNvSpPr txBox="1"/>
          <p:nvPr/>
        </p:nvSpPr>
        <p:spPr>
          <a:xfrm>
            <a:off x="389744" y="626386"/>
            <a:ext cx="11272727" cy="1015663"/>
          </a:xfrm>
          <a:prstGeom prst="rect">
            <a:avLst/>
          </a:prstGeom>
          <a:noFill/>
        </p:spPr>
        <p:txBody>
          <a:bodyPr wrap="square" rtlCol="0">
            <a:spAutoFit/>
          </a:bodyPr>
          <a:lstStyle/>
          <a:p>
            <a:r>
              <a:rPr lang="it-IT" sz="2000" dirty="0"/>
              <a:t>La capacità ricettiva di Abano nel 1943 era di 22 stabilimenti veri e propri, dotati nel complesso di 1301 stanze e 1905 letti, di 6 pensioni per un totale di 40 letti e, infine, di 35 affittacamere, che offrivano agli ospiti curanti 51 stanze e 92 letti.</a:t>
            </a:r>
          </a:p>
        </p:txBody>
      </p:sp>
    </p:spTree>
    <p:extLst>
      <p:ext uri="{BB962C8B-B14F-4D97-AF65-F5344CB8AC3E}">
        <p14:creationId xmlns:p14="http://schemas.microsoft.com/office/powerpoint/2010/main" val="391939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1AAB6F1-A4E5-4D41-9C8D-2C2FCE3332E8}"/>
              </a:ext>
            </a:extLst>
          </p:cNvPr>
          <p:cNvSpPr txBox="1"/>
          <p:nvPr/>
        </p:nvSpPr>
        <p:spPr>
          <a:xfrm>
            <a:off x="271368" y="223684"/>
            <a:ext cx="3927423" cy="523220"/>
          </a:xfrm>
          <a:prstGeom prst="rect">
            <a:avLst/>
          </a:prstGeom>
          <a:noFill/>
        </p:spPr>
        <p:txBody>
          <a:bodyPr wrap="square" rtlCol="0">
            <a:spAutoFit/>
          </a:bodyPr>
          <a:lstStyle/>
          <a:p>
            <a:r>
              <a:rPr lang="it-IT" sz="2800" dirty="0"/>
              <a:t>LA STAGIONALITA’</a:t>
            </a:r>
          </a:p>
        </p:txBody>
      </p:sp>
      <p:pic>
        <p:nvPicPr>
          <p:cNvPr id="6" name="Immagine 5">
            <a:extLst>
              <a:ext uri="{FF2B5EF4-FFF2-40B4-BE49-F238E27FC236}">
                <a16:creationId xmlns:a16="http://schemas.microsoft.com/office/drawing/2014/main" id="{65794BF1-9AB9-4665-BD92-E2534BA6658B}"/>
              </a:ext>
            </a:extLst>
          </p:cNvPr>
          <p:cNvPicPr>
            <a:picLocks noChangeAspect="1"/>
          </p:cNvPicPr>
          <p:nvPr/>
        </p:nvPicPr>
        <p:blipFill>
          <a:blip r:embed="rId2"/>
          <a:stretch>
            <a:fillRect/>
          </a:stretch>
        </p:blipFill>
        <p:spPr>
          <a:xfrm rot="4358079">
            <a:off x="4772271" y="3910694"/>
            <a:ext cx="2855626" cy="2141720"/>
          </a:xfrm>
          <a:prstGeom prst="rect">
            <a:avLst/>
          </a:prstGeom>
        </p:spPr>
      </p:pic>
      <p:pic>
        <p:nvPicPr>
          <p:cNvPr id="10" name="Immagine 9">
            <a:extLst>
              <a:ext uri="{FF2B5EF4-FFF2-40B4-BE49-F238E27FC236}">
                <a16:creationId xmlns:a16="http://schemas.microsoft.com/office/drawing/2014/main" id="{593BCC46-AE74-4AF3-8E9E-8B2D53E6EBDB}"/>
              </a:ext>
            </a:extLst>
          </p:cNvPr>
          <p:cNvPicPr>
            <a:picLocks noChangeAspect="1"/>
          </p:cNvPicPr>
          <p:nvPr/>
        </p:nvPicPr>
        <p:blipFill>
          <a:blip r:embed="rId3"/>
          <a:stretch>
            <a:fillRect/>
          </a:stretch>
        </p:blipFill>
        <p:spPr>
          <a:xfrm rot="3371811">
            <a:off x="4296699" y="626748"/>
            <a:ext cx="2903269" cy="2177452"/>
          </a:xfrm>
          <a:prstGeom prst="rect">
            <a:avLst/>
          </a:prstGeom>
        </p:spPr>
      </p:pic>
      <p:pic>
        <p:nvPicPr>
          <p:cNvPr id="14" name="Immagine 13">
            <a:extLst>
              <a:ext uri="{FF2B5EF4-FFF2-40B4-BE49-F238E27FC236}">
                <a16:creationId xmlns:a16="http://schemas.microsoft.com/office/drawing/2014/main" id="{D375A101-B40E-4E20-A80D-3D1508ABA687}"/>
              </a:ext>
            </a:extLst>
          </p:cNvPr>
          <p:cNvPicPr>
            <a:picLocks noChangeAspect="1"/>
          </p:cNvPicPr>
          <p:nvPr/>
        </p:nvPicPr>
        <p:blipFill>
          <a:blip r:embed="rId4"/>
          <a:stretch>
            <a:fillRect/>
          </a:stretch>
        </p:blipFill>
        <p:spPr>
          <a:xfrm rot="7377161">
            <a:off x="9033426" y="818763"/>
            <a:ext cx="2809981" cy="2107486"/>
          </a:xfrm>
          <a:prstGeom prst="rect">
            <a:avLst/>
          </a:prstGeom>
        </p:spPr>
      </p:pic>
      <p:pic>
        <p:nvPicPr>
          <p:cNvPr id="16" name="Immagine 15">
            <a:extLst>
              <a:ext uri="{FF2B5EF4-FFF2-40B4-BE49-F238E27FC236}">
                <a16:creationId xmlns:a16="http://schemas.microsoft.com/office/drawing/2014/main" id="{01B1F7D9-8C65-4BCF-B5E0-92F2BC4BCE28}"/>
              </a:ext>
            </a:extLst>
          </p:cNvPr>
          <p:cNvPicPr>
            <a:picLocks noChangeAspect="1"/>
          </p:cNvPicPr>
          <p:nvPr/>
        </p:nvPicPr>
        <p:blipFill>
          <a:blip r:embed="rId5"/>
          <a:stretch>
            <a:fillRect/>
          </a:stretch>
        </p:blipFill>
        <p:spPr>
          <a:xfrm rot="7024000">
            <a:off x="6517259" y="2508211"/>
            <a:ext cx="2864290" cy="2148218"/>
          </a:xfrm>
          <a:prstGeom prst="rect">
            <a:avLst/>
          </a:prstGeom>
        </p:spPr>
      </p:pic>
      <p:pic>
        <p:nvPicPr>
          <p:cNvPr id="18" name="Immagine 17">
            <a:extLst>
              <a:ext uri="{FF2B5EF4-FFF2-40B4-BE49-F238E27FC236}">
                <a16:creationId xmlns:a16="http://schemas.microsoft.com/office/drawing/2014/main" id="{10D0D9D5-13DF-4963-9368-C06053BF3084}"/>
              </a:ext>
            </a:extLst>
          </p:cNvPr>
          <p:cNvPicPr>
            <a:picLocks noChangeAspect="1"/>
          </p:cNvPicPr>
          <p:nvPr/>
        </p:nvPicPr>
        <p:blipFill>
          <a:blip r:embed="rId6"/>
          <a:stretch>
            <a:fillRect/>
          </a:stretch>
        </p:blipFill>
        <p:spPr>
          <a:xfrm rot="9934043">
            <a:off x="8994763" y="3923783"/>
            <a:ext cx="2932312" cy="2199234"/>
          </a:xfrm>
          <a:prstGeom prst="rect">
            <a:avLst/>
          </a:prstGeom>
        </p:spPr>
      </p:pic>
      <p:pic>
        <p:nvPicPr>
          <p:cNvPr id="20" name="Immagine 19">
            <a:extLst>
              <a:ext uri="{FF2B5EF4-FFF2-40B4-BE49-F238E27FC236}">
                <a16:creationId xmlns:a16="http://schemas.microsoft.com/office/drawing/2014/main" id="{43E0DC6D-DECB-4FA0-AD8F-A7B94D632548}"/>
              </a:ext>
            </a:extLst>
          </p:cNvPr>
          <p:cNvPicPr>
            <a:picLocks noChangeAspect="1"/>
          </p:cNvPicPr>
          <p:nvPr/>
        </p:nvPicPr>
        <p:blipFill>
          <a:blip r:embed="rId7"/>
          <a:stretch>
            <a:fillRect/>
          </a:stretch>
        </p:blipFill>
        <p:spPr>
          <a:xfrm rot="5400000">
            <a:off x="-108539" y="3907326"/>
            <a:ext cx="3039258" cy="2279444"/>
          </a:xfrm>
          <a:prstGeom prst="rect">
            <a:avLst/>
          </a:prstGeom>
        </p:spPr>
      </p:pic>
      <p:pic>
        <p:nvPicPr>
          <p:cNvPr id="22" name="Immagine 21">
            <a:extLst>
              <a:ext uri="{FF2B5EF4-FFF2-40B4-BE49-F238E27FC236}">
                <a16:creationId xmlns:a16="http://schemas.microsoft.com/office/drawing/2014/main" id="{CD88ADB3-D991-474F-A5ED-AD7150686E72}"/>
              </a:ext>
            </a:extLst>
          </p:cNvPr>
          <p:cNvPicPr>
            <a:picLocks noChangeAspect="1"/>
          </p:cNvPicPr>
          <p:nvPr/>
        </p:nvPicPr>
        <p:blipFill>
          <a:blip r:embed="rId8"/>
          <a:stretch>
            <a:fillRect/>
          </a:stretch>
        </p:blipFill>
        <p:spPr>
          <a:xfrm rot="5400000">
            <a:off x="1950858" y="3826679"/>
            <a:ext cx="3364696" cy="2523522"/>
          </a:xfrm>
          <a:prstGeom prst="rect">
            <a:avLst/>
          </a:prstGeom>
        </p:spPr>
      </p:pic>
      <p:sp>
        <p:nvSpPr>
          <p:cNvPr id="23" name="CasellaDiTesto 22">
            <a:extLst>
              <a:ext uri="{FF2B5EF4-FFF2-40B4-BE49-F238E27FC236}">
                <a16:creationId xmlns:a16="http://schemas.microsoft.com/office/drawing/2014/main" id="{2CCF03E6-E8A6-4ABB-BEEE-B9E03A55A715}"/>
              </a:ext>
            </a:extLst>
          </p:cNvPr>
          <p:cNvSpPr txBox="1"/>
          <p:nvPr/>
        </p:nvSpPr>
        <p:spPr>
          <a:xfrm>
            <a:off x="306904" y="769853"/>
            <a:ext cx="5441430" cy="2554545"/>
          </a:xfrm>
          <a:prstGeom prst="rect">
            <a:avLst/>
          </a:prstGeom>
          <a:noFill/>
        </p:spPr>
        <p:txBody>
          <a:bodyPr wrap="square" rtlCol="0">
            <a:spAutoFit/>
          </a:bodyPr>
          <a:lstStyle/>
          <a:p>
            <a:r>
              <a:rPr lang="it-IT" sz="2000" dirty="0"/>
              <a:t>Quella dei lavoratori termo-alberghieri si configura una occupazione stagionale, concentrata maggiormente nel periodo estivo. Tuttavia, nel 1928, registrato oltre il 57% del totale delle presenze nei mesi di luglio ed agosto, Cortesi </a:t>
            </a:r>
            <a:r>
              <a:rPr lang="it-IT" sz="2000" dirty="0" err="1"/>
              <a:t>Meggiorato</a:t>
            </a:r>
            <a:r>
              <a:rPr lang="it-IT" sz="2000" dirty="0"/>
              <a:t>,  </a:t>
            </a:r>
            <a:r>
              <a:rPr lang="it-IT" sz="2000" dirty="0" err="1"/>
              <a:t>Menegolli</a:t>
            </a:r>
            <a:r>
              <a:rPr lang="it-IT" sz="2000" dirty="0"/>
              <a:t>, Casino Nuovo e Aurora erano stati tenuti aperti tutto l’anno e la media di apertura dell’attività era stata di dieci mesi.</a:t>
            </a:r>
          </a:p>
        </p:txBody>
      </p:sp>
      <p:sp>
        <p:nvSpPr>
          <p:cNvPr id="24" name="CasellaDiTesto 23">
            <a:extLst>
              <a:ext uri="{FF2B5EF4-FFF2-40B4-BE49-F238E27FC236}">
                <a16:creationId xmlns:a16="http://schemas.microsoft.com/office/drawing/2014/main" id="{12CE6AFF-E556-44E0-B22D-3F6D79D0767E}"/>
              </a:ext>
            </a:extLst>
          </p:cNvPr>
          <p:cNvSpPr txBox="1"/>
          <p:nvPr/>
        </p:nvSpPr>
        <p:spPr>
          <a:xfrm>
            <a:off x="6535672" y="4066772"/>
            <a:ext cx="5351488" cy="2554545"/>
          </a:xfrm>
          <a:prstGeom prst="rect">
            <a:avLst/>
          </a:prstGeom>
          <a:noFill/>
        </p:spPr>
        <p:txBody>
          <a:bodyPr wrap="square" rtlCol="0">
            <a:spAutoFit/>
          </a:bodyPr>
          <a:lstStyle/>
          <a:p>
            <a:r>
              <a:rPr lang="it-IT" sz="2000" dirty="0"/>
              <a:t>Nel 1942, la Confederazione fascista dei lavoratori dell’industria indicava in 500 gli addetti del settore; mentre la Confederazione provinciale degli agricoltori sosteneva che l’attività agricola era l’unica occupazione per quasi la metà della popolazione e ad essa «si dedicava una percentuale tra il 65 e il 70% degli abitanti nei periodi di bassa stagione».</a:t>
            </a:r>
          </a:p>
        </p:txBody>
      </p:sp>
      <p:sp>
        <p:nvSpPr>
          <p:cNvPr id="26" name="CasellaDiTesto 25">
            <a:extLst>
              <a:ext uri="{FF2B5EF4-FFF2-40B4-BE49-F238E27FC236}">
                <a16:creationId xmlns:a16="http://schemas.microsoft.com/office/drawing/2014/main" id="{C8D6AFED-D052-48DE-9E31-1A861345ED85}"/>
              </a:ext>
            </a:extLst>
          </p:cNvPr>
          <p:cNvSpPr txBox="1"/>
          <p:nvPr/>
        </p:nvSpPr>
        <p:spPr>
          <a:xfrm>
            <a:off x="6505175" y="567985"/>
            <a:ext cx="5351445" cy="2246769"/>
          </a:xfrm>
          <a:prstGeom prst="rect">
            <a:avLst/>
          </a:prstGeom>
          <a:noFill/>
        </p:spPr>
        <p:txBody>
          <a:bodyPr wrap="square" rtlCol="0">
            <a:spAutoFit/>
          </a:bodyPr>
          <a:lstStyle/>
          <a:p>
            <a:r>
              <a:rPr lang="it-IT" sz="2000" dirty="0"/>
              <a:t>Agli anni 1937, 1938 e 1939 risalgono i licenziamenti «per termine di stagione» degli operai dirigenti sindacali: Napoleone Zanella del Cortesi </a:t>
            </a:r>
            <a:r>
              <a:rPr lang="it-IT" sz="2000" dirty="0" err="1"/>
              <a:t>Meggiorato</a:t>
            </a:r>
            <a:r>
              <a:rPr lang="it-IT" sz="2000" dirty="0"/>
              <a:t>, il fanghino Giovanni Carraro dello stabilimento Al Sole, Attilio </a:t>
            </a:r>
            <a:r>
              <a:rPr lang="it-IT" sz="2000" dirty="0" err="1"/>
              <a:t>Selmin</a:t>
            </a:r>
            <a:r>
              <a:rPr lang="it-IT" sz="2000" dirty="0"/>
              <a:t> del Due Torri, la </a:t>
            </a:r>
            <a:r>
              <a:rPr lang="it-IT" sz="2000" dirty="0" err="1"/>
              <a:t>massaggina</a:t>
            </a:r>
            <a:r>
              <a:rPr lang="it-IT" sz="2000" dirty="0"/>
              <a:t> Maria </a:t>
            </a:r>
            <a:r>
              <a:rPr lang="it-IT" sz="2000" dirty="0" err="1"/>
              <a:t>Babeto</a:t>
            </a:r>
            <a:r>
              <a:rPr lang="it-IT" sz="2000" dirty="0"/>
              <a:t> del Vena d’Oro, Lorenzo </a:t>
            </a:r>
            <a:r>
              <a:rPr lang="it-IT" sz="2000" dirty="0" err="1"/>
              <a:t>Toson</a:t>
            </a:r>
            <a:r>
              <a:rPr lang="it-IT" sz="2000" dirty="0"/>
              <a:t> del </a:t>
            </a:r>
            <a:r>
              <a:rPr lang="it-IT" sz="2000" dirty="0" err="1"/>
              <a:t>Buja</a:t>
            </a:r>
            <a:r>
              <a:rPr lang="it-IT" sz="2000" dirty="0"/>
              <a:t> di Monteortone.</a:t>
            </a:r>
          </a:p>
        </p:txBody>
      </p:sp>
    </p:spTree>
    <p:extLst>
      <p:ext uri="{BB962C8B-B14F-4D97-AF65-F5344CB8AC3E}">
        <p14:creationId xmlns:p14="http://schemas.microsoft.com/office/powerpoint/2010/main" val="2807903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down)">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wipe(down)">
                                      <p:cBhvr>
                                        <p:cTn id="17"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EC93D62-3A14-4454-AE64-E2ACAE5A43CE}"/>
              </a:ext>
            </a:extLst>
          </p:cNvPr>
          <p:cNvSpPr txBox="1"/>
          <p:nvPr/>
        </p:nvSpPr>
        <p:spPr>
          <a:xfrm>
            <a:off x="335263" y="238100"/>
            <a:ext cx="8364512" cy="523220"/>
          </a:xfrm>
          <a:prstGeom prst="rect">
            <a:avLst/>
          </a:prstGeom>
          <a:noFill/>
        </p:spPr>
        <p:txBody>
          <a:bodyPr wrap="square" rtlCol="0">
            <a:spAutoFit/>
          </a:bodyPr>
          <a:lstStyle/>
          <a:p>
            <a:r>
              <a:rPr lang="it-IT" sz="2800" dirty="0"/>
              <a:t>LA SFIDA DEL SINDACO ROSARIO SCIANNA (1946)</a:t>
            </a:r>
          </a:p>
        </p:txBody>
      </p:sp>
      <p:pic>
        <p:nvPicPr>
          <p:cNvPr id="4" name="Immagine 3">
            <a:extLst>
              <a:ext uri="{FF2B5EF4-FFF2-40B4-BE49-F238E27FC236}">
                <a16:creationId xmlns:a16="http://schemas.microsoft.com/office/drawing/2014/main" id="{EBF46B29-D6A4-4C63-95F6-819BA591FEBF}"/>
              </a:ext>
            </a:extLst>
          </p:cNvPr>
          <p:cNvPicPr>
            <a:picLocks noChangeAspect="1"/>
          </p:cNvPicPr>
          <p:nvPr/>
        </p:nvPicPr>
        <p:blipFill>
          <a:blip r:embed="rId2"/>
          <a:stretch>
            <a:fillRect/>
          </a:stretch>
        </p:blipFill>
        <p:spPr>
          <a:xfrm>
            <a:off x="335263" y="1034605"/>
            <a:ext cx="3487229" cy="3429000"/>
          </a:xfrm>
          <a:prstGeom prst="rect">
            <a:avLst/>
          </a:prstGeom>
        </p:spPr>
      </p:pic>
      <p:pic>
        <p:nvPicPr>
          <p:cNvPr id="8" name="Immagine 7">
            <a:extLst>
              <a:ext uri="{FF2B5EF4-FFF2-40B4-BE49-F238E27FC236}">
                <a16:creationId xmlns:a16="http://schemas.microsoft.com/office/drawing/2014/main" id="{A38E8110-B37C-4F71-8FA9-247CA5F7BCAC}"/>
              </a:ext>
            </a:extLst>
          </p:cNvPr>
          <p:cNvPicPr>
            <a:picLocks noChangeAspect="1"/>
          </p:cNvPicPr>
          <p:nvPr/>
        </p:nvPicPr>
        <p:blipFill>
          <a:blip r:embed="rId3"/>
          <a:stretch>
            <a:fillRect/>
          </a:stretch>
        </p:blipFill>
        <p:spPr>
          <a:xfrm>
            <a:off x="5192076" y="3195181"/>
            <a:ext cx="6625170" cy="3278293"/>
          </a:xfrm>
          <a:prstGeom prst="rect">
            <a:avLst/>
          </a:prstGeom>
        </p:spPr>
      </p:pic>
      <p:sp>
        <p:nvSpPr>
          <p:cNvPr id="9" name="CasellaDiTesto 8">
            <a:extLst>
              <a:ext uri="{FF2B5EF4-FFF2-40B4-BE49-F238E27FC236}">
                <a16:creationId xmlns:a16="http://schemas.microsoft.com/office/drawing/2014/main" id="{78DF4DE4-B58C-4816-B34D-DB2046490EB5}"/>
              </a:ext>
            </a:extLst>
          </p:cNvPr>
          <p:cNvSpPr txBox="1"/>
          <p:nvPr/>
        </p:nvSpPr>
        <p:spPr>
          <a:xfrm>
            <a:off x="335263" y="4736890"/>
            <a:ext cx="4437089" cy="1938992"/>
          </a:xfrm>
          <a:prstGeom prst="rect">
            <a:avLst/>
          </a:prstGeom>
          <a:noFill/>
        </p:spPr>
        <p:txBody>
          <a:bodyPr wrap="square" rtlCol="0">
            <a:spAutoFit/>
          </a:bodyPr>
          <a:lstStyle/>
          <a:p>
            <a:r>
              <a:rPr lang="it-IT" sz="2000" dirty="0"/>
              <a:t>Rosario </a:t>
            </a:r>
            <a:r>
              <a:rPr lang="it-IT" sz="2000" dirty="0" err="1"/>
              <a:t>Scianna</a:t>
            </a:r>
            <a:r>
              <a:rPr lang="it-IT" sz="2000" dirty="0"/>
              <a:t>, medico condotto, comunista, fu sindaco di Abano Terme nel 1945-1946.</a:t>
            </a:r>
          </a:p>
          <a:p>
            <a:r>
              <a:rPr lang="it-IT" sz="2000" dirty="0"/>
              <a:t>Per rinsanguare il bilancio comunale, si propone di dotare la città termale di una casa da gioco. </a:t>
            </a:r>
          </a:p>
        </p:txBody>
      </p:sp>
      <p:sp>
        <p:nvSpPr>
          <p:cNvPr id="11" name="CasellaDiTesto 10">
            <a:extLst>
              <a:ext uri="{FF2B5EF4-FFF2-40B4-BE49-F238E27FC236}">
                <a16:creationId xmlns:a16="http://schemas.microsoft.com/office/drawing/2014/main" id="{330AD9B0-11E4-485D-8D5D-0D15CDCD1212}"/>
              </a:ext>
            </a:extLst>
          </p:cNvPr>
          <p:cNvSpPr txBox="1"/>
          <p:nvPr/>
        </p:nvSpPr>
        <p:spPr>
          <a:xfrm>
            <a:off x="4242216" y="1034605"/>
            <a:ext cx="7575030" cy="2246769"/>
          </a:xfrm>
          <a:prstGeom prst="rect">
            <a:avLst/>
          </a:prstGeom>
          <a:noFill/>
        </p:spPr>
        <p:txBody>
          <a:bodyPr wrap="square" rtlCol="0">
            <a:spAutoFit/>
          </a:bodyPr>
          <a:lstStyle/>
          <a:p>
            <a:r>
              <a:rPr lang="it-IT" sz="2000" dirty="0"/>
              <a:t>Il 10 febbraio 1946 si tiene allo scopo un referendum fra la popolazione: i sì sono 871 e i no 452 per 1829 aventi diritto al voto. Il combinato disposto dell’ostracismo dello stesso Partito comunista e del prefetto «politico», il democristiano </a:t>
            </a:r>
            <a:r>
              <a:rPr lang="it-IT" sz="2000" dirty="0" err="1"/>
              <a:t>cittadelese</a:t>
            </a:r>
            <a:r>
              <a:rPr lang="it-IT" sz="2000" dirty="0"/>
              <a:t> Gavino </a:t>
            </a:r>
            <a:r>
              <a:rPr lang="it-IT" sz="2000" dirty="0" err="1"/>
              <a:t>Sabbadin</a:t>
            </a:r>
            <a:r>
              <a:rPr lang="it-IT" sz="2000" dirty="0"/>
              <a:t>, fanno naufragare l’iniziativa. Il casinò funziona per pochi mesi in Villa Rigoni </a:t>
            </a:r>
            <a:r>
              <a:rPr lang="it-IT" sz="2000" dirty="0" err="1"/>
              <a:t>Savioli</a:t>
            </a:r>
            <a:r>
              <a:rPr lang="it-IT" sz="2000" dirty="0"/>
              <a:t> e cessa per provvedimento governativo il 22 giugno dello stesso anno.</a:t>
            </a:r>
          </a:p>
        </p:txBody>
      </p:sp>
    </p:spTree>
    <p:extLst>
      <p:ext uri="{BB962C8B-B14F-4D97-AF65-F5344CB8AC3E}">
        <p14:creationId xmlns:p14="http://schemas.microsoft.com/office/powerpoint/2010/main" val="251206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E884D91-B45B-44C4-82CA-84A4D47D9EED}"/>
              </a:ext>
            </a:extLst>
          </p:cNvPr>
          <p:cNvPicPr>
            <a:picLocks noChangeAspect="1"/>
          </p:cNvPicPr>
          <p:nvPr/>
        </p:nvPicPr>
        <p:blipFill>
          <a:blip r:embed="rId2"/>
          <a:stretch>
            <a:fillRect/>
          </a:stretch>
        </p:blipFill>
        <p:spPr>
          <a:xfrm>
            <a:off x="9153156" y="2674472"/>
            <a:ext cx="2837437" cy="3971770"/>
          </a:xfrm>
          <a:prstGeom prst="rect">
            <a:avLst/>
          </a:prstGeom>
        </p:spPr>
      </p:pic>
      <p:pic>
        <p:nvPicPr>
          <p:cNvPr id="7" name="Immagine 6">
            <a:extLst>
              <a:ext uri="{FF2B5EF4-FFF2-40B4-BE49-F238E27FC236}">
                <a16:creationId xmlns:a16="http://schemas.microsoft.com/office/drawing/2014/main" id="{FFD84B04-9394-4DD8-ABC1-056AD651C4DC}"/>
              </a:ext>
            </a:extLst>
          </p:cNvPr>
          <p:cNvPicPr>
            <a:picLocks noChangeAspect="1"/>
          </p:cNvPicPr>
          <p:nvPr/>
        </p:nvPicPr>
        <p:blipFill>
          <a:blip r:embed="rId3"/>
          <a:stretch>
            <a:fillRect/>
          </a:stretch>
        </p:blipFill>
        <p:spPr>
          <a:xfrm>
            <a:off x="3989134" y="765555"/>
            <a:ext cx="4446943" cy="2751241"/>
          </a:xfrm>
          <a:prstGeom prst="rect">
            <a:avLst/>
          </a:prstGeom>
        </p:spPr>
      </p:pic>
      <p:sp>
        <p:nvSpPr>
          <p:cNvPr id="8" name="CasellaDiTesto 7">
            <a:extLst>
              <a:ext uri="{FF2B5EF4-FFF2-40B4-BE49-F238E27FC236}">
                <a16:creationId xmlns:a16="http://schemas.microsoft.com/office/drawing/2014/main" id="{C5EFBF4D-B8A4-4451-8992-C28E00139766}"/>
              </a:ext>
            </a:extLst>
          </p:cNvPr>
          <p:cNvSpPr txBox="1"/>
          <p:nvPr/>
        </p:nvSpPr>
        <p:spPr>
          <a:xfrm>
            <a:off x="201406" y="187275"/>
            <a:ext cx="8659318" cy="523220"/>
          </a:xfrm>
          <a:prstGeom prst="rect">
            <a:avLst/>
          </a:prstGeom>
          <a:noFill/>
        </p:spPr>
        <p:txBody>
          <a:bodyPr wrap="square" rtlCol="0">
            <a:spAutoFit/>
          </a:bodyPr>
          <a:lstStyle/>
          <a:p>
            <a:r>
              <a:rPr lang="it-IT" sz="2800" dirty="0"/>
              <a:t>ABANO TERME: UN DESTINO DIVERSO E ORIGINALE</a:t>
            </a:r>
          </a:p>
        </p:txBody>
      </p:sp>
      <p:sp>
        <p:nvSpPr>
          <p:cNvPr id="9" name="CasellaDiTesto 8">
            <a:extLst>
              <a:ext uri="{FF2B5EF4-FFF2-40B4-BE49-F238E27FC236}">
                <a16:creationId xmlns:a16="http://schemas.microsoft.com/office/drawing/2014/main" id="{21707C5E-0F1F-4A2C-BAE0-C18CA74F48B5}"/>
              </a:ext>
            </a:extLst>
          </p:cNvPr>
          <p:cNvSpPr txBox="1"/>
          <p:nvPr/>
        </p:nvSpPr>
        <p:spPr>
          <a:xfrm>
            <a:off x="201406" y="730637"/>
            <a:ext cx="3647923" cy="5940088"/>
          </a:xfrm>
          <a:prstGeom prst="rect">
            <a:avLst/>
          </a:prstGeom>
          <a:noFill/>
        </p:spPr>
        <p:txBody>
          <a:bodyPr wrap="square" rtlCol="0">
            <a:spAutoFit/>
          </a:bodyPr>
          <a:lstStyle/>
          <a:p>
            <a:r>
              <a:rPr lang="it-IT" sz="2000" dirty="0"/>
              <a:t>Se negli anni Venti le presenze si attestavano sopra le 10000, dal 1927 si stabilizzarono attorno ai tredicimila l’anno, di cui circa 500 erano di ospiti provenienti dall’estero. La registrazione statistica dei flussi turistici iniziò ad essere sistematica con l’istituzione dell’autonoma Azienda di Cura. Nel 1934 si superano le 150.000 presenze. Nel 1936 possono vantare più di mille ospiti il Cortesi </a:t>
            </a:r>
            <a:r>
              <a:rPr lang="it-IT" sz="2000" dirty="0" err="1"/>
              <a:t>Meggiorato</a:t>
            </a:r>
            <a:r>
              <a:rPr lang="it-IT" sz="2000" dirty="0"/>
              <a:t> (1892), il Nuove Sorgenti di Giuseppe </a:t>
            </a:r>
            <a:r>
              <a:rPr lang="it-IT" sz="2000" dirty="0" err="1"/>
              <a:t>Mioni</a:t>
            </a:r>
            <a:r>
              <a:rPr lang="it-IT" sz="2000" dirty="0"/>
              <a:t> (1650), il Trieste Victoria (1238) e il Nuove sorgenti di Antonio </a:t>
            </a:r>
            <a:r>
              <a:rPr lang="it-IT" sz="2000" dirty="0" err="1"/>
              <a:t>Mioni</a:t>
            </a:r>
            <a:r>
              <a:rPr lang="it-IT" sz="2000" dirty="0"/>
              <a:t> (1120), mentre a quota 900 troviamo All’Alba, il Massaggio e Al Sole. </a:t>
            </a:r>
          </a:p>
        </p:txBody>
      </p:sp>
      <p:sp>
        <p:nvSpPr>
          <p:cNvPr id="10" name="CasellaDiTesto 9">
            <a:extLst>
              <a:ext uri="{FF2B5EF4-FFF2-40B4-BE49-F238E27FC236}">
                <a16:creationId xmlns:a16="http://schemas.microsoft.com/office/drawing/2014/main" id="{7AD32AA5-A052-4A75-BB7A-E47AF252889A}"/>
              </a:ext>
            </a:extLst>
          </p:cNvPr>
          <p:cNvSpPr txBox="1"/>
          <p:nvPr/>
        </p:nvSpPr>
        <p:spPr>
          <a:xfrm>
            <a:off x="3849329" y="3790980"/>
            <a:ext cx="4971943" cy="2862322"/>
          </a:xfrm>
          <a:prstGeom prst="rect">
            <a:avLst/>
          </a:prstGeom>
          <a:noFill/>
        </p:spPr>
        <p:txBody>
          <a:bodyPr wrap="square" rtlCol="0">
            <a:spAutoFit/>
          </a:bodyPr>
          <a:lstStyle/>
          <a:p>
            <a:r>
              <a:rPr lang="it-IT" sz="2000" dirty="0"/>
              <a:t>La crescita degli arrivi fu costante fino al 1938, conseguendo in quell’anno la cifra di 25.781 curanti, dei quali quasi il 20% era costituito da stranieri, che si distinguevano per una presenza media di 14 giorni contro quella di 10 giorni degli ospiti italiani. Il gruppo più consistente fra gli ospiti stranieri era quello degli svizzeri, seguito per numero da austriaci e tedeschi.</a:t>
            </a:r>
          </a:p>
        </p:txBody>
      </p:sp>
      <p:sp>
        <p:nvSpPr>
          <p:cNvPr id="11" name="CasellaDiTesto 10">
            <a:extLst>
              <a:ext uri="{FF2B5EF4-FFF2-40B4-BE49-F238E27FC236}">
                <a16:creationId xmlns:a16="http://schemas.microsoft.com/office/drawing/2014/main" id="{1AAEC8FE-2C15-40DB-85F8-E2EE0B0B555A}"/>
              </a:ext>
            </a:extLst>
          </p:cNvPr>
          <p:cNvSpPr txBox="1"/>
          <p:nvPr/>
        </p:nvSpPr>
        <p:spPr>
          <a:xfrm>
            <a:off x="8961077" y="427703"/>
            <a:ext cx="3029516" cy="2246769"/>
          </a:xfrm>
          <a:prstGeom prst="rect">
            <a:avLst/>
          </a:prstGeom>
          <a:noFill/>
        </p:spPr>
        <p:txBody>
          <a:bodyPr wrap="square" rtlCol="0">
            <a:spAutoFit/>
          </a:bodyPr>
          <a:lstStyle/>
          <a:p>
            <a:r>
              <a:rPr lang="it-IT" sz="2000" dirty="0"/>
              <a:t>Il 1942, grazie ai 33.120 arrivi di ospiti italiani fu l’anno che segnò il superamento della quota di trentamila arrivi, cifra che verrà raggiunta nuovamente solo nel 1949.</a:t>
            </a:r>
          </a:p>
        </p:txBody>
      </p:sp>
    </p:spTree>
    <p:extLst>
      <p:ext uri="{BB962C8B-B14F-4D97-AF65-F5344CB8AC3E}">
        <p14:creationId xmlns:p14="http://schemas.microsoft.com/office/powerpoint/2010/main" val="275043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A97F3E0-7631-4FDD-BE55-41F0179502A0}"/>
              </a:ext>
            </a:extLst>
          </p:cNvPr>
          <p:cNvSpPr txBox="1"/>
          <p:nvPr/>
        </p:nvSpPr>
        <p:spPr>
          <a:xfrm>
            <a:off x="319790" y="241278"/>
            <a:ext cx="10822899" cy="523220"/>
          </a:xfrm>
          <a:prstGeom prst="rect">
            <a:avLst/>
          </a:prstGeom>
          <a:noFill/>
        </p:spPr>
        <p:txBody>
          <a:bodyPr wrap="square" rtlCol="0">
            <a:spAutoFit/>
          </a:bodyPr>
          <a:lstStyle/>
          <a:p>
            <a:r>
              <a:rPr lang="it-IT" sz="2800" dirty="0"/>
              <a:t>L’ ECCEZIONE INCOMPRESA: l’immagine di Abano nelle visite pastorali.</a:t>
            </a:r>
          </a:p>
        </p:txBody>
      </p:sp>
      <p:sp>
        <p:nvSpPr>
          <p:cNvPr id="3" name="CasellaDiTesto 2">
            <a:extLst>
              <a:ext uri="{FF2B5EF4-FFF2-40B4-BE49-F238E27FC236}">
                <a16:creationId xmlns:a16="http://schemas.microsoft.com/office/drawing/2014/main" id="{96789C71-34B2-4330-A3FF-BBF148657524}"/>
              </a:ext>
            </a:extLst>
          </p:cNvPr>
          <p:cNvSpPr txBox="1"/>
          <p:nvPr/>
        </p:nvSpPr>
        <p:spPr>
          <a:xfrm>
            <a:off x="319790" y="984411"/>
            <a:ext cx="2458387" cy="5632311"/>
          </a:xfrm>
          <a:prstGeom prst="rect">
            <a:avLst/>
          </a:prstGeom>
          <a:noFill/>
        </p:spPr>
        <p:txBody>
          <a:bodyPr wrap="square" rtlCol="0">
            <a:spAutoFit/>
          </a:bodyPr>
          <a:lstStyle/>
          <a:p>
            <a:r>
              <a:rPr lang="it-IT" sz="2000" dirty="0"/>
              <a:t>In nessuno dei momenti della sua storia appare risolta la completa identificazione di Abano con la specificità “termale”. Basti, a solo fine di esempio, citare i passi delle visite pastorali, compiute negli anni 1924 e 1928 da monsignor Elia Dalla Costa e nel 1935, 1940 e 1947 da monsignor Carlo Agostini, vescovi di Padova. </a:t>
            </a:r>
          </a:p>
        </p:txBody>
      </p:sp>
      <p:sp>
        <p:nvSpPr>
          <p:cNvPr id="4" name="CasellaDiTesto 3">
            <a:extLst>
              <a:ext uri="{FF2B5EF4-FFF2-40B4-BE49-F238E27FC236}">
                <a16:creationId xmlns:a16="http://schemas.microsoft.com/office/drawing/2014/main" id="{FAFA08DF-A827-4F7D-A120-43F375A0B25D}"/>
              </a:ext>
            </a:extLst>
          </p:cNvPr>
          <p:cNvSpPr txBox="1"/>
          <p:nvPr/>
        </p:nvSpPr>
        <p:spPr>
          <a:xfrm>
            <a:off x="6415790" y="917912"/>
            <a:ext cx="5776210" cy="5940088"/>
          </a:xfrm>
          <a:prstGeom prst="rect">
            <a:avLst/>
          </a:prstGeom>
          <a:noFill/>
        </p:spPr>
        <p:txBody>
          <a:bodyPr wrap="square" rtlCol="0">
            <a:spAutoFit/>
          </a:bodyPr>
          <a:lstStyle/>
          <a:p>
            <a:r>
              <a:rPr lang="it-IT" sz="2000" dirty="0"/>
              <a:t>Abano costituisce una parrocchia “molto estesa e popolata” con una maggioranza di abitanti “costituita da agricoltori” e con la presenza di “forti gruppi di operai negli stabilimenti termali”; “ha bisogno di speciali attenzioni” e di sacerdoti “in numero sufficiente, capaci e di condotta intemerata e molto zelanti”, poiché “frequentata da molti forestieri”, che “influiscono sulle idee e sui costumi della popolazione” e “portano anche quel movimento di vita mondana che alla popolazione per sé buona costituisce motivo di distrazioni e pericolo di danni spirituali e morali”. E’, per altro verso, la stessa speculare dicotomia che si ravvisa nella compagine sociale di Abano nella prima metà del Novecento: se “le condizioni degli albergatori ed addetti sono buone”, “quelle degli operai e dei contadini mediocri e in qualche famiglia misere”, come ancora si legge nella relazione alla seconda visita pastorale del vescovo Agostini nel 1940.</a:t>
            </a:r>
          </a:p>
        </p:txBody>
      </p:sp>
      <p:pic>
        <p:nvPicPr>
          <p:cNvPr id="6" name="Immagine 5">
            <a:extLst>
              <a:ext uri="{FF2B5EF4-FFF2-40B4-BE49-F238E27FC236}">
                <a16:creationId xmlns:a16="http://schemas.microsoft.com/office/drawing/2014/main" id="{FEF44BDB-FA24-4D03-91EF-19BA84BBBAF7}"/>
              </a:ext>
            </a:extLst>
          </p:cNvPr>
          <p:cNvPicPr>
            <a:picLocks noChangeAspect="1"/>
          </p:cNvPicPr>
          <p:nvPr/>
        </p:nvPicPr>
        <p:blipFill>
          <a:blip r:embed="rId2"/>
          <a:stretch>
            <a:fillRect/>
          </a:stretch>
        </p:blipFill>
        <p:spPr>
          <a:xfrm>
            <a:off x="2640858" y="984410"/>
            <a:ext cx="3592703" cy="5632311"/>
          </a:xfrm>
          <a:prstGeom prst="rect">
            <a:avLst/>
          </a:prstGeom>
        </p:spPr>
      </p:pic>
    </p:spTree>
    <p:extLst>
      <p:ext uri="{BB962C8B-B14F-4D97-AF65-F5344CB8AC3E}">
        <p14:creationId xmlns:p14="http://schemas.microsoft.com/office/powerpoint/2010/main" val="390366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40CF323-A8FD-4420-95E8-8AACE3D04DDB}"/>
              </a:ext>
            </a:extLst>
          </p:cNvPr>
          <p:cNvSpPr txBox="1"/>
          <p:nvPr/>
        </p:nvSpPr>
        <p:spPr>
          <a:xfrm>
            <a:off x="176256" y="168613"/>
            <a:ext cx="3962402" cy="523220"/>
          </a:xfrm>
          <a:prstGeom prst="rect">
            <a:avLst/>
          </a:prstGeom>
          <a:noFill/>
        </p:spPr>
        <p:txBody>
          <a:bodyPr wrap="square" rtlCol="0">
            <a:spAutoFit/>
          </a:bodyPr>
          <a:lstStyle/>
          <a:p>
            <a:r>
              <a:rPr lang="it-IT" sz="2800" dirty="0"/>
              <a:t>GLI ANNI CINQUANTA</a:t>
            </a:r>
          </a:p>
        </p:txBody>
      </p:sp>
      <p:pic>
        <p:nvPicPr>
          <p:cNvPr id="3" name="Immagine 2">
            <a:extLst>
              <a:ext uri="{FF2B5EF4-FFF2-40B4-BE49-F238E27FC236}">
                <a16:creationId xmlns:a16="http://schemas.microsoft.com/office/drawing/2014/main" id="{41C14A8C-DBCA-47E4-AF16-93E5D0E54CD1}"/>
              </a:ext>
            </a:extLst>
          </p:cNvPr>
          <p:cNvPicPr>
            <a:picLocks noChangeAspect="1"/>
          </p:cNvPicPr>
          <p:nvPr/>
        </p:nvPicPr>
        <p:blipFill>
          <a:blip r:embed="rId2"/>
          <a:stretch>
            <a:fillRect/>
          </a:stretch>
        </p:blipFill>
        <p:spPr>
          <a:xfrm>
            <a:off x="258457" y="1017895"/>
            <a:ext cx="2053653" cy="3021019"/>
          </a:xfrm>
          <a:prstGeom prst="rect">
            <a:avLst/>
          </a:prstGeom>
        </p:spPr>
      </p:pic>
      <p:pic>
        <p:nvPicPr>
          <p:cNvPr id="4" name="Immagine 3">
            <a:extLst>
              <a:ext uri="{FF2B5EF4-FFF2-40B4-BE49-F238E27FC236}">
                <a16:creationId xmlns:a16="http://schemas.microsoft.com/office/drawing/2014/main" id="{67CDC45D-AFD3-425A-8D02-B0CCAFF058F5}"/>
              </a:ext>
            </a:extLst>
          </p:cNvPr>
          <p:cNvPicPr>
            <a:picLocks noChangeAspect="1"/>
          </p:cNvPicPr>
          <p:nvPr/>
        </p:nvPicPr>
        <p:blipFill>
          <a:blip r:embed="rId3"/>
          <a:stretch>
            <a:fillRect/>
          </a:stretch>
        </p:blipFill>
        <p:spPr>
          <a:xfrm>
            <a:off x="8100365" y="1024340"/>
            <a:ext cx="3880200" cy="5711754"/>
          </a:xfrm>
          <a:prstGeom prst="rect">
            <a:avLst/>
          </a:prstGeom>
        </p:spPr>
      </p:pic>
      <p:pic>
        <p:nvPicPr>
          <p:cNvPr id="8" name="Immagine 7">
            <a:extLst>
              <a:ext uri="{FF2B5EF4-FFF2-40B4-BE49-F238E27FC236}">
                <a16:creationId xmlns:a16="http://schemas.microsoft.com/office/drawing/2014/main" id="{61AE45A6-0194-4F57-9539-26BAA06C77ED}"/>
              </a:ext>
            </a:extLst>
          </p:cNvPr>
          <p:cNvPicPr>
            <a:picLocks noChangeAspect="1"/>
          </p:cNvPicPr>
          <p:nvPr/>
        </p:nvPicPr>
        <p:blipFill>
          <a:blip r:embed="rId4"/>
          <a:stretch>
            <a:fillRect/>
          </a:stretch>
        </p:blipFill>
        <p:spPr>
          <a:xfrm>
            <a:off x="258457" y="4167818"/>
            <a:ext cx="3880200" cy="2561831"/>
          </a:xfrm>
          <a:prstGeom prst="rect">
            <a:avLst/>
          </a:prstGeom>
        </p:spPr>
      </p:pic>
      <p:pic>
        <p:nvPicPr>
          <p:cNvPr id="10" name="Immagine 9">
            <a:extLst>
              <a:ext uri="{FF2B5EF4-FFF2-40B4-BE49-F238E27FC236}">
                <a16:creationId xmlns:a16="http://schemas.microsoft.com/office/drawing/2014/main" id="{0EFB6980-BAF4-4778-A3FC-70736A97C3B4}"/>
              </a:ext>
            </a:extLst>
          </p:cNvPr>
          <p:cNvPicPr>
            <a:picLocks noChangeAspect="1"/>
          </p:cNvPicPr>
          <p:nvPr/>
        </p:nvPicPr>
        <p:blipFill>
          <a:blip r:embed="rId5"/>
          <a:stretch>
            <a:fillRect/>
          </a:stretch>
        </p:blipFill>
        <p:spPr>
          <a:xfrm>
            <a:off x="4253741" y="4167818"/>
            <a:ext cx="3799602" cy="2561831"/>
          </a:xfrm>
          <a:prstGeom prst="rect">
            <a:avLst/>
          </a:prstGeom>
        </p:spPr>
      </p:pic>
      <p:sp>
        <p:nvSpPr>
          <p:cNvPr id="11" name="CasellaDiTesto 10">
            <a:extLst>
              <a:ext uri="{FF2B5EF4-FFF2-40B4-BE49-F238E27FC236}">
                <a16:creationId xmlns:a16="http://schemas.microsoft.com/office/drawing/2014/main" id="{0001291C-E035-4B8F-847C-443CEC6B7D61}"/>
              </a:ext>
            </a:extLst>
          </p:cNvPr>
          <p:cNvSpPr txBox="1"/>
          <p:nvPr/>
        </p:nvSpPr>
        <p:spPr>
          <a:xfrm>
            <a:off x="2495256" y="1017895"/>
            <a:ext cx="5490025" cy="2862322"/>
          </a:xfrm>
          <a:prstGeom prst="rect">
            <a:avLst/>
          </a:prstGeom>
          <a:noFill/>
        </p:spPr>
        <p:txBody>
          <a:bodyPr wrap="square" rtlCol="0">
            <a:spAutoFit/>
          </a:bodyPr>
          <a:lstStyle/>
          <a:p>
            <a:r>
              <a:rPr lang="it-IT" sz="2000" dirty="0"/>
              <a:t>Nel 1951 la popolazione residente ad Abano Terme conta le 8377 unità e l’attività lavorativa dei suoi abitanti segna dei cambiamenti rispetto ai dati del 1936: gli addetti all’agricoltura sono infatti passati dal 48,5% della popolazione attiva al 30,2% e, se gli addetti all’industria sono attestati alla stessa percentuale (25%), quelli dediti alle attività commerciali sono quasi raddoppiati raggiungendo circa il 28%.</a:t>
            </a:r>
          </a:p>
        </p:txBody>
      </p:sp>
      <p:sp>
        <p:nvSpPr>
          <p:cNvPr id="5" name="CasellaDiTesto 4">
            <a:extLst>
              <a:ext uri="{FF2B5EF4-FFF2-40B4-BE49-F238E27FC236}">
                <a16:creationId xmlns:a16="http://schemas.microsoft.com/office/drawing/2014/main" id="{E542BD06-72D9-47DE-A1A0-CD6C43C2E4FE}"/>
              </a:ext>
            </a:extLst>
          </p:cNvPr>
          <p:cNvSpPr txBox="1"/>
          <p:nvPr/>
        </p:nvSpPr>
        <p:spPr>
          <a:xfrm>
            <a:off x="2427193" y="1017895"/>
            <a:ext cx="5490025" cy="2862322"/>
          </a:xfrm>
          <a:prstGeom prst="rect">
            <a:avLst/>
          </a:prstGeom>
          <a:solidFill>
            <a:schemeClr val="accent1">
              <a:lumMod val="20000"/>
              <a:lumOff val="80000"/>
            </a:schemeClr>
          </a:solidFill>
        </p:spPr>
        <p:txBody>
          <a:bodyPr wrap="square" rtlCol="0">
            <a:spAutoFit/>
          </a:bodyPr>
          <a:lstStyle/>
          <a:p>
            <a:r>
              <a:rPr lang="it-IT" sz="2000" dirty="0"/>
              <a:t>Armido </a:t>
            </a:r>
            <a:r>
              <a:rPr lang="it-IT" sz="2000" dirty="0" err="1"/>
              <a:t>Bonato</a:t>
            </a:r>
            <a:r>
              <a:rPr lang="it-IT" sz="2000" dirty="0"/>
              <a:t>, tornato dal Venezuela, dove si era recato nell’immediato dopoguerra, investe tutti i suoi guadagni nella realizzazione di un’ampia lottizzazione (circa 70.000 metri quadrati), dando vita al quartiere «Cristoforo Colombo». L’inaugurazione della nuova zona residenziale ed alberghiera avviene alla presenza delle autorità con il dono alla città del monumento, il 12 ottobre 1956.</a:t>
            </a:r>
          </a:p>
        </p:txBody>
      </p:sp>
      <p:sp>
        <p:nvSpPr>
          <p:cNvPr id="6" name="CasellaDiTesto 5">
            <a:extLst>
              <a:ext uri="{FF2B5EF4-FFF2-40B4-BE49-F238E27FC236}">
                <a16:creationId xmlns:a16="http://schemas.microsoft.com/office/drawing/2014/main" id="{AB92DFA6-D395-4B7A-B863-FB6B30A5BCDC}"/>
              </a:ext>
            </a:extLst>
          </p:cNvPr>
          <p:cNvSpPr txBox="1"/>
          <p:nvPr/>
        </p:nvSpPr>
        <p:spPr>
          <a:xfrm>
            <a:off x="4658476" y="421837"/>
            <a:ext cx="7390151" cy="523220"/>
          </a:xfrm>
          <a:prstGeom prst="rect">
            <a:avLst/>
          </a:prstGeom>
          <a:noFill/>
        </p:spPr>
        <p:txBody>
          <a:bodyPr wrap="square" rtlCol="0">
            <a:spAutoFit/>
          </a:bodyPr>
          <a:lstStyle/>
          <a:p>
            <a:r>
              <a:rPr lang="it-IT" sz="2800" dirty="0"/>
              <a:t>Il moderno quartiere Colombo di Armido </a:t>
            </a:r>
            <a:r>
              <a:rPr lang="it-IT" sz="2800" dirty="0" err="1"/>
              <a:t>Bonato</a:t>
            </a:r>
            <a:endParaRPr lang="it-IT" sz="2800" dirty="0"/>
          </a:p>
        </p:txBody>
      </p:sp>
    </p:spTree>
    <p:extLst>
      <p:ext uri="{BB962C8B-B14F-4D97-AF65-F5344CB8AC3E}">
        <p14:creationId xmlns:p14="http://schemas.microsoft.com/office/powerpoint/2010/main" val="395308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down)">
                                      <p:cBhvr>
                                        <p:cTn id="3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4E1A75C-9A8B-45F6-BEF9-3B89D929F6C0}"/>
              </a:ext>
            </a:extLst>
          </p:cNvPr>
          <p:cNvPicPr>
            <a:picLocks noChangeAspect="1"/>
          </p:cNvPicPr>
          <p:nvPr/>
        </p:nvPicPr>
        <p:blipFill>
          <a:blip r:embed="rId2"/>
          <a:stretch>
            <a:fillRect/>
          </a:stretch>
        </p:blipFill>
        <p:spPr>
          <a:xfrm>
            <a:off x="164891" y="1364105"/>
            <a:ext cx="4543854" cy="5314418"/>
          </a:xfrm>
          <a:prstGeom prst="rect">
            <a:avLst/>
          </a:prstGeom>
        </p:spPr>
      </p:pic>
      <p:pic>
        <p:nvPicPr>
          <p:cNvPr id="3" name="Immagine 2">
            <a:extLst>
              <a:ext uri="{FF2B5EF4-FFF2-40B4-BE49-F238E27FC236}">
                <a16:creationId xmlns:a16="http://schemas.microsoft.com/office/drawing/2014/main" id="{36812593-1C3C-4A80-AE51-3915562AAAC5}"/>
              </a:ext>
            </a:extLst>
          </p:cNvPr>
          <p:cNvPicPr>
            <a:picLocks noChangeAspect="1"/>
          </p:cNvPicPr>
          <p:nvPr/>
        </p:nvPicPr>
        <p:blipFill>
          <a:blip r:embed="rId3"/>
          <a:stretch>
            <a:fillRect/>
          </a:stretch>
        </p:blipFill>
        <p:spPr>
          <a:xfrm rot="1098508">
            <a:off x="4314437" y="1246181"/>
            <a:ext cx="7361500" cy="3537679"/>
          </a:xfrm>
          <a:prstGeom prst="rect">
            <a:avLst/>
          </a:prstGeom>
        </p:spPr>
      </p:pic>
      <p:sp>
        <p:nvSpPr>
          <p:cNvPr id="4" name="CasellaDiTesto 3">
            <a:extLst>
              <a:ext uri="{FF2B5EF4-FFF2-40B4-BE49-F238E27FC236}">
                <a16:creationId xmlns:a16="http://schemas.microsoft.com/office/drawing/2014/main" id="{CDA489A0-3277-4636-9326-8073D615042F}"/>
              </a:ext>
            </a:extLst>
          </p:cNvPr>
          <p:cNvSpPr txBox="1"/>
          <p:nvPr/>
        </p:nvSpPr>
        <p:spPr>
          <a:xfrm>
            <a:off x="269823" y="351480"/>
            <a:ext cx="4152275" cy="523220"/>
          </a:xfrm>
          <a:prstGeom prst="rect">
            <a:avLst/>
          </a:prstGeom>
          <a:noFill/>
        </p:spPr>
        <p:txBody>
          <a:bodyPr wrap="square" rtlCol="0">
            <a:spAutoFit/>
          </a:bodyPr>
          <a:lstStyle/>
          <a:p>
            <a:r>
              <a:rPr lang="it-IT" sz="2800" dirty="0"/>
              <a:t>CONTINUITA’…</a:t>
            </a:r>
          </a:p>
        </p:txBody>
      </p:sp>
      <p:sp>
        <p:nvSpPr>
          <p:cNvPr id="5" name="CasellaDiTesto 4">
            <a:extLst>
              <a:ext uri="{FF2B5EF4-FFF2-40B4-BE49-F238E27FC236}">
                <a16:creationId xmlns:a16="http://schemas.microsoft.com/office/drawing/2014/main" id="{A0595B2B-1854-4C6D-8F27-FCA79B475254}"/>
              </a:ext>
            </a:extLst>
          </p:cNvPr>
          <p:cNvSpPr txBox="1"/>
          <p:nvPr/>
        </p:nvSpPr>
        <p:spPr>
          <a:xfrm>
            <a:off x="5051685" y="5366479"/>
            <a:ext cx="3957404" cy="523220"/>
          </a:xfrm>
          <a:prstGeom prst="rect">
            <a:avLst/>
          </a:prstGeom>
          <a:noFill/>
        </p:spPr>
        <p:txBody>
          <a:bodyPr wrap="square" rtlCol="0">
            <a:spAutoFit/>
          </a:bodyPr>
          <a:lstStyle/>
          <a:p>
            <a:r>
              <a:rPr lang="it-IT" sz="2800" dirty="0"/>
              <a:t>DISCONTINUITA’…</a:t>
            </a:r>
          </a:p>
        </p:txBody>
      </p:sp>
    </p:spTree>
    <p:extLst>
      <p:ext uri="{BB962C8B-B14F-4D97-AF65-F5344CB8AC3E}">
        <p14:creationId xmlns:p14="http://schemas.microsoft.com/office/powerpoint/2010/main" val="233601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ADAB5AE-F137-4BB0-89FF-067999896F62}"/>
              </a:ext>
            </a:extLst>
          </p:cNvPr>
          <p:cNvSpPr txBox="1"/>
          <p:nvPr/>
        </p:nvSpPr>
        <p:spPr>
          <a:xfrm>
            <a:off x="546295" y="506437"/>
            <a:ext cx="11099409" cy="584775"/>
          </a:xfrm>
          <a:prstGeom prst="rect">
            <a:avLst/>
          </a:prstGeom>
          <a:noFill/>
        </p:spPr>
        <p:txBody>
          <a:bodyPr wrap="square" rtlCol="0">
            <a:spAutoFit/>
          </a:bodyPr>
          <a:lstStyle/>
          <a:p>
            <a:pPr algn="ctr"/>
            <a:r>
              <a:rPr lang="it-IT" sz="3200" dirty="0"/>
              <a:t>Giacomo Foscarini, stato degli stabilimenti termali euganei, 1847</a:t>
            </a:r>
            <a:r>
              <a:rPr lang="it-IT" dirty="0"/>
              <a:t>.</a:t>
            </a:r>
          </a:p>
        </p:txBody>
      </p:sp>
      <p:pic>
        <p:nvPicPr>
          <p:cNvPr id="4" name="Immagine 3">
            <a:extLst>
              <a:ext uri="{FF2B5EF4-FFF2-40B4-BE49-F238E27FC236}">
                <a16:creationId xmlns:a16="http://schemas.microsoft.com/office/drawing/2014/main" id="{58584BEE-1FB5-4BE7-8278-40EE800D7E39}"/>
              </a:ext>
            </a:extLst>
          </p:cNvPr>
          <p:cNvPicPr>
            <a:picLocks noChangeAspect="1"/>
          </p:cNvPicPr>
          <p:nvPr/>
        </p:nvPicPr>
        <p:blipFill>
          <a:blip r:embed="rId2"/>
          <a:stretch>
            <a:fillRect/>
          </a:stretch>
        </p:blipFill>
        <p:spPr>
          <a:xfrm>
            <a:off x="689317" y="1209823"/>
            <a:ext cx="10956387" cy="5141740"/>
          </a:xfrm>
          <a:prstGeom prst="rect">
            <a:avLst/>
          </a:prstGeom>
        </p:spPr>
      </p:pic>
    </p:spTree>
    <p:extLst>
      <p:ext uri="{BB962C8B-B14F-4D97-AF65-F5344CB8AC3E}">
        <p14:creationId xmlns:p14="http://schemas.microsoft.com/office/powerpoint/2010/main" val="110434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29B22E8-6D87-4415-9C8C-8061061595F3}"/>
              </a:ext>
            </a:extLst>
          </p:cNvPr>
          <p:cNvSpPr txBox="1"/>
          <p:nvPr/>
        </p:nvSpPr>
        <p:spPr>
          <a:xfrm>
            <a:off x="665871" y="219902"/>
            <a:ext cx="10860258" cy="830997"/>
          </a:xfrm>
          <a:prstGeom prst="rect">
            <a:avLst/>
          </a:prstGeom>
          <a:noFill/>
        </p:spPr>
        <p:txBody>
          <a:bodyPr wrap="square" rtlCol="0">
            <a:spAutoFit/>
          </a:bodyPr>
          <a:lstStyle/>
          <a:p>
            <a:pPr algn="ctr"/>
            <a:r>
              <a:rPr lang="it-IT" sz="4800" dirty="0"/>
              <a:t>LA DINASTIA TRIESTE - SACERDOTI</a:t>
            </a:r>
          </a:p>
        </p:txBody>
      </p:sp>
      <p:sp>
        <p:nvSpPr>
          <p:cNvPr id="3" name="CasellaDiTesto 2">
            <a:extLst>
              <a:ext uri="{FF2B5EF4-FFF2-40B4-BE49-F238E27FC236}">
                <a16:creationId xmlns:a16="http://schemas.microsoft.com/office/drawing/2014/main" id="{E79AB504-DB1D-40F4-AD42-6EB9E6429141}"/>
              </a:ext>
            </a:extLst>
          </p:cNvPr>
          <p:cNvSpPr txBox="1"/>
          <p:nvPr/>
        </p:nvSpPr>
        <p:spPr>
          <a:xfrm>
            <a:off x="763905" y="1788373"/>
            <a:ext cx="2250830" cy="523220"/>
          </a:xfrm>
          <a:prstGeom prst="rect">
            <a:avLst/>
          </a:prstGeom>
          <a:noFill/>
        </p:spPr>
        <p:txBody>
          <a:bodyPr wrap="square" rtlCol="0">
            <a:spAutoFit/>
          </a:bodyPr>
          <a:lstStyle/>
          <a:p>
            <a:r>
              <a:rPr lang="it-IT" sz="2800" dirty="0" err="1"/>
              <a:t>Moisè</a:t>
            </a:r>
            <a:r>
              <a:rPr lang="it-IT" sz="2800" dirty="0"/>
              <a:t> Trieste</a:t>
            </a:r>
          </a:p>
        </p:txBody>
      </p:sp>
      <p:sp>
        <p:nvSpPr>
          <p:cNvPr id="4" name="Freccia in giù 3">
            <a:extLst>
              <a:ext uri="{FF2B5EF4-FFF2-40B4-BE49-F238E27FC236}">
                <a16:creationId xmlns:a16="http://schemas.microsoft.com/office/drawing/2014/main" id="{B20D6BBD-9234-4244-AC84-B0E9A8D15110}"/>
              </a:ext>
            </a:extLst>
          </p:cNvPr>
          <p:cNvSpPr/>
          <p:nvPr/>
        </p:nvSpPr>
        <p:spPr>
          <a:xfrm>
            <a:off x="1647004" y="2342434"/>
            <a:ext cx="484632" cy="12298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EDB83FC7-00CB-44B4-9E24-81A34B0E3B59}"/>
              </a:ext>
            </a:extLst>
          </p:cNvPr>
          <p:cNvSpPr txBox="1"/>
          <p:nvPr/>
        </p:nvSpPr>
        <p:spPr>
          <a:xfrm flipH="1">
            <a:off x="185955" y="3592301"/>
            <a:ext cx="1828804" cy="954107"/>
          </a:xfrm>
          <a:prstGeom prst="rect">
            <a:avLst/>
          </a:prstGeom>
          <a:noFill/>
        </p:spPr>
        <p:txBody>
          <a:bodyPr wrap="square" rtlCol="0">
            <a:spAutoFit/>
          </a:bodyPr>
          <a:lstStyle/>
          <a:p>
            <a:r>
              <a:rPr lang="it-IT" sz="2800" dirty="0"/>
              <a:t>Leone Vita Trieste</a:t>
            </a:r>
          </a:p>
        </p:txBody>
      </p:sp>
      <p:sp>
        <p:nvSpPr>
          <p:cNvPr id="6" name="CasellaDiTesto 5">
            <a:extLst>
              <a:ext uri="{FF2B5EF4-FFF2-40B4-BE49-F238E27FC236}">
                <a16:creationId xmlns:a16="http://schemas.microsoft.com/office/drawing/2014/main" id="{2382328C-F69A-4926-969A-D5F8254644D3}"/>
              </a:ext>
            </a:extLst>
          </p:cNvPr>
          <p:cNvSpPr txBox="1"/>
          <p:nvPr/>
        </p:nvSpPr>
        <p:spPr>
          <a:xfrm>
            <a:off x="1938555" y="3603129"/>
            <a:ext cx="4552185" cy="954107"/>
          </a:xfrm>
          <a:prstGeom prst="rect">
            <a:avLst/>
          </a:prstGeom>
          <a:noFill/>
        </p:spPr>
        <p:txBody>
          <a:bodyPr wrap="square" rtlCol="0">
            <a:spAutoFit/>
          </a:bodyPr>
          <a:lstStyle/>
          <a:p>
            <a:r>
              <a:rPr lang="it-IT" sz="2800" dirty="0"/>
              <a:t>Adele Trieste</a:t>
            </a:r>
          </a:p>
          <a:p>
            <a:r>
              <a:rPr lang="it-IT" sz="2800" dirty="0"/>
              <a:t>sposata con Giorgio Sacerdoti</a:t>
            </a:r>
          </a:p>
        </p:txBody>
      </p:sp>
      <p:sp>
        <p:nvSpPr>
          <p:cNvPr id="7" name="Freccia in giù 6">
            <a:extLst>
              <a:ext uri="{FF2B5EF4-FFF2-40B4-BE49-F238E27FC236}">
                <a16:creationId xmlns:a16="http://schemas.microsoft.com/office/drawing/2014/main" id="{FF8DDBBC-862B-4ABE-8C0B-F3B64D76859B}"/>
              </a:ext>
            </a:extLst>
          </p:cNvPr>
          <p:cNvSpPr/>
          <p:nvPr/>
        </p:nvSpPr>
        <p:spPr>
          <a:xfrm>
            <a:off x="3412117" y="4560020"/>
            <a:ext cx="527539" cy="647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C379A2C7-756E-475E-934D-4D13A44C034E}"/>
              </a:ext>
            </a:extLst>
          </p:cNvPr>
          <p:cNvSpPr txBox="1"/>
          <p:nvPr/>
        </p:nvSpPr>
        <p:spPr>
          <a:xfrm>
            <a:off x="314793" y="5207633"/>
            <a:ext cx="6550701" cy="1384995"/>
          </a:xfrm>
          <a:prstGeom prst="rect">
            <a:avLst/>
          </a:prstGeom>
          <a:noFill/>
        </p:spPr>
        <p:txBody>
          <a:bodyPr wrap="square" rtlCol="0">
            <a:spAutoFit/>
          </a:bodyPr>
          <a:lstStyle/>
          <a:p>
            <a:r>
              <a:rPr lang="it-IT" sz="2800" dirty="0"/>
              <a:t>Giulio, Giorgio (1855-1936), sposato con Elisa Trieste e padre di Gilberto (1885-1970), Giuseppe Mario e Sofia Sacerdoti</a:t>
            </a:r>
          </a:p>
        </p:txBody>
      </p:sp>
      <p:sp>
        <p:nvSpPr>
          <p:cNvPr id="9" name="CasellaDiTesto 8">
            <a:extLst>
              <a:ext uri="{FF2B5EF4-FFF2-40B4-BE49-F238E27FC236}">
                <a16:creationId xmlns:a16="http://schemas.microsoft.com/office/drawing/2014/main" id="{780186C1-9212-40F5-8A68-0EB5D906B1BE}"/>
              </a:ext>
            </a:extLst>
          </p:cNvPr>
          <p:cNvSpPr txBox="1"/>
          <p:nvPr/>
        </p:nvSpPr>
        <p:spPr>
          <a:xfrm>
            <a:off x="7157860" y="1050899"/>
            <a:ext cx="4969413" cy="2308324"/>
          </a:xfrm>
          <a:prstGeom prst="rect">
            <a:avLst/>
          </a:prstGeom>
          <a:noFill/>
        </p:spPr>
        <p:txBody>
          <a:bodyPr wrap="square" rtlCol="0">
            <a:spAutoFit/>
          </a:bodyPr>
          <a:lstStyle/>
          <a:p>
            <a:r>
              <a:rPr lang="it-IT" sz="2400" dirty="0">
                <a:hlinkClick r:id="rId2" action="ppaction://hlinksldjump"/>
              </a:rPr>
              <a:t>OROLOGIO (1823)</a:t>
            </a:r>
            <a:endParaRPr lang="it-IT" sz="2400" dirty="0"/>
          </a:p>
          <a:p>
            <a:r>
              <a:rPr lang="it-IT" sz="2400" dirty="0"/>
              <a:t>SPEDALE DI S.MARIA DI MONTAON</a:t>
            </a:r>
          </a:p>
          <a:p>
            <a:r>
              <a:rPr lang="it-IT" sz="2400" dirty="0">
                <a:hlinkClick r:id="rId3" action="ppaction://hlinksldjump"/>
              </a:rPr>
              <a:t>TODESCHINI (1818)</a:t>
            </a:r>
            <a:endParaRPr lang="it-IT" sz="2400" dirty="0"/>
          </a:p>
          <a:p>
            <a:r>
              <a:rPr lang="it-IT" sz="2400" dirty="0">
                <a:hlinkClick r:id="rId4" action="ppaction://hlinksldjump"/>
              </a:rPr>
              <a:t>DUE TORRI MOROSINI (1818)</a:t>
            </a:r>
            <a:endParaRPr lang="it-IT" sz="2400" dirty="0"/>
          </a:p>
          <a:p>
            <a:r>
              <a:rPr lang="it-IT" sz="2400" dirty="0">
                <a:hlinkClick r:id="rId5" action="ppaction://hlinksldjump"/>
              </a:rPr>
              <a:t>MOLINO (1822)</a:t>
            </a:r>
            <a:endParaRPr lang="it-IT" sz="2400" dirty="0"/>
          </a:p>
          <a:p>
            <a:r>
              <a:rPr lang="it-IT" sz="2400" dirty="0">
                <a:hlinkClick r:id="rId6" action="ppaction://hlinksldjump"/>
              </a:rPr>
              <a:t>CORTESI</a:t>
            </a:r>
            <a:endParaRPr lang="it-IT" sz="2400" dirty="0"/>
          </a:p>
        </p:txBody>
      </p:sp>
      <p:sp>
        <p:nvSpPr>
          <p:cNvPr id="10" name="Freccia a destra 9">
            <a:extLst>
              <a:ext uri="{FF2B5EF4-FFF2-40B4-BE49-F238E27FC236}">
                <a16:creationId xmlns:a16="http://schemas.microsoft.com/office/drawing/2014/main" id="{F60D922B-4EE8-4E8C-A347-5E6BB9A0E1A1}"/>
              </a:ext>
            </a:extLst>
          </p:cNvPr>
          <p:cNvSpPr/>
          <p:nvPr/>
        </p:nvSpPr>
        <p:spPr>
          <a:xfrm>
            <a:off x="4557931" y="1949986"/>
            <a:ext cx="2577905" cy="349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a destra 10">
            <a:extLst>
              <a:ext uri="{FF2B5EF4-FFF2-40B4-BE49-F238E27FC236}">
                <a16:creationId xmlns:a16="http://schemas.microsoft.com/office/drawing/2014/main" id="{0D8C8383-3D40-4B40-8750-68B0A27D971E}"/>
              </a:ext>
            </a:extLst>
          </p:cNvPr>
          <p:cNvSpPr/>
          <p:nvPr/>
        </p:nvSpPr>
        <p:spPr>
          <a:xfrm>
            <a:off x="6446237" y="4007863"/>
            <a:ext cx="689599" cy="319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97EAE9AF-379B-4C2E-B3E4-8666B28E3AC5}"/>
              </a:ext>
            </a:extLst>
          </p:cNvPr>
          <p:cNvSpPr txBox="1"/>
          <p:nvPr/>
        </p:nvSpPr>
        <p:spPr>
          <a:xfrm>
            <a:off x="7135836" y="3536894"/>
            <a:ext cx="4178104" cy="1200329"/>
          </a:xfrm>
          <a:prstGeom prst="rect">
            <a:avLst/>
          </a:prstGeom>
          <a:noFill/>
        </p:spPr>
        <p:txBody>
          <a:bodyPr wrap="square" rtlCol="0">
            <a:spAutoFit/>
          </a:bodyPr>
          <a:lstStyle/>
          <a:p>
            <a:r>
              <a:rPr lang="it-IT" sz="2400" dirty="0">
                <a:hlinkClick r:id="rId7" action="ppaction://hlinksldjump"/>
              </a:rPr>
              <a:t>CASINO NUOVO(1888) </a:t>
            </a:r>
            <a:r>
              <a:rPr lang="it-IT" sz="2400" dirty="0">
                <a:hlinkClick r:id="rId8" action="ppaction://hlinksldjump"/>
              </a:rPr>
              <a:t>MONTEORTONE (1895)</a:t>
            </a:r>
            <a:endParaRPr lang="it-IT" sz="2400" dirty="0"/>
          </a:p>
          <a:p>
            <a:r>
              <a:rPr lang="it-IT" sz="2400" dirty="0">
                <a:hlinkClick r:id="rId9" action="ppaction://hlinksldjump"/>
              </a:rPr>
              <a:t>VILLA ADELE</a:t>
            </a:r>
            <a:endParaRPr lang="it-IT" sz="2400" dirty="0"/>
          </a:p>
        </p:txBody>
      </p:sp>
      <p:sp>
        <p:nvSpPr>
          <p:cNvPr id="14" name="Freccia a destra 13">
            <a:extLst>
              <a:ext uri="{FF2B5EF4-FFF2-40B4-BE49-F238E27FC236}">
                <a16:creationId xmlns:a16="http://schemas.microsoft.com/office/drawing/2014/main" id="{FBDA3F2D-F1A1-4BCF-A321-389E75ABB74D}"/>
              </a:ext>
            </a:extLst>
          </p:cNvPr>
          <p:cNvSpPr/>
          <p:nvPr/>
        </p:nvSpPr>
        <p:spPr>
          <a:xfrm flipV="1">
            <a:off x="6490740" y="5820550"/>
            <a:ext cx="564323" cy="319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CasellaDiTesto 14">
            <a:extLst>
              <a:ext uri="{FF2B5EF4-FFF2-40B4-BE49-F238E27FC236}">
                <a16:creationId xmlns:a16="http://schemas.microsoft.com/office/drawing/2014/main" id="{B3A1CB92-757B-46C9-8BFC-B2C7ED962D8D}"/>
              </a:ext>
            </a:extLst>
          </p:cNvPr>
          <p:cNvSpPr txBox="1"/>
          <p:nvPr/>
        </p:nvSpPr>
        <p:spPr>
          <a:xfrm>
            <a:off x="7157860" y="5564722"/>
            <a:ext cx="3541893" cy="830997"/>
          </a:xfrm>
          <a:prstGeom prst="rect">
            <a:avLst/>
          </a:prstGeom>
          <a:noFill/>
        </p:spPr>
        <p:txBody>
          <a:bodyPr wrap="square" rtlCol="0">
            <a:spAutoFit/>
          </a:bodyPr>
          <a:lstStyle/>
          <a:p>
            <a:r>
              <a:rPr lang="it-IT" sz="2400" dirty="0">
                <a:hlinkClick r:id="rId10" action="ppaction://hlinksldjump"/>
              </a:rPr>
              <a:t>SOCIETA’ ANONIMA </a:t>
            </a:r>
          </a:p>
          <a:p>
            <a:r>
              <a:rPr lang="it-IT" sz="2400" dirty="0">
                <a:hlinkClick r:id="rId10" action="ppaction://hlinksldjump"/>
              </a:rPr>
              <a:t>TERME D’ABANO (1929)</a:t>
            </a:r>
            <a:endParaRPr lang="it-IT" sz="2400" dirty="0"/>
          </a:p>
        </p:txBody>
      </p:sp>
    </p:spTree>
    <p:extLst>
      <p:ext uri="{BB962C8B-B14F-4D97-AF65-F5344CB8AC3E}">
        <p14:creationId xmlns:p14="http://schemas.microsoft.com/office/powerpoint/2010/main" val="187619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p:bldP spid="7" grpId="0" animBg="1"/>
      <p:bldP spid="8" grpId="0"/>
      <p:bldP spid="9" grpId="0"/>
      <p:bldP spid="10" grpId="0" animBg="1"/>
      <p:bldP spid="11" grpId="0" animBg="1"/>
      <p:bldP spid="13" grpId="0"/>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322EE30-6C60-499E-B4D4-3F7DCD649652}"/>
              </a:ext>
            </a:extLst>
          </p:cNvPr>
          <p:cNvSpPr txBox="1"/>
          <p:nvPr/>
        </p:nvSpPr>
        <p:spPr>
          <a:xfrm>
            <a:off x="647113" y="182880"/>
            <a:ext cx="6297639" cy="954107"/>
          </a:xfrm>
          <a:prstGeom prst="rect">
            <a:avLst/>
          </a:prstGeom>
          <a:noFill/>
        </p:spPr>
        <p:txBody>
          <a:bodyPr wrap="square" rtlCol="0">
            <a:spAutoFit/>
          </a:bodyPr>
          <a:lstStyle/>
          <a:p>
            <a:r>
              <a:rPr lang="it-IT" sz="2800" dirty="0"/>
              <a:t>STABILIMENTO TERMALE OROLOGIO e lo SPEDALE di S.MARIA di MONTAON</a:t>
            </a:r>
          </a:p>
        </p:txBody>
      </p:sp>
      <p:pic>
        <p:nvPicPr>
          <p:cNvPr id="4" name="Immagine 3">
            <a:extLst>
              <a:ext uri="{FF2B5EF4-FFF2-40B4-BE49-F238E27FC236}">
                <a16:creationId xmlns:a16="http://schemas.microsoft.com/office/drawing/2014/main" id="{7B3572B6-EA53-44C5-88DF-AC5320A51E85}"/>
              </a:ext>
            </a:extLst>
          </p:cNvPr>
          <p:cNvPicPr>
            <a:picLocks noChangeAspect="1"/>
          </p:cNvPicPr>
          <p:nvPr/>
        </p:nvPicPr>
        <p:blipFill>
          <a:blip r:embed="rId2"/>
          <a:stretch>
            <a:fillRect/>
          </a:stretch>
        </p:blipFill>
        <p:spPr>
          <a:xfrm>
            <a:off x="229113" y="1136987"/>
            <a:ext cx="4600135" cy="2581275"/>
          </a:xfrm>
          <a:prstGeom prst="rect">
            <a:avLst/>
          </a:prstGeom>
        </p:spPr>
      </p:pic>
      <p:sp>
        <p:nvSpPr>
          <p:cNvPr id="5" name="CasellaDiTesto 4">
            <a:extLst>
              <a:ext uri="{FF2B5EF4-FFF2-40B4-BE49-F238E27FC236}">
                <a16:creationId xmlns:a16="http://schemas.microsoft.com/office/drawing/2014/main" id="{15519772-DACB-4A88-9381-E8E1DB5A538D}"/>
              </a:ext>
            </a:extLst>
          </p:cNvPr>
          <p:cNvSpPr txBox="1"/>
          <p:nvPr/>
        </p:nvSpPr>
        <p:spPr>
          <a:xfrm>
            <a:off x="1551476" y="1136987"/>
            <a:ext cx="3277772" cy="369332"/>
          </a:xfrm>
          <a:prstGeom prst="rect">
            <a:avLst/>
          </a:prstGeom>
          <a:solidFill>
            <a:schemeClr val="bg1"/>
          </a:solidFill>
        </p:spPr>
        <p:txBody>
          <a:bodyPr wrap="square" rtlCol="0">
            <a:spAutoFit/>
          </a:bodyPr>
          <a:lstStyle/>
          <a:p>
            <a:r>
              <a:rPr lang="it-IT" dirty="0"/>
              <a:t>Salvador MANDRUZZATO, 1789</a:t>
            </a:r>
          </a:p>
        </p:txBody>
      </p:sp>
      <p:sp>
        <p:nvSpPr>
          <p:cNvPr id="14" name="CasellaDiTesto 13">
            <a:extLst>
              <a:ext uri="{FF2B5EF4-FFF2-40B4-BE49-F238E27FC236}">
                <a16:creationId xmlns:a16="http://schemas.microsoft.com/office/drawing/2014/main" id="{755FF179-91C3-43D6-AEF2-45A7613DBF0E}"/>
              </a:ext>
            </a:extLst>
          </p:cNvPr>
          <p:cNvSpPr txBox="1"/>
          <p:nvPr/>
        </p:nvSpPr>
        <p:spPr>
          <a:xfrm>
            <a:off x="6151611" y="1136987"/>
            <a:ext cx="5472332" cy="2554545"/>
          </a:xfrm>
          <a:prstGeom prst="rect">
            <a:avLst/>
          </a:prstGeom>
          <a:noFill/>
        </p:spPr>
        <p:txBody>
          <a:bodyPr wrap="square" rtlCol="0">
            <a:spAutoFit/>
          </a:bodyPr>
          <a:lstStyle/>
          <a:p>
            <a:r>
              <a:rPr lang="it-IT" sz="2000" dirty="0"/>
              <a:t>Entrato a far parte delle proprietà della famiglia Dondi dall’Orologio nel XVIII secolo, l’antico Ospedaletto per volontà testamentaria di Giovanni Antonio passa sotto la direzione dell’Ospedale di Padova. </a:t>
            </a:r>
          </a:p>
          <a:p>
            <a:r>
              <a:rPr lang="it-IT" sz="2000" dirty="0"/>
              <a:t>Nel 1823 è concesso in enfiteusi a </a:t>
            </a:r>
            <a:r>
              <a:rPr lang="it-IT" sz="2000" dirty="0" err="1"/>
              <a:t>Moisè</a:t>
            </a:r>
            <a:r>
              <a:rPr lang="it-IT" sz="2000" dirty="0"/>
              <a:t> Trieste, che ne incarica la gestione il proprio agente,  Alessandro Sette.</a:t>
            </a:r>
          </a:p>
        </p:txBody>
      </p:sp>
      <p:pic>
        <p:nvPicPr>
          <p:cNvPr id="16" name="Immagine 15">
            <a:extLst>
              <a:ext uri="{FF2B5EF4-FFF2-40B4-BE49-F238E27FC236}">
                <a16:creationId xmlns:a16="http://schemas.microsoft.com/office/drawing/2014/main" id="{8E02851B-7C01-46A8-94C9-6650B61E22BF}"/>
              </a:ext>
            </a:extLst>
          </p:cNvPr>
          <p:cNvPicPr>
            <a:picLocks noChangeAspect="1"/>
          </p:cNvPicPr>
          <p:nvPr/>
        </p:nvPicPr>
        <p:blipFill>
          <a:blip r:embed="rId3"/>
          <a:stretch>
            <a:fillRect/>
          </a:stretch>
        </p:blipFill>
        <p:spPr>
          <a:xfrm>
            <a:off x="5476362" y="1136987"/>
            <a:ext cx="6486525" cy="4584026"/>
          </a:xfrm>
          <a:prstGeom prst="rect">
            <a:avLst/>
          </a:prstGeom>
        </p:spPr>
      </p:pic>
      <p:sp>
        <p:nvSpPr>
          <p:cNvPr id="17" name="CasellaDiTesto 16">
            <a:extLst>
              <a:ext uri="{FF2B5EF4-FFF2-40B4-BE49-F238E27FC236}">
                <a16:creationId xmlns:a16="http://schemas.microsoft.com/office/drawing/2014/main" id="{C94DE159-50FE-4D6A-AC17-B6DDD086B3D8}"/>
              </a:ext>
            </a:extLst>
          </p:cNvPr>
          <p:cNvSpPr txBox="1"/>
          <p:nvPr/>
        </p:nvSpPr>
        <p:spPr>
          <a:xfrm>
            <a:off x="229113" y="4318782"/>
            <a:ext cx="4600135" cy="2246769"/>
          </a:xfrm>
          <a:prstGeom prst="rect">
            <a:avLst/>
          </a:prstGeom>
          <a:noFill/>
        </p:spPr>
        <p:txBody>
          <a:bodyPr wrap="square" rtlCol="0">
            <a:spAutoFit/>
          </a:bodyPr>
          <a:lstStyle/>
          <a:p>
            <a:r>
              <a:rPr lang="it-IT" sz="2000" dirty="0"/>
              <a:t>Acquistato lo stabilimento Orologio, </a:t>
            </a:r>
            <a:r>
              <a:rPr lang="it-IT" sz="2000" dirty="0" err="1"/>
              <a:t>Moisè</a:t>
            </a:r>
            <a:r>
              <a:rPr lang="it-IT" sz="2000" dirty="0"/>
              <a:t> Trieste incarica Giuseppe Jappelli della sua ristrutturazione. </a:t>
            </a:r>
          </a:p>
          <a:p>
            <a:r>
              <a:rPr lang="it-IT" sz="2000" dirty="0"/>
              <a:t>A questi, il Trieste commissionerà anche la colonna del Montirone, in occasione della visita ad Abano dell’imperatore Francesco I nel 1825.</a:t>
            </a:r>
          </a:p>
        </p:txBody>
      </p:sp>
      <p:pic>
        <p:nvPicPr>
          <p:cNvPr id="21" name="Immagine 20">
            <a:extLst>
              <a:ext uri="{FF2B5EF4-FFF2-40B4-BE49-F238E27FC236}">
                <a16:creationId xmlns:a16="http://schemas.microsoft.com/office/drawing/2014/main" id="{3E889641-10C4-4C52-A107-3AE4BA651FF3}"/>
              </a:ext>
            </a:extLst>
          </p:cNvPr>
          <p:cNvPicPr>
            <a:picLocks noChangeAspect="1"/>
          </p:cNvPicPr>
          <p:nvPr/>
        </p:nvPicPr>
        <p:blipFill>
          <a:blip r:embed="rId4"/>
          <a:stretch>
            <a:fillRect/>
          </a:stretch>
        </p:blipFill>
        <p:spPr>
          <a:xfrm>
            <a:off x="229113" y="4000201"/>
            <a:ext cx="5088475" cy="2514600"/>
          </a:xfrm>
          <a:prstGeom prst="rect">
            <a:avLst/>
          </a:prstGeom>
        </p:spPr>
      </p:pic>
      <p:sp>
        <p:nvSpPr>
          <p:cNvPr id="22" name="CasellaDiTesto 21">
            <a:extLst>
              <a:ext uri="{FF2B5EF4-FFF2-40B4-BE49-F238E27FC236}">
                <a16:creationId xmlns:a16="http://schemas.microsoft.com/office/drawing/2014/main" id="{C382949D-4505-4B00-9BBB-983A14A0FECD}"/>
              </a:ext>
            </a:extLst>
          </p:cNvPr>
          <p:cNvSpPr txBox="1"/>
          <p:nvPr/>
        </p:nvSpPr>
        <p:spPr>
          <a:xfrm>
            <a:off x="2773351" y="6196219"/>
            <a:ext cx="2544238" cy="369332"/>
          </a:xfrm>
          <a:prstGeom prst="rect">
            <a:avLst/>
          </a:prstGeom>
          <a:solidFill>
            <a:schemeClr val="bg1"/>
          </a:solidFill>
        </p:spPr>
        <p:txBody>
          <a:bodyPr wrap="square" rtlCol="0">
            <a:spAutoFit/>
          </a:bodyPr>
          <a:lstStyle/>
          <a:p>
            <a:r>
              <a:rPr lang="it-IT" dirty="0"/>
              <a:t>Giuseppe JAPPELLI, 1825</a:t>
            </a:r>
          </a:p>
        </p:txBody>
      </p:sp>
      <p:pic>
        <p:nvPicPr>
          <p:cNvPr id="8" name="Immagine 7">
            <a:extLst>
              <a:ext uri="{FF2B5EF4-FFF2-40B4-BE49-F238E27FC236}">
                <a16:creationId xmlns:a16="http://schemas.microsoft.com/office/drawing/2014/main" id="{DAEF42E0-BD12-48AE-9EF5-9444EA5D6C76}"/>
              </a:ext>
            </a:extLst>
          </p:cNvPr>
          <p:cNvPicPr>
            <a:picLocks noChangeAspect="1"/>
          </p:cNvPicPr>
          <p:nvPr/>
        </p:nvPicPr>
        <p:blipFill>
          <a:blip r:embed="rId5"/>
          <a:stretch>
            <a:fillRect/>
          </a:stretch>
        </p:blipFill>
        <p:spPr>
          <a:xfrm>
            <a:off x="229112" y="1136987"/>
            <a:ext cx="5088475" cy="5389245"/>
          </a:xfrm>
          <a:prstGeom prst="rect">
            <a:avLst/>
          </a:prstGeom>
        </p:spPr>
      </p:pic>
      <p:pic>
        <p:nvPicPr>
          <p:cNvPr id="18" name="Immagine 17">
            <a:extLst>
              <a:ext uri="{FF2B5EF4-FFF2-40B4-BE49-F238E27FC236}">
                <a16:creationId xmlns:a16="http://schemas.microsoft.com/office/drawing/2014/main" id="{A1FD7B8A-8053-43B4-99F9-C69696256F57}"/>
              </a:ext>
            </a:extLst>
          </p:cNvPr>
          <p:cNvPicPr>
            <a:picLocks noChangeAspect="1"/>
          </p:cNvPicPr>
          <p:nvPr/>
        </p:nvPicPr>
        <p:blipFill>
          <a:blip r:embed="rId6"/>
          <a:stretch>
            <a:fillRect/>
          </a:stretch>
        </p:blipFill>
        <p:spPr>
          <a:xfrm>
            <a:off x="229112" y="182880"/>
            <a:ext cx="11733775" cy="6492240"/>
          </a:xfrm>
          <a:prstGeom prst="rect">
            <a:avLst/>
          </a:prstGeom>
        </p:spPr>
      </p:pic>
      <p:sp>
        <p:nvSpPr>
          <p:cNvPr id="9" name="Freccia a inversione 8">
            <a:hlinkClick r:id="rId7" action="ppaction://hlinksldjump"/>
            <a:extLst>
              <a:ext uri="{FF2B5EF4-FFF2-40B4-BE49-F238E27FC236}">
                <a16:creationId xmlns:a16="http://schemas.microsoft.com/office/drawing/2014/main" id="{0C2E2156-8677-4A2A-A33D-DF9D49307009}"/>
              </a:ext>
            </a:extLst>
          </p:cNvPr>
          <p:cNvSpPr/>
          <p:nvPr/>
        </p:nvSpPr>
        <p:spPr>
          <a:xfrm>
            <a:off x="11298264" y="6196219"/>
            <a:ext cx="325679" cy="369332"/>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19832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7"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9518128-17FD-4ED7-96DC-E3A75CB8A78F}"/>
              </a:ext>
            </a:extLst>
          </p:cNvPr>
          <p:cNvSpPr txBox="1"/>
          <p:nvPr/>
        </p:nvSpPr>
        <p:spPr>
          <a:xfrm>
            <a:off x="407963" y="253219"/>
            <a:ext cx="4656406" cy="523220"/>
          </a:xfrm>
          <a:prstGeom prst="rect">
            <a:avLst/>
          </a:prstGeom>
          <a:noFill/>
        </p:spPr>
        <p:txBody>
          <a:bodyPr wrap="square" rtlCol="0">
            <a:spAutoFit/>
          </a:bodyPr>
          <a:lstStyle/>
          <a:p>
            <a:r>
              <a:rPr lang="it-IT" sz="2800" dirty="0"/>
              <a:t>STABILIMENTO TODESCHINI</a:t>
            </a:r>
          </a:p>
        </p:txBody>
      </p:sp>
      <p:pic>
        <p:nvPicPr>
          <p:cNvPr id="6" name="Immagine 5">
            <a:extLst>
              <a:ext uri="{FF2B5EF4-FFF2-40B4-BE49-F238E27FC236}">
                <a16:creationId xmlns:a16="http://schemas.microsoft.com/office/drawing/2014/main" id="{128A1BAE-B78F-4836-8D21-27F2D9C89A0F}"/>
              </a:ext>
            </a:extLst>
          </p:cNvPr>
          <p:cNvPicPr>
            <a:picLocks noChangeAspect="1"/>
          </p:cNvPicPr>
          <p:nvPr/>
        </p:nvPicPr>
        <p:blipFill>
          <a:blip r:embed="rId2"/>
          <a:stretch>
            <a:fillRect/>
          </a:stretch>
        </p:blipFill>
        <p:spPr>
          <a:xfrm>
            <a:off x="537649" y="962831"/>
            <a:ext cx="4371975" cy="2568160"/>
          </a:xfrm>
          <a:prstGeom prst="rect">
            <a:avLst/>
          </a:prstGeom>
        </p:spPr>
      </p:pic>
      <p:sp>
        <p:nvSpPr>
          <p:cNvPr id="7" name="CasellaDiTesto 6">
            <a:extLst>
              <a:ext uri="{FF2B5EF4-FFF2-40B4-BE49-F238E27FC236}">
                <a16:creationId xmlns:a16="http://schemas.microsoft.com/office/drawing/2014/main" id="{F351917A-709C-4DBD-8071-E7537CC92C98}"/>
              </a:ext>
            </a:extLst>
          </p:cNvPr>
          <p:cNvSpPr txBox="1"/>
          <p:nvPr/>
        </p:nvSpPr>
        <p:spPr>
          <a:xfrm>
            <a:off x="548640" y="942535"/>
            <a:ext cx="3362178" cy="369332"/>
          </a:xfrm>
          <a:prstGeom prst="rect">
            <a:avLst/>
          </a:prstGeom>
          <a:solidFill>
            <a:schemeClr val="bg1"/>
          </a:solidFill>
        </p:spPr>
        <p:txBody>
          <a:bodyPr wrap="square" rtlCol="0">
            <a:spAutoFit/>
          </a:bodyPr>
          <a:lstStyle/>
          <a:p>
            <a:r>
              <a:rPr lang="it-IT" dirty="0"/>
              <a:t>Salvador MANDRUZZATO, 1789</a:t>
            </a:r>
          </a:p>
        </p:txBody>
      </p:sp>
      <p:sp>
        <p:nvSpPr>
          <p:cNvPr id="8" name="CasellaDiTesto 7">
            <a:extLst>
              <a:ext uri="{FF2B5EF4-FFF2-40B4-BE49-F238E27FC236}">
                <a16:creationId xmlns:a16="http://schemas.microsoft.com/office/drawing/2014/main" id="{264C7802-C82D-4997-9339-A0FADB241A46}"/>
              </a:ext>
            </a:extLst>
          </p:cNvPr>
          <p:cNvSpPr txBox="1"/>
          <p:nvPr/>
        </p:nvSpPr>
        <p:spPr>
          <a:xfrm>
            <a:off x="6044418" y="942535"/>
            <a:ext cx="5598942" cy="2246769"/>
          </a:xfrm>
          <a:prstGeom prst="rect">
            <a:avLst/>
          </a:prstGeom>
          <a:noFill/>
        </p:spPr>
        <p:txBody>
          <a:bodyPr wrap="square" rtlCol="0">
            <a:spAutoFit/>
          </a:bodyPr>
          <a:lstStyle/>
          <a:p>
            <a:r>
              <a:rPr lang="it-IT" sz="2000" dirty="0"/>
              <a:t>Dopo la soppressione dei Canonici di San Daniele, nel 1772 Federico </a:t>
            </a:r>
            <a:r>
              <a:rPr lang="it-IT" sz="2000" dirty="0" err="1"/>
              <a:t>Todeschini</a:t>
            </a:r>
            <a:r>
              <a:rPr lang="it-IT" sz="2000" dirty="0"/>
              <a:t> ne aveva acquistato i beni, fra i quali lo stesso colle del Montirone. Nel XIX secolo la proprietà passa al Mandruzzato e, quindi, a </a:t>
            </a:r>
            <a:r>
              <a:rPr lang="it-IT" sz="2000" dirty="0" err="1"/>
              <a:t>Moisè</a:t>
            </a:r>
            <a:r>
              <a:rPr lang="it-IT" sz="2000" dirty="0"/>
              <a:t> Trieste.</a:t>
            </a:r>
          </a:p>
          <a:p>
            <a:r>
              <a:rPr lang="it-IT" sz="2000" dirty="0"/>
              <a:t>Questi affida la gestione dell’albergo ad Antonio </a:t>
            </a:r>
            <a:r>
              <a:rPr lang="it-IT" sz="2000" dirty="0" err="1"/>
              <a:t>Meggiorato</a:t>
            </a:r>
            <a:r>
              <a:rPr lang="it-IT" sz="2000" dirty="0"/>
              <a:t>.</a:t>
            </a:r>
          </a:p>
        </p:txBody>
      </p:sp>
      <p:pic>
        <p:nvPicPr>
          <p:cNvPr id="10" name="Immagine 9">
            <a:extLst>
              <a:ext uri="{FF2B5EF4-FFF2-40B4-BE49-F238E27FC236}">
                <a16:creationId xmlns:a16="http://schemas.microsoft.com/office/drawing/2014/main" id="{BE2EED85-E9A4-4EB9-8E8D-D9AD29ACE4EF}"/>
              </a:ext>
            </a:extLst>
          </p:cNvPr>
          <p:cNvPicPr>
            <a:picLocks noChangeAspect="1"/>
          </p:cNvPicPr>
          <p:nvPr/>
        </p:nvPicPr>
        <p:blipFill>
          <a:blip r:embed="rId3"/>
          <a:stretch>
            <a:fillRect/>
          </a:stretch>
        </p:blipFill>
        <p:spPr>
          <a:xfrm>
            <a:off x="5722326" y="942535"/>
            <a:ext cx="5598942" cy="3615397"/>
          </a:xfrm>
          <a:prstGeom prst="rect">
            <a:avLst/>
          </a:prstGeom>
        </p:spPr>
      </p:pic>
      <p:sp>
        <p:nvSpPr>
          <p:cNvPr id="11" name="CasellaDiTesto 10">
            <a:extLst>
              <a:ext uri="{FF2B5EF4-FFF2-40B4-BE49-F238E27FC236}">
                <a16:creationId xmlns:a16="http://schemas.microsoft.com/office/drawing/2014/main" id="{76CABD26-A7D2-40EF-84B0-20A6AE000500}"/>
              </a:ext>
            </a:extLst>
          </p:cNvPr>
          <p:cNvSpPr txBox="1"/>
          <p:nvPr/>
        </p:nvSpPr>
        <p:spPr>
          <a:xfrm>
            <a:off x="537648" y="4248443"/>
            <a:ext cx="4371975" cy="1938992"/>
          </a:xfrm>
          <a:prstGeom prst="rect">
            <a:avLst/>
          </a:prstGeom>
          <a:noFill/>
        </p:spPr>
        <p:txBody>
          <a:bodyPr wrap="square" rtlCol="0">
            <a:spAutoFit/>
          </a:bodyPr>
          <a:lstStyle/>
          <a:p>
            <a:r>
              <a:rPr lang="it-IT" sz="2000" dirty="0"/>
              <a:t>Alla famiglia Bonomi </a:t>
            </a:r>
            <a:r>
              <a:rPr lang="it-IT" sz="2000" dirty="0" err="1"/>
              <a:t>Todeschini</a:t>
            </a:r>
            <a:r>
              <a:rPr lang="it-IT" sz="2000" dirty="0"/>
              <a:t>, che converte il monastero di San Daniele in residenza privata, si deve lo sfruttamento delle fonti situate alla base del colle, per l’iniziativa di Bartolomeo, Pietro ed Alessandro.</a:t>
            </a:r>
          </a:p>
        </p:txBody>
      </p:sp>
      <p:pic>
        <p:nvPicPr>
          <p:cNvPr id="13" name="Immagine 12">
            <a:extLst>
              <a:ext uri="{FF2B5EF4-FFF2-40B4-BE49-F238E27FC236}">
                <a16:creationId xmlns:a16="http://schemas.microsoft.com/office/drawing/2014/main" id="{CE5B9D10-35B9-4813-B732-FFB1BC6DE1E6}"/>
              </a:ext>
            </a:extLst>
          </p:cNvPr>
          <p:cNvPicPr>
            <a:picLocks noChangeAspect="1"/>
          </p:cNvPicPr>
          <p:nvPr/>
        </p:nvPicPr>
        <p:blipFill>
          <a:blip r:embed="rId4"/>
          <a:stretch>
            <a:fillRect/>
          </a:stretch>
        </p:blipFill>
        <p:spPr>
          <a:xfrm>
            <a:off x="295422" y="3418446"/>
            <a:ext cx="5426903" cy="3186336"/>
          </a:xfrm>
          <a:prstGeom prst="rect">
            <a:avLst/>
          </a:prstGeom>
        </p:spPr>
      </p:pic>
      <p:pic>
        <p:nvPicPr>
          <p:cNvPr id="17" name="Immagine 16">
            <a:extLst>
              <a:ext uri="{FF2B5EF4-FFF2-40B4-BE49-F238E27FC236}">
                <a16:creationId xmlns:a16="http://schemas.microsoft.com/office/drawing/2014/main" id="{11CBDB4A-46C8-4864-B50F-C44F5C011055}"/>
              </a:ext>
            </a:extLst>
          </p:cNvPr>
          <p:cNvPicPr>
            <a:picLocks noChangeAspect="1"/>
          </p:cNvPicPr>
          <p:nvPr/>
        </p:nvPicPr>
        <p:blipFill>
          <a:blip r:embed="rId5"/>
          <a:stretch>
            <a:fillRect/>
          </a:stretch>
        </p:blipFill>
        <p:spPr>
          <a:xfrm>
            <a:off x="416533" y="253219"/>
            <a:ext cx="11376074" cy="6351562"/>
          </a:xfrm>
          <a:prstGeom prst="rect">
            <a:avLst/>
          </a:prstGeom>
        </p:spPr>
      </p:pic>
      <p:sp>
        <p:nvSpPr>
          <p:cNvPr id="18" name="Freccia a inversione 17">
            <a:hlinkClick r:id="rId6" action="ppaction://hlinksldjump"/>
            <a:extLst>
              <a:ext uri="{FF2B5EF4-FFF2-40B4-BE49-F238E27FC236}">
                <a16:creationId xmlns:a16="http://schemas.microsoft.com/office/drawing/2014/main" id="{644BC838-F042-4559-AD9A-390C98EC5226}"/>
              </a:ext>
            </a:extLst>
          </p:cNvPr>
          <p:cNvSpPr/>
          <p:nvPr/>
        </p:nvSpPr>
        <p:spPr>
          <a:xfrm>
            <a:off x="11321268" y="6187435"/>
            <a:ext cx="200172" cy="417347"/>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25723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1684486-8DB2-4A5B-8C3C-F69602DE957D}"/>
              </a:ext>
            </a:extLst>
          </p:cNvPr>
          <p:cNvSpPr txBox="1"/>
          <p:nvPr/>
        </p:nvSpPr>
        <p:spPr>
          <a:xfrm>
            <a:off x="422032" y="182880"/>
            <a:ext cx="6555544" cy="523220"/>
          </a:xfrm>
          <a:prstGeom prst="rect">
            <a:avLst/>
          </a:prstGeom>
          <a:noFill/>
        </p:spPr>
        <p:txBody>
          <a:bodyPr wrap="square" rtlCol="0">
            <a:spAutoFit/>
          </a:bodyPr>
          <a:lstStyle/>
          <a:p>
            <a:r>
              <a:rPr lang="it-IT" sz="2800" dirty="0"/>
              <a:t>STABILIMENTO DUE TORRI E MOROSINI</a:t>
            </a:r>
          </a:p>
        </p:txBody>
      </p:sp>
      <p:pic>
        <p:nvPicPr>
          <p:cNvPr id="4" name="Immagine 3">
            <a:extLst>
              <a:ext uri="{FF2B5EF4-FFF2-40B4-BE49-F238E27FC236}">
                <a16:creationId xmlns:a16="http://schemas.microsoft.com/office/drawing/2014/main" id="{A2C81E28-8DA0-430A-9DF4-61B442B8689E}"/>
              </a:ext>
            </a:extLst>
          </p:cNvPr>
          <p:cNvPicPr>
            <a:picLocks noChangeAspect="1"/>
          </p:cNvPicPr>
          <p:nvPr/>
        </p:nvPicPr>
        <p:blipFill>
          <a:blip r:embed="rId2"/>
          <a:stretch>
            <a:fillRect/>
          </a:stretch>
        </p:blipFill>
        <p:spPr>
          <a:xfrm>
            <a:off x="422032" y="3429000"/>
            <a:ext cx="5495925" cy="3200400"/>
          </a:xfrm>
          <a:prstGeom prst="rect">
            <a:avLst/>
          </a:prstGeom>
        </p:spPr>
      </p:pic>
      <p:sp>
        <p:nvSpPr>
          <p:cNvPr id="5" name="CasellaDiTesto 4">
            <a:extLst>
              <a:ext uri="{FF2B5EF4-FFF2-40B4-BE49-F238E27FC236}">
                <a16:creationId xmlns:a16="http://schemas.microsoft.com/office/drawing/2014/main" id="{E933C284-78A3-4139-BD10-C25A54EB2431}"/>
              </a:ext>
            </a:extLst>
          </p:cNvPr>
          <p:cNvSpPr txBox="1"/>
          <p:nvPr/>
        </p:nvSpPr>
        <p:spPr>
          <a:xfrm>
            <a:off x="422031" y="3429000"/>
            <a:ext cx="3319974" cy="369332"/>
          </a:xfrm>
          <a:prstGeom prst="rect">
            <a:avLst/>
          </a:prstGeom>
          <a:solidFill>
            <a:schemeClr val="bg1"/>
          </a:solidFill>
        </p:spPr>
        <p:txBody>
          <a:bodyPr wrap="square" rtlCol="0">
            <a:spAutoFit/>
          </a:bodyPr>
          <a:lstStyle/>
          <a:p>
            <a:r>
              <a:rPr lang="it-IT" dirty="0"/>
              <a:t>Salvador MANDRUZZATO, 1789</a:t>
            </a:r>
          </a:p>
        </p:txBody>
      </p:sp>
      <p:sp>
        <p:nvSpPr>
          <p:cNvPr id="7" name="CasellaDiTesto 6">
            <a:extLst>
              <a:ext uri="{FF2B5EF4-FFF2-40B4-BE49-F238E27FC236}">
                <a16:creationId xmlns:a16="http://schemas.microsoft.com/office/drawing/2014/main" id="{37BBB173-EE98-46DD-AEDD-FAB6942B3671}"/>
              </a:ext>
            </a:extLst>
          </p:cNvPr>
          <p:cNvSpPr txBox="1"/>
          <p:nvPr/>
        </p:nvSpPr>
        <p:spPr>
          <a:xfrm>
            <a:off x="422031" y="1309673"/>
            <a:ext cx="5495925" cy="1323439"/>
          </a:xfrm>
          <a:prstGeom prst="rect">
            <a:avLst/>
          </a:prstGeom>
          <a:noFill/>
        </p:spPr>
        <p:txBody>
          <a:bodyPr wrap="square" rtlCol="0">
            <a:spAutoFit/>
          </a:bodyPr>
          <a:lstStyle/>
          <a:p>
            <a:r>
              <a:rPr lang="it-IT" sz="2000" dirty="0"/>
              <a:t>Divisi nelle proprietà </a:t>
            </a:r>
            <a:r>
              <a:rPr lang="it-IT" sz="2000" dirty="0" err="1"/>
              <a:t>Morosini</a:t>
            </a:r>
            <a:r>
              <a:rPr lang="it-IT" sz="2000" dirty="0"/>
              <a:t>, </a:t>
            </a:r>
            <a:r>
              <a:rPr lang="it-IT" sz="2000" dirty="0" err="1"/>
              <a:t>Orsato</a:t>
            </a:r>
            <a:r>
              <a:rPr lang="it-IT" sz="2000" dirty="0"/>
              <a:t> e poi </a:t>
            </a:r>
            <a:r>
              <a:rPr lang="it-IT" sz="2000" dirty="0" err="1"/>
              <a:t>Polcastro</a:t>
            </a:r>
            <a:r>
              <a:rPr lang="it-IT" sz="2000" dirty="0"/>
              <a:t> fino alla fine del XVIII secolo, saranno riuniti nelle disponibilità di Mandruzzato e quindi di Trieste.</a:t>
            </a:r>
          </a:p>
        </p:txBody>
      </p:sp>
      <p:sp>
        <p:nvSpPr>
          <p:cNvPr id="8" name="CasellaDiTesto 7">
            <a:extLst>
              <a:ext uri="{FF2B5EF4-FFF2-40B4-BE49-F238E27FC236}">
                <a16:creationId xmlns:a16="http://schemas.microsoft.com/office/drawing/2014/main" id="{3E8CE9AD-AE62-4444-9D9A-918396608246}"/>
              </a:ext>
            </a:extLst>
          </p:cNvPr>
          <p:cNvSpPr txBox="1"/>
          <p:nvPr/>
        </p:nvSpPr>
        <p:spPr>
          <a:xfrm>
            <a:off x="6212644" y="4998184"/>
            <a:ext cx="5702692" cy="1631216"/>
          </a:xfrm>
          <a:prstGeom prst="rect">
            <a:avLst/>
          </a:prstGeom>
          <a:noFill/>
        </p:spPr>
        <p:txBody>
          <a:bodyPr wrap="square" rtlCol="0">
            <a:spAutoFit/>
          </a:bodyPr>
          <a:lstStyle/>
          <a:p>
            <a:r>
              <a:rPr lang="it-IT" sz="2000" dirty="0"/>
              <a:t>Già alla fine dell’Ottocento ne è conduttrice la famiglia Zanini con Antonio (Due Torri) e Vittorio (</a:t>
            </a:r>
            <a:r>
              <a:rPr lang="it-IT" sz="2000" dirty="0" err="1"/>
              <a:t>Morosini</a:t>
            </a:r>
            <a:r>
              <a:rPr lang="it-IT" sz="2000" dirty="0"/>
              <a:t>). Dal 1899 la direzione è riunita in Adolfo Zanini, che sarà assessore socialista (1920-1921) e sindaco di Abano (1921-1926). Muore nel 1937.</a:t>
            </a:r>
          </a:p>
        </p:txBody>
      </p:sp>
      <p:pic>
        <p:nvPicPr>
          <p:cNvPr id="14" name="Immagine 13">
            <a:extLst>
              <a:ext uri="{FF2B5EF4-FFF2-40B4-BE49-F238E27FC236}">
                <a16:creationId xmlns:a16="http://schemas.microsoft.com/office/drawing/2014/main" id="{3781BA7E-78E7-4A8C-A99A-822BD2BB4BC7}"/>
              </a:ext>
            </a:extLst>
          </p:cNvPr>
          <p:cNvPicPr>
            <a:picLocks noChangeAspect="1"/>
          </p:cNvPicPr>
          <p:nvPr/>
        </p:nvPicPr>
        <p:blipFill>
          <a:blip r:embed="rId3"/>
          <a:stretch>
            <a:fillRect/>
          </a:stretch>
        </p:blipFill>
        <p:spPr>
          <a:xfrm>
            <a:off x="6212644" y="706100"/>
            <a:ext cx="5702692" cy="4119900"/>
          </a:xfrm>
          <a:prstGeom prst="rect">
            <a:avLst/>
          </a:prstGeom>
        </p:spPr>
      </p:pic>
      <p:pic>
        <p:nvPicPr>
          <p:cNvPr id="20" name="Immagine 19">
            <a:extLst>
              <a:ext uri="{FF2B5EF4-FFF2-40B4-BE49-F238E27FC236}">
                <a16:creationId xmlns:a16="http://schemas.microsoft.com/office/drawing/2014/main" id="{0B5085AF-F1EC-4F57-B8D6-9475BABE2154}"/>
              </a:ext>
            </a:extLst>
          </p:cNvPr>
          <p:cNvPicPr>
            <a:picLocks noChangeAspect="1"/>
          </p:cNvPicPr>
          <p:nvPr/>
        </p:nvPicPr>
        <p:blipFill>
          <a:blip r:embed="rId4"/>
          <a:stretch>
            <a:fillRect/>
          </a:stretch>
        </p:blipFill>
        <p:spPr>
          <a:xfrm>
            <a:off x="422030" y="228600"/>
            <a:ext cx="11493306" cy="6400800"/>
          </a:xfrm>
          <a:prstGeom prst="rect">
            <a:avLst/>
          </a:prstGeom>
        </p:spPr>
      </p:pic>
      <p:sp>
        <p:nvSpPr>
          <p:cNvPr id="21" name="Freccia a inversione 20">
            <a:hlinkClick r:id="rId5" action="ppaction://hlinksldjump"/>
            <a:extLst>
              <a:ext uri="{FF2B5EF4-FFF2-40B4-BE49-F238E27FC236}">
                <a16:creationId xmlns:a16="http://schemas.microsoft.com/office/drawing/2014/main" id="{69E5DC7F-86C5-48A2-9340-91C6BAE969E6}"/>
              </a:ext>
            </a:extLst>
          </p:cNvPr>
          <p:cNvSpPr/>
          <p:nvPr/>
        </p:nvSpPr>
        <p:spPr>
          <a:xfrm>
            <a:off x="11530114" y="6151900"/>
            <a:ext cx="239854" cy="438912"/>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353399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36BFF56-7072-409A-8E6D-EC88D6E71295}"/>
              </a:ext>
            </a:extLst>
          </p:cNvPr>
          <p:cNvSpPr txBox="1"/>
          <p:nvPr/>
        </p:nvSpPr>
        <p:spPr>
          <a:xfrm>
            <a:off x="520505" y="450166"/>
            <a:ext cx="4107766" cy="523220"/>
          </a:xfrm>
          <a:prstGeom prst="rect">
            <a:avLst/>
          </a:prstGeom>
          <a:noFill/>
        </p:spPr>
        <p:txBody>
          <a:bodyPr wrap="square" rtlCol="0">
            <a:spAutoFit/>
          </a:bodyPr>
          <a:lstStyle/>
          <a:p>
            <a:r>
              <a:rPr lang="it-IT" sz="2800" dirty="0"/>
              <a:t>STABILIMENTO MOLINO</a:t>
            </a:r>
          </a:p>
        </p:txBody>
      </p:sp>
      <p:pic>
        <p:nvPicPr>
          <p:cNvPr id="4" name="Immagine 3">
            <a:extLst>
              <a:ext uri="{FF2B5EF4-FFF2-40B4-BE49-F238E27FC236}">
                <a16:creationId xmlns:a16="http://schemas.microsoft.com/office/drawing/2014/main" id="{1D827793-BBA5-40C3-948B-E330FA2F6AF6}"/>
              </a:ext>
            </a:extLst>
          </p:cNvPr>
          <p:cNvPicPr>
            <a:picLocks noChangeAspect="1"/>
          </p:cNvPicPr>
          <p:nvPr/>
        </p:nvPicPr>
        <p:blipFill>
          <a:blip r:embed="rId2"/>
          <a:stretch>
            <a:fillRect/>
          </a:stretch>
        </p:blipFill>
        <p:spPr>
          <a:xfrm>
            <a:off x="193430" y="973386"/>
            <a:ext cx="4867421" cy="5434448"/>
          </a:xfrm>
          <a:prstGeom prst="rect">
            <a:avLst/>
          </a:prstGeom>
        </p:spPr>
      </p:pic>
      <p:sp>
        <p:nvSpPr>
          <p:cNvPr id="5" name="CasellaDiTesto 4">
            <a:extLst>
              <a:ext uri="{FF2B5EF4-FFF2-40B4-BE49-F238E27FC236}">
                <a16:creationId xmlns:a16="http://schemas.microsoft.com/office/drawing/2014/main" id="{E1C022D5-02EB-4974-881C-3A6A60F19E29}"/>
              </a:ext>
            </a:extLst>
          </p:cNvPr>
          <p:cNvSpPr txBox="1"/>
          <p:nvPr/>
        </p:nvSpPr>
        <p:spPr>
          <a:xfrm>
            <a:off x="1754944" y="973386"/>
            <a:ext cx="3305907" cy="369332"/>
          </a:xfrm>
          <a:prstGeom prst="rect">
            <a:avLst/>
          </a:prstGeom>
          <a:solidFill>
            <a:schemeClr val="bg1"/>
          </a:solidFill>
        </p:spPr>
        <p:txBody>
          <a:bodyPr wrap="square" rtlCol="0">
            <a:spAutoFit/>
          </a:bodyPr>
          <a:lstStyle/>
          <a:p>
            <a:r>
              <a:rPr lang="it-IT" dirty="0"/>
              <a:t>Salvador MANDRUZZATO, 1789</a:t>
            </a:r>
          </a:p>
        </p:txBody>
      </p:sp>
      <p:sp>
        <p:nvSpPr>
          <p:cNvPr id="6" name="CasellaDiTesto 5">
            <a:extLst>
              <a:ext uri="{FF2B5EF4-FFF2-40B4-BE49-F238E27FC236}">
                <a16:creationId xmlns:a16="http://schemas.microsoft.com/office/drawing/2014/main" id="{4A585F12-1E80-429E-B0C2-002DC2F6ACB3}"/>
              </a:ext>
            </a:extLst>
          </p:cNvPr>
          <p:cNvSpPr txBox="1"/>
          <p:nvPr/>
        </p:nvSpPr>
        <p:spPr>
          <a:xfrm>
            <a:off x="6274192" y="1160767"/>
            <a:ext cx="5575495" cy="3477875"/>
          </a:xfrm>
          <a:prstGeom prst="rect">
            <a:avLst/>
          </a:prstGeom>
          <a:noFill/>
        </p:spPr>
        <p:txBody>
          <a:bodyPr wrap="square" rtlCol="0">
            <a:spAutoFit/>
          </a:bodyPr>
          <a:lstStyle/>
          <a:p>
            <a:r>
              <a:rPr lang="it-IT" sz="2000" dirty="0"/>
              <a:t>Dal XV secolo i Canonici di San Daniele in Monte possedevano il mulino azionato dall’acqua termale delle sorgenti del Montirone. </a:t>
            </a:r>
          </a:p>
          <a:p>
            <a:r>
              <a:rPr lang="it-IT" sz="2000" dirty="0"/>
              <a:t>Da questo mulino prese il nome lo stabilimento termale: </a:t>
            </a:r>
          </a:p>
          <a:p>
            <a:r>
              <a:rPr lang="it-IT" sz="2000" i="1" dirty="0"/>
              <a:t>era una fabbrica con due sole camere, il signor Trieste nel 1822 ne aumentò il fabbricato e lo ridusse ad uso di bagni; ha sette camere, sala, cucina, stalla per 8 cavalli, rimessa per legni; ha bagni 2 di marmo, due conserve per raffreddamento dell’acqua, una da fango</a:t>
            </a:r>
            <a:r>
              <a:rPr lang="it-IT" sz="2000" dirty="0"/>
              <a:t>.</a:t>
            </a:r>
          </a:p>
          <a:p>
            <a:r>
              <a:rPr lang="it-IT" sz="2000" dirty="0"/>
              <a:t>(Gaspare MORGAGNI, 1842)</a:t>
            </a:r>
          </a:p>
        </p:txBody>
      </p:sp>
      <p:pic>
        <p:nvPicPr>
          <p:cNvPr id="10" name="Immagine 9">
            <a:extLst>
              <a:ext uri="{FF2B5EF4-FFF2-40B4-BE49-F238E27FC236}">
                <a16:creationId xmlns:a16="http://schemas.microsoft.com/office/drawing/2014/main" id="{6C7AE7B2-A6E3-490D-8D60-704B3ACDC052}"/>
              </a:ext>
            </a:extLst>
          </p:cNvPr>
          <p:cNvPicPr>
            <a:picLocks noChangeAspect="1"/>
          </p:cNvPicPr>
          <p:nvPr/>
        </p:nvPicPr>
        <p:blipFill>
          <a:blip r:embed="rId3"/>
          <a:stretch>
            <a:fillRect/>
          </a:stretch>
        </p:blipFill>
        <p:spPr>
          <a:xfrm>
            <a:off x="5387926" y="450166"/>
            <a:ext cx="6639951" cy="4360985"/>
          </a:xfrm>
          <a:prstGeom prst="rect">
            <a:avLst/>
          </a:prstGeom>
        </p:spPr>
      </p:pic>
      <p:sp>
        <p:nvSpPr>
          <p:cNvPr id="11" name="CasellaDiTesto 10">
            <a:extLst>
              <a:ext uri="{FF2B5EF4-FFF2-40B4-BE49-F238E27FC236}">
                <a16:creationId xmlns:a16="http://schemas.microsoft.com/office/drawing/2014/main" id="{0BAE4641-F566-4030-A4C3-D6F0981A12DA}"/>
              </a:ext>
            </a:extLst>
          </p:cNvPr>
          <p:cNvSpPr txBox="1"/>
          <p:nvPr/>
        </p:nvSpPr>
        <p:spPr>
          <a:xfrm>
            <a:off x="5387926" y="4881625"/>
            <a:ext cx="6610644" cy="1631216"/>
          </a:xfrm>
          <a:prstGeom prst="rect">
            <a:avLst/>
          </a:prstGeom>
          <a:noFill/>
        </p:spPr>
        <p:txBody>
          <a:bodyPr wrap="square" rtlCol="0">
            <a:spAutoFit/>
          </a:bodyPr>
          <a:lstStyle/>
          <a:p>
            <a:r>
              <a:rPr lang="it-IT" sz="2000" dirty="0"/>
              <a:t>Conduttore dello stabilimento Molino dal 1880 fu Antonio </a:t>
            </a:r>
            <a:r>
              <a:rPr lang="it-IT" sz="2000" dirty="0" err="1"/>
              <a:t>Rebustello</a:t>
            </a:r>
            <a:r>
              <a:rPr lang="it-IT" sz="2000" dirty="0"/>
              <a:t> (1853 – 1930), che nel 1904 si prodiga nella costruzione di un nuovo albergo: il Centrale, nella piazza che sarà intitolata ai Caduti della Grande Guerra. Nel 1925 sarà acquisito da Giovanni </a:t>
            </a:r>
            <a:r>
              <a:rPr lang="it-IT" sz="2000" dirty="0" err="1"/>
              <a:t>Pinzerato</a:t>
            </a:r>
            <a:r>
              <a:rPr lang="it-IT" sz="2000" dirty="0"/>
              <a:t>.</a:t>
            </a:r>
          </a:p>
        </p:txBody>
      </p:sp>
      <p:pic>
        <p:nvPicPr>
          <p:cNvPr id="13" name="Immagine 12">
            <a:extLst>
              <a:ext uri="{FF2B5EF4-FFF2-40B4-BE49-F238E27FC236}">
                <a16:creationId xmlns:a16="http://schemas.microsoft.com/office/drawing/2014/main" id="{39931AB4-9375-4FCD-8DE9-7948E0D288A4}"/>
              </a:ext>
            </a:extLst>
          </p:cNvPr>
          <p:cNvPicPr>
            <a:picLocks noChangeAspect="1"/>
          </p:cNvPicPr>
          <p:nvPr/>
        </p:nvPicPr>
        <p:blipFill>
          <a:blip r:embed="rId4"/>
          <a:stretch>
            <a:fillRect/>
          </a:stretch>
        </p:blipFill>
        <p:spPr>
          <a:xfrm>
            <a:off x="1" y="0"/>
            <a:ext cx="12191999" cy="6858000"/>
          </a:xfrm>
          <a:prstGeom prst="rect">
            <a:avLst/>
          </a:prstGeom>
        </p:spPr>
      </p:pic>
      <p:sp>
        <p:nvSpPr>
          <p:cNvPr id="14" name="Freccia a inversione 13">
            <a:hlinkClick r:id="rId5" action="ppaction://hlinksldjump"/>
            <a:extLst>
              <a:ext uri="{FF2B5EF4-FFF2-40B4-BE49-F238E27FC236}">
                <a16:creationId xmlns:a16="http://schemas.microsoft.com/office/drawing/2014/main" id="{7FC19E74-E190-4029-ADF5-C892B7887F94}"/>
              </a:ext>
            </a:extLst>
          </p:cNvPr>
          <p:cNvSpPr/>
          <p:nvPr/>
        </p:nvSpPr>
        <p:spPr>
          <a:xfrm rot="10646534">
            <a:off x="11615321" y="6054340"/>
            <a:ext cx="244736" cy="45929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427090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1" grpId="0"/>
    </p:bldLst>
  </p:timing>
</p:sld>
</file>

<file path=ppt/theme/theme1.xml><?xml version="1.0" encoding="utf-8"?>
<a:theme xmlns:a="http://schemas.openxmlformats.org/drawingml/2006/main" name="Pacco">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
  <TotalTime>2123</TotalTime>
  <Words>4324</Words>
  <Application>Microsoft Office PowerPoint</Application>
  <PresentationFormat>Widescreen</PresentationFormat>
  <Paragraphs>152</Paragraphs>
  <Slides>38</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38</vt:i4>
      </vt:variant>
    </vt:vector>
  </HeadingPairs>
  <TitlesOfParts>
    <vt:vector size="42" baseType="lpstr">
      <vt:lpstr>PMingLiU</vt:lpstr>
      <vt:lpstr>Arial</vt:lpstr>
      <vt:lpstr>Gill Sans MT</vt:lpstr>
      <vt:lpstr>Pacco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Dario Verdicchio</dc:creator>
  <cp:lastModifiedBy>Dario Verdicchio</cp:lastModifiedBy>
  <cp:revision>186</cp:revision>
  <dcterms:created xsi:type="dcterms:W3CDTF">2018-04-04T19:33:20Z</dcterms:created>
  <dcterms:modified xsi:type="dcterms:W3CDTF">2018-04-12T12:56:46Z</dcterms:modified>
</cp:coreProperties>
</file>